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5"/>
    <p:sldMasterId id="2147483843" r:id="rId6"/>
    <p:sldMasterId id="2147483854" r:id="rId7"/>
    <p:sldMasterId id="2147483858" r:id="rId8"/>
  </p:sldMasterIdLst>
  <p:notesMasterIdLst>
    <p:notesMasterId r:id="rId72"/>
  </p:notesMasterIdLst>
  <p:handoutMasterIdLst>
    <p:handoutMasterId r:id="rId73"/>
  </p:handoutMasterIdLst>
  <p:sldIdLst>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20" r:id="rId68"/>
    <p:sldId id="317" r:id="rId69"/>
    <p:sldId id="318" r:id="rId70"/>
    <p:sldId id="319" r:id="rId71"/>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459"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62" clrIdx="0">
    <p:extLst>
      <p:ext uri="{19B8F6BF-5375-455C-9EA6-DF929625EA0E}">
        <p15:presenceInfo xmlns:p15="http://schemas.microsoft.com/office/powerpoint/2012/main" userId="S-1-5-21-147214757-305610072-1517763936-4736116" providerId="AD"/>
      </p:ext>
    </p:extLst>
  </p:cmAuthor>
  <p:cmAuthor id="2" name="liqinyang" initials="l" lastIdx="46" clrIdx="1">
    <p:extLst>
      <p:ext uri="{19B8F6BF-5375-455C-9EA6-DF929625EA0E}">
        <p15:presenceInfo xmlns:p15="http://schemas.microsoft.com/office/powerpoint/2012/main" userId="S-1-5-21-147214757-305610072-1517763936-737382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291"/>
  </p:normalViewPr>
  <p:slideViewPr>
    <p:cSldViewPr snapToGrid="0" snapToObjects="1">
      <p:cViewPr varScale="1">
        <p:scale>
          <a:sx n="110" d="100"/>
          <a:sy n="110" d="100"/>
        </p:scale>
        <p:origin x="78" y="108"/>
      </p:cViewPr>
      <p:guideLst>
        <p:guide orient="horz" pos="935"/>
        <p:guide pos="3840"/>
      </p:guideLst>
    </p:cSldViewPr>
  </p:slideViewPr>
  <p:outlineViewPr>
    <p:cViewPr>
      <p:scale>
        <a:sx n="33" d="100"/>
        <a:sy n="33" d="100"/>
      </p:scale>
      <p:origin x="0" y="0"/>
    </p:cViewPr>
    <p:sldLst>
      <p:sld r:id="rId1" collapse="1"/>
    </p:sldLst>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9" d="100"/>
          <a:sy n="79" d="100"/>
        </p:scale>
        <p:origin x="3954" y="96"/>
      </p:cViewPr>
      <p:guideLst>
        <p:guide orient="horz" pos="459"/>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16" Type="http://schemas.openxmlformats.org/officeDocument/2006/relationships/slide" Target="slides/slide8.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commentAuthors" Target="commentAuthors.xml"/><Relationship Id="rId5" Type="http://schemas.openxmlformats.org/officeDocument/2006/relationships/slideMaster" Target="slideMasters/slideMaster1.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theme" Target="theme/theme1.xml"/><Relationship Id="rId8" Type="http://schemas.openxmlformats.org/officeDocument/2006/relationships/slideMaster" Target="slideMasters/slideMaster4.xml"/><Relationship Id="rId51" Type="http://schemas.openxmlformats.org/officeDocument/2006/relationships/slide" Target="slides/slide43.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viewProps" Target="viewProps.xml"/><Relationship Id="rId7" Type="http://schemas.openxmlformats.org/officeDocument/2006/relationships/slideMaster" Target="slideMasters/slideMaster3.xml"/><Relationship Id="rId71" Type="http://schemas.openxmlformats.org/officeDocument/2006/relationships/slide" Target="slides/slide63.xml"/><Relationship Id="rId2" Type="http://schemas.openxmlformats.org/officeDocument/2006/relationships/customXml" Target="../customXml/item2.xml"/><Relationship Id="rId29" Type="http://schemas.openxmlformats.org/officeDocument/2006/relationships/slide" Target="slides/slide21.xml"/></Relationships>
</file>

<file path=ppt/_rels/viewProps.xml.rels><?xml version="1.0" encoding="UTF-8" standalone="yes"?>
<Relationships xmlns="http://schemas.openxmlformats.org/package/2006/relationships"><Relationship Id="rId1" Type="http://schemas.openxmlformats.org/officeDocument/2006/relationships/slide" Target="slides/slide2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6/17/2021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260808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Transparent Interconnection of Lots of Links (</a:t>
            </a:r>
            <a:r>
              <a:rPr lang="en-US" altLang="zh-CN" smtClean="0"/>
              <a:t>TRILL</a:t>
            </a:r>
            <a:r>
              <a:rPr lang="en-US" smtClean="0"/>
              <a:t>) is a large Layer 2 technology. However, TRILL is seldom used because it is difficult to deploy.</a:t>
            </a:r>
            <a:endParaRPr lang="en-US" altLang="zh-CN"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919151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This solution solves the basic reliability problems of Layer 2 and Layer 3 switching. However, with the increase of the DC scale and service bandwidth, the following problems become increasingly prominent:</a:t>
            </a:r>
          </a:p>
          <a:p>
            <a:pPr lvl="1"/>
            <a:r>
              <a:rPr lang="en-US" smtClean="0"/>
              <a:t>The network throughput is low and cannot meet the increasing traffic requirements:</a:t>
            </a:r>
          </a:p>
          <a:p>
            <a:pPr lvl="2"/>
            <a:r>
              <a:rPr lang="en-US" smtClean="0"/>
              <a:t>The STP blocking mechanism causes low network link usage.</a:t>
            </a:r>
          </a:p>
          <a:p>
            <a:pPr lvl="2"/>
            <a:r>
              <a:rPr lang="en-US" smtClean="0"/>
              <a:t>The VRRP single-active gateway mechanism fails to fully unleash the device forwarding performance.</a:t>
            </a:r>
          </a:p>
          <a:p>
            <a:pPr lvl="2"/>
            <a:r>
              <a:rPr lang="en-US" smtClean="0"/>
              <a:t>Layer 2 traffic is forwarded along a non-shortest path. The root bridge easily becomes a bandwidth bottleneck and causes a long forwarding delay.</a:t>
            </a:r>
          </a:p>
          <a:p>
            <a:pPr lvl="1"/>
            <a:r>
              <a:rPr lang="en-US" smtClean="0"/>
              <a:t>The STP network scale is limited, and the convergence performance is poor.</a:t>
            </a:r>
          </a:p>
          <a:p>
            <a:pPr lvl="1"/>
            <a:r>
              <a:rPr lang="en-US" smtClean="0"/>
              <a:t>There are a large number of managed nodes, and the logical topology and maintenance are complex.</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19266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Regardless of whether the stacking or M-LAG technology is used, DCN 2.0 has the following characteristics:</a:t>
            </a:r>
          </a:p>
          <a:p>
            <a:pPr lvl="1"/>
            <a:r>
              <a:rPr lang="en-US" smtClean="0"/>
              <a:t>Traffic forwarded at Layer 2 and Layer 3 is load balanced, making full use of all links.</a:t>
            </a:r>
          </a:p>
          <a:p>
            <a:pPr lvl="1"/>
            <a:r>
              <a:rPr lang="en-US" smtClean="0"/>
              <a:t>Inter-device link aggregation is deployed to support protection against physical node faults.</a:t>
            </a:r>
          </a:p>
          <a:p>
            <a:pPr lvl="1"/>
            <a:r>
              <a:rPr lang="en-US" smtClean="0"/>
              <a:t>Compared with STP, the Layer 2 forwarding path is shorter and the delay is shorter.</a:t>
            </a:r>
          </a:p>
          <a:p>
            <a:pPr lvl="1"/>
            <a:r>
              <a:rPr lang="en-US" altLang="zh-CN" smtClean="0"/>
              <a:t>A</a:t>
            </a:r>
            <a:r>
              <a:rPr lang="en-US" smtClean="0"/>
              <a:t> larger Layer 2 network can be constructed.</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96011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Compared with DCN 2.0, DCN 3.0 greatly improves the scalability and flexibility of service networks. DCN 3.0 has the following advantages:</a:t>
            </a:r>
            <a:endParaRPr lang="en-US" altLang="zh-CN" smtClean="0"/>
          </a:p>
          <a:p>
            <a:pPr lvl="1"/>
            <a:r>
              <a:rPr lang="en-US" smtClean="0"/>
              <a:t>10GE NICs are mainly used on servers, and 10GE access and 40GE interconnection are used on the network.</a:t>
            </a:r>
          </a:p>
          <a:p>
            <a:pPr lvl="1"/>
            <a:r>
              <a:rPr lang="en-US" smtClean="0"/>
              <a:t>Network-wide resource sharing and access resource pooling in a data center are supported.</a:t>
            </a:r>
          </a:p>
          <a:p>
            <a:pPr lvl="1"/>
            <a:r>
              <a:rPr lang="en-US" smtClean="0"/>
              <a:t>VXLAN and EVPN technologies are used to improve link utilization.</a:t>
            </a:r>
          </a:p>
          <a:p>
            <a:pPr lvl="1"/>
            <a:r>
              <a:rPr lang="en-US" smtClean="0"/>
              <a:t>The spine-leaf architecture has strong horizontal scalability.</a:t>
            </a:r>
          </a:p>
          <a:p>
            <a:pPr lvl="1"/>
            <a:r>
              <a:rPr lang="en-US" smtClean="0"/>
              <a:t>Layer 3 ECMP networking is formed through full mesh connections to implement a non-blocking, highly reliable, high-performance, and low-latency network.</a:t>
            </a:r>
          </a:p>
          <a:p>
            <a:pPr lvl="1"/>
            <a:r>
              <a:rPr lang="en-US" smtClean="0"/>
              <a:t>The M-LAG technology can be used to support load balancing of Layer 3 gateways.</a:t>
            </a:r>
          </a:p>
          <a:p>
            <a:pPr lvl="1"/>
            <a:r>
              <a:rPr lang="en-US" smtClean="0"/>
              <a:t>The EVPN distributed gateway function is used to achieve optimal Layer 3 traffic paths.</a:t>
            </a:r>
          </a:p>
          <a:p>
            <a:pPr lvl="1"/>
            <a:r>
              <a:rPr lang="en-US" smtClean="0"/>
              <a:t>Outer packets are encapsulated using the common IP protocol, which facilitates network extension and reuse of assets and tools.</a:t>
            </a:r>
          </a:p>
          <a:p>
            <a:pPr lvl="0"/>
            <a:r>
              <a:rPr lang="en-US" smtClean="0"/>
              <a:t>DCN 3.0 is recommended for DCN planning and design.</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118918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59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common standard cabinet in a DC is 42 U, and the </a:t>
            </a:r>
            <a:r>
              <a:rPr lang="en-US" altLang="zh-CN" smtClean="0"/>
              <a:t>height </a:t>
            </a:r>
            <a:r>
              <a:rPr lang="en-US" smtClean="0"/>
              <a:t>of each U is 4.445 cm.</a:t>
            </a:r>
            <a:endParaRPr lang="en-US" altLang="zh-CN" smtClean="0"/>
          </a:p>
          <a:p>
            <a:r>
              <a:rPr lang="en-US" smtClean="0"/>
              <a:t>TOR switches are deployed on the top of a cabinet. Servers in the cabinet are connected to the TOR switches through optical fibers or network cables. The TOR switches are connected to the upper-layer aggregation switches. This distributed access mode is applicable to the scenario where there are a large number of access devices or the density of devices in a single cabinet is high. This mode reduces the number of cables between server cabinets and network cabinets, simplifying connection management. However, access switches are distributed in multiple cabinets, which is inconvenient for centralized maintenance and management of switches. This mode is common in cloud DCs.</a:t>
            </a:r>
          </a:p>
          <a:p>
            <a:r>
              <a:rPr lang="en-US" smtClean="0"/>
              <a:t>EOR switches are deployed in one or two cabinets at the end of each row of cabinets. All servers in the row are connected to the EOR switches through horizontal cabling. This mode is common in traditional DCs. In this mode, a large number of cables are aggregated from multiple server cabinets to the network cabinet, which is difficult to manage. However, switches can be managed and maintained in a centralized </a:t>
            </a:r>
            <a:r>
              <a:rPr lang="en-US" altLang="zh-CN" smtClean="0"/>
              <a:t>way</a:t>
            </a:r>
            <a:r>
              <a:rPr lang="en-US" smtClean="0"/>
              <a:t>.</a:t>
            </a:r>
          </a:p>
          <a:p>
            <a:r>
              <a:rPr lang="en-US" altLang="zh-CN" smtClean="0"/>
              <a:t>MOR switches are deployed in one or two cabinets in the middle of each row of cabinets</a:t>
            </a:r>
            <a:r>
              <a:rPr lang="en-US" smtClean="0"/>
              <a:t>. In this mode, the cabling from the server cabinet to the network cabinet is simpler than that in the EOR mode. In addition, switches are managed in a centralized manner, which is a compromise between the TOR and EOR modes.</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147205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pPr>
              <a:lnSpc>
                <a:spcPct val="100000"/>
              </a:lnSpc>
            </a:pPr>
            <a:r>
              <a:rPr lang="en-US" dirty="0" smtClean="0"/>
              <a:t>Network module: </a:t>
            </a:r>
            <a:r>
              <a:rPr lang="en-US" altLang="zh-CN" dirty="0" smtClean="0"/>
              <a:t>is responsible for network access and is the core of the WAN and LAN</a:t>
            </a:r>
            <a:r>
              <a:rPr lang="en-US" dirty="0" smtClean="0"/>
              <a:t>. It connects to carriers' networks and connects to branches across the country. Internally, it functions as the </a:t>
            </a:r>
            <a:r>
              <a:rPr lang="en-US" altLang="zh-CN" dirty="0" smtClean="0"/>
              <a:t>LAN </a:t>
            </a:r>
            <a:r>
              <a:rPr lang="en-US" dirty="0" smtClean="0"/>
              <a:t>core of the </a:t>
            </a:r>
            <a:r>
              <a:rPr lang="en-US" altLang="zh-CN" dirty="0" smtClean="0"/>
              <a:t>DC</a:t>
            </a:r>
            <a:r>
              <a:rPr lang="en-US" dirty="0" smtClean="0"/>
              <a:t>. </a:t>
            </a:r>
            <a:r>
              <a:rPr lang="en-US" altLang="zh-CN" dirty="0" smtClean="0"/>
              <a:t>The power consumption varies depending on the device type. For example, </a:t>
            </a:r>
            <a:r>
              <a:rPr lang="en-US" dirty="0" smtClean="0"/>
              <a:t>large core network devices consume high power, and LBs, firewalls, switches, and routes consumer low power.</a:t>
            </a:r>
          </a:p>
          <a:p>
            <a:pPr>
              <a:lnSpc>
                <a:spcPct val="100000"/>
              </a:lnSpc>
            </a:pPr>
            <a:r>
              <a:rPr lang="en-US" dirty="0" smtClean="0"/>
              <a:t>Storage module: stores storage devices, including NAS and SAN storage devices, tape libraries, and virtual tape libraries.</a:t>
            </a:r>
          </a:p>
          <a:p>
            <a:pPr>
              <a:lnSpc>
                <a:spcPct val="100000"/>
              </a:lnSpc>
            </a:pPr>
            <a:r>
              <a:rPr lang="en-US" dirty="0" smtClean="0"/>
              <a:t>Open server module: stores standard servers in a centralized manner. The servers include PC servers, blade servers, and midrange servers. Servers feature high standardization and high density.</a:t>
            </a:r>
          </a:p>
          <a:p>
            <a:pPr>
              <a:lnSpc>
                <a:spcPct val="100000"/>
              </a:lnSpc>
            </a:pPr>
            <a:r>
              <a:rPr lang="en-US" dirty="0" smtClean="0"/>
              <a:t>Test module: stores test devices in a centralized manner. The test module is flexible and has lower security requirements than the production module. It can be adjusted based on the test requirements at any time. The management requirements are not high.</a:t>
            </a:r>
          </a:p>
          <a:p>
            <a:pPr>
              <a:lnSpc>
                <a:spcPct val="100000"/>
              </a:lnSpc>
            </a:pPr>
            <a:r>
              <a:rPr lang="en-US" dirty="0" smtClean="0"/>
              <a:t>In the DC of a financial institution, several special types of equipment room modules can be planned for some special purposes.</a:t>
            </a:r>
          </a:p>
          <a:p>
            <a:pPr>
              <a:lnSpc>
                <a:spcPct val="100000"/>
              </a:lnSpc>
            </a:pPr>
            <a:r>
              <a:rPr lang="en-US" dirty="0" smtClean="0"/>
              <a:t>Internet module: is mainly responsible for connecting to Internet applications such as e-banking, website, and e-commerce applications. It usually needs to be connected to the Internet, and is vulnerable to an attack. Therefore, the security requirements of this module are high.</a:t>
            </a:r>
          </a:p>
          <a:p>
            <a:pPr>
              <a:lnSpc>
                <a:spcPct val="100000"/>
              </a:lnSpc>
            </a:pPr>
            <a:r>
              <a:rPr lang="en-US" dirty="0" smtClean="0"/>
              <a:t>Extranet module: connects to third-party companies, third-party organizations, and partner companies that have service relationships. There are a large number of interconnection private lines.</a:t>
            </a:r>
          </a:p>
          <a:p>
            <a:pPr>
              <a:lnSpc>
                <a:spcPct val="100000"/>
              </a:lnSpc>
            </a:pPr>
            <a:r>
              <a:rPr lang="en-US" dirty="0" smtClean="0"/>
              <a:t>Host module: is used to deploy a host system. The device type and deployment mode of a host system are different from those of common IT devices. Therefore, a dedicated host module can be planned.</a:t>
            </a:r>
          </a:p>
          <a:p>
            <a:pPr>
              <a:lnSpc>
                <a:spcPct val="100000"/>
              </a:lnSpc>
            </a:pPr>
            <a:r>
              <a:rPr lang="en-US" dirty="0" smtClean="0"/>
              <a:t>Visit modules and hosting modules can also be planned.</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904429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5418958"/>
          </a:xfrm>
        </p:spPr>
        <p:txBody>
          <a:bodyPr/>
          <a:lstStyle/>
          <a:p>
            <a:r>
              <a:rPr lang="en-US" altLang="zh-CN" dirty="0" smtClean="0"/>
              <a:t>Power supply density of equipment room modules:</a:t>
            </a:r>
          </a:p>
          <a:p>
            <a:pPr lvl="0"/>
            <a:r>
              <a:rPr lang="en-US" altLang="zh-CN" dirty="0" smtClean="0"/>
              <a:t>Based on the power supply density, equipment room modules are classified into low-density modules (0.4–0.9 kW/m²), medium-density modules (0.9–2.5 kW/m²), and high-density modules (&gt; 2.5 kW/m²).</a:t>
            </a:r>
            <a:endParaRPr lang="zh-CN" altLang="en-US" dirty="0" smtClean="0"/>
          </a:p>
          <a:p>
            <a:pPr lvl="1"/>
            <a:r>
              <a:rPr lang="en-US" altLang="zh-CN" dirty="0" smtClean="0"/>
              <a:t>Low-density modules can be used to deploy network devices. They can be used to deploy a single cabinet for large-scale network devices (6 kW) and meet the requirements for low average power consumption of network modules.</a:t>
            </a:r>
            <a:endParaRPr lang="zh-CN" altLang="en-US" dirty="0" smtClean="0"/>
          </a:p>
          <a:p>
            <a:pPr lvl="1"/>
            <a:r>
              <a:rPr lang="en-US" altLang="zh-CN" dirty="0" smtClean="0"/>
              <a:t>Medium-density modules can well meet the deployment requirements of conventional PC servers and midrange computers. A 42 U cabinet can be used to deploy 12 PC servers of 2 U (5–7 kW) or 8 PC servers of 4 U (6–7 kW) to make full use of power resources.</a:t>
            </a:r>
            <a:endParaRPr lang="zh-CN" altLang="en-US" dirty="0" smtClean="0"/>
          </a:p>
          <a:p>
            <a:pPr lvl="1"/>
            <a:r>
              <a:rPr lang="en-US" altLang="zh-CN" dirty="0" smtClean="0"/>
              <a:t>High-density modules are suitable for blade servers. Three blade servers can be deployed in a 42 U cabinet. The power consumption is up to 14.3 kW, fully utilizing power resources. If PC servers are deployed in a high-density module, the maximum power utilization can reach only about 50%.</a:t>
            </a:r>
            <a:r>
              <a:rPr lang="zh-CN" altLang="en-US" dirty="0" smtClean="0"/>
              <a:t> </a:t>
            </a:r>
          </a:p>
          <a:p>
            <a:pPr lvl="0"/>
            <a:r>
              <a:rPr lang="en-US" altLang="zh-CN" dirty="0" smtClean="0"/>
              <a:t>Suggestion: The area of each equipment room module is about 400 to 500 square meters. The designed area of a medium-density module is 1–2 kW/m². The number of such modules accounts for more than 70%. The number of low-density and high-density modules does not exceed 30%.</a:t>
            </a:r>
            <a:endParaRPr lang="zh-CN" altLang="en-US" dirty="0"/>
          </a:p>
        </p:txBody>
      </p:sp>
    </p:spTree>
    <p:extLst>
      <p:ext uri="{BB962C8B-B14F-4D97-AF65-F5344CB8AC3E}">
        <p14:creationId xmlns:p14="http://schemas.microsoft.com/office/powerpoint/2010/main" val="3067065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PoD definition varies depending on the enterprise. For example, in the DC of a large enterprise, a PoD may be considered smaller than an equipment room. In another enterprise, a PoD consists of 48 TOR switches and four spine switches.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140773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9128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45994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978845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470265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Characteristics of the spine-leaf architecture:</a:t>
            </a:r>
            <a:endParaRPr lang="en-US" altLang="zh-CN" smtClean="0"/>
          </a:p>
          <a:p>
            <a:pPr lvl="1"/>
            <a:r>
              <a:rPr lang="en-US" smtClean="0"/>
              <a:t>Each leaf node (low level) is fully meshed to all spine nodes (high level).</a:t>
            </a:r>
          </a:p>
          <a:p>
            <a:pPr lvl="1"/>
            <a:r>
              <a:rPr lang="en-US" smtClean="0"/>
              <a:t>Nodes at the same level are not connected to each other.</a:t>
            </a:r>
          </a:p>
          <a:p>
            <a:pPr lvl="1"/>
            <a:r>
              <a:rPr lang="en-US" smtClean="0"/>
              <a:t>In a typical application scenario, the spine-leaf architecture functions as a logical modular switch. A leaf node functions as an LPU of the modular switch and is responsible for external traffic access. A spine node functions as the SFU of the modular switch and is responsible for traffic forwarding between leaf nodes.</a:t>
            </a:r>
          </a:p>
          <a:p>
            <a:r>
              <a:rPr lang="en-US" altLang="zh-CN" smtClean="0"/>
              <a:t>The s</a:t>
            </a:r>
            <a:r>
              <a:rPr lang="en-US" smtClean="0"/>
              <a:t>pine-leaf architecture provides high scalability:</a:t>
            </a:r>
          </a:p>
          <a:p>
            <a:pPr lvl="1"/>
            <a:r>
              <a:rPr lang="en-US" smtClean="0"/>
              <a:t>The number of spine nodes can be expanded to 4 or more. The maximum number of spine nodes depends on the number of uplink interfaces on leaf nodes.</a:t>
            </a:r>
          </a:p>
          <a:p>
            <a:pPr lvl="1"/>
            <a:r>
              <a:rPr lang="en-US" smtClean="0"/>
              <a:t>A two-level spine-leaf architecture can be expanded to a three-level spine-leaf architecture to implement high-speed data exchange between more leaf nodes.</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458740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77926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access IP address provided by the LB is called the virtual IP address in this example and is called the floating IP address (FIP) in OpenStack.</a:t>
            </a:r>
            <a:endParaRPr lang="en-US" altLang="zh-CN" smtClean="0"/>
          </a:p>
          <a:p>
            <a:r>
              <a:rPr lang="en-US" smtClean="0"/>
              <a:t>The load balancing algorithm determines the health servers to be selected. The common algorithms are as follows:</a:t>
            </a:r>
          </a:p>
          <a:p>
            <a:pPr lvl="1"/>
            <a:r>
              <a:rPr lang="en-US" smtClean="0"/>
              <a:t>Round robin: </a:t>
            </a:r>
            <a:r>
              <a:rPr lang="en-US" altLang="zh-CN" smtClean="0"/>
              <a:t>The LB distributes each request sequentially around the server list.</a:t>
            </a:r>
            <a:endParaRPr lang="en-US" smtClean="0"/>
          </a:p>
          <a:p>
            <a:pPr lvl="1"/>
            <a:r>
              <a:rPr lang="en-US" smtClean="0"/>
              <a:t>Least connections: The LB preferentially selects the server with the least connections.</a:t>
            </a:r>
          </a:p>
          <a:p>
            <a:pPr lvl="1"/>
            <a:r>
              <a:rPr lang="en-US" smtClean="0"/>
              <a:t>Hash: The LB calculates a hash value based on the source IP address of a request </a:t>
            </a:r>
            <a:r>
              <a:rPr lang="en-US" altLang="zh-CN" smtClean="0"/>
              <a:t>and determines</a:t>
            </a:r>
            <a:r>
              <a:rPr lang="en-US" smtClean="0"/>
              <a:t> the server to which the request is distributed based on the hash value.</a:t>
            </a:r>
            <a:endParaRPr lang="en-US" altLang="zh-CN" smtClean="0"/>
          </a:p>
          <a:p>
            <a:pPr lvl="1"/>
            <a:r>
              <a:rPr lang="en-US" smtClean="0"/>
              <a:t>Random: The LB randomly distributes traffic based the weight.</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976449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GSLB is used when an enterprise has multiple DCs in different locations. Users can access the nearest DC based on their locations. There are multiple GSLB solutions. This example describes the most common DNS-based GSLB solution used in DCs.</a:t>
            </a:r>
            <a:endParaRPr lang="en-US" altLang="zh-CN" smtClean="0"/>
          </a:p>
          <a:p>
            <a:r>
              <a:rPr lang="en-US" smtClean="0"/>
              <a:t>In the GSLB solution, the domain name service provider adds </a:t>
            </a:r>
            <a:r>
              <a:rPr lang="en-US" altLang="zh-CN" smtClean="0"/>
              <a:t>a GSLB with the intelligent DNS resolution function to </a:t>
            </a:r>
            <a:r>
              <a:rPr lang="en-US" smtClean="0"/>
              <a:t>the Name Server (NS) record of a domain name. Then the GSLB resolves the domain name. If GSLBs are deployed in multiple locations, all of them should be added to the NS record to ensure high availability. The GSLB performs health check on backend servers and public IP addresses of other DCs. Health check results are synchronized between GSLBs in different DCs using proprietary protocols. The GSLB selects the optimal address based on the global load balancing policy and sends the address to the DNS server. The DNS server then sends the optimal address to the user.</a:t>
            </a:r>
            <a:endParaRPr lang="en-US" altLang="zh-CN" smtClean="0"/>
          </a:p>
          <a:p>
            <a:r>
              <a:rPr lang="en-US" smtClean="0"/>
              <a:t>The SLB in the </a:t>
            </a:r>
            <a:r>
              <a:rPr lang="en-US" altLang="zh-CN" smtClean="0"/>
              <a:t>DC </a:t>
            </a:r>
            <a:r>
              <a:rPr lang="en-US" smtClean="0"/>
              <a:t>distributes requests to application servers based on the information contained in the requests. In addition, the SLB ensures that the system selects the optimal server for processing based on the predefined policy. This improves the availability and scalability of applications to some extent.</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808334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975839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In this example, the spine node, border leaf node, and service leaf node are combined.</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540633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79768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preceding figure shows the standard VXLAN packet format. The packet format of Huawei CloudEngine S series switches is different from the standard VXLAN packet format. The reserved fields in the VXLAN packet format are user-defined.</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62759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60211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82628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VXLAN tunnel is defined by a pair of VTEPs.</a:t>
            </a:r>
          </a:p>
          <a:p>
            <a:r>
              <a:rPr lang="en-US" smtClean="0"/>
              <a:t>The source VTEP encapsulates packets and sends the encapsulated packets to the destination VTEP through the VXLAN tunnel. After receiving the encapsulated packets, the destination VTEP decapsulates the packets.</a:t>
            </a:r>
          </a:p>
          <a:p>
            <a:r>
              <a:rPr lang="en-US" smtClean="0"/>
              <a:t>Generally, the IP address of a loopback interface on a device is used as the VTEP address.</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889253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061411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606555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864200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796904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20876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16017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306560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49906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482269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652713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r>
              <a:rPr lang="en-US" dirty="0" smtClean="0"/>
              <a:t>Application layer</a:t>
            </a:r>
          </a:p>
          <a:p>
            <a:pPr lvl="1"/>
            <a:r>
              <a:rPr lang="en-US" dirty="0" smtClean="0"/>
              <a:t>Cloud OS</a:t>
            </a:r>
          </a:p>
          <a:p>
            <a:pPr lvl="2"/>
            <a:r>
              <a:rPr lang="en-US" dirty="0" smtClean="0"/>
              <a:t>OpenStack-based cloud platform (open-source OpenStack or Huawei </a:t>
            </a:r>
            <a:r>
              <a:rPr lang="en-US" dirty="0" err="1" smtClean="0"/>
              <a:t>FusionSphere</a:t>
            </a:r>
            <a:r>
              <a:rPr lang="en-US" dirty="0" smtClean="0"/>
              <a:t>): collaboratively manages computing, storage, and network resources.</a:t>
            </a:r>
          </a:p>
          <a:p>
            <a:pPr lvl="2"/>
            <a:r>
              <a:rPr lang="en-US" dirty="0" smtClean="0"/>
              <a:t>Container provisioning platform: creates and provisions containers.</a:t>
            </a:r>
          </a:p>
          <a:p>
            <a:pPr lvl="1"/>
            <a:r>
              <a:rPr lang="en-US" dirty="0" smtClean="0"/>
              <a:t>Analyzer: </a:t>
            </a:r>
            <a:r>
              <a:rPr lang="en-US" dirty="0" err="1" smtClean="0"/>
              <a:t>iMaster</a:t>
            </a:r>
            <a:r>
              <a:rPr lang="en-US" dirty="0" smtClean="0"/>
              <a:t> NCE-</a:t>
            </a:r>
            <a:r>
              <a:rPr lang="en-US" dirty="0" err="1" smtClean="0"/>
              <a:t>FabricInsight</a:t>
            </a:r>
            <a:r>
              <a:rPr lang="en-US" dirty="0" smtClean="0"/>
              <a:t> (</a:t>
            </a:r>
            <a:r>
              <a:rPr lang="en-US" dirty="0" err="1" smtClean="0"/>
              <a:t>FabricInsight</a:t>
            </a:r>
            <a:r>
              <a:rPr lang="en-US" dirty="0" smtClean="0"/>
              <a:t> for short) is used to analyze the network and application health status of DCNs. </a:t>
            </a:r>
            <a:r>
              <a:rPr lang="en-US" dirty="0" err="1" smtClean="0"/>
              <a:t>HiSec</a:t>
            </a:r>
            <a:r>
              <a:rPr lang="en-US" dirty="0" smtClean="0"/>
              <a:t> Insight, an advanced threat analysis system, </a:t>
            </a:r>
            <a:r>
              <a:rPr lang="en-US" altLang="zh-CN" dirty="0" smtClean="0"/>
              <a:t>can effectively collect massive basic network data, such as traffic on the network and network status and security logs of various devices. Through real-time and offline big data analysis, </a:t>
            </a:r>
            <a:r>
              <a:rPr lang="en-US" altLang="zh-CN" dirty="0" err="1" smtClean="0"/>
              <a:t>HiSec</a:t>
            </a:r>
            <a:r>
              <a:rPr lang="en-US" altLang="zh-CN" dirty="0" smtClean="0"/>
              <a:t> Insight can effectively detect potential threats on the network based on machine learning technologies, expert reputation, and intelligence drive, implementing network-wide security situational awareness</a:t>
            </a:r>
            <a:r>
              <a:rPr lang="en-US" dirty="0" smtClean="0"/>
              <a:t>.</a:t>
            </a:r>
          </a:p>
          <a:p>
            <a:pPr lvl="0"/>
            <a:r>
              <a:rPr lang="en-US" dirty="0" smtClean="0"/>
              <a:t>Control layer</a:t>
            </a:r>
          </a:p>
          <a:p>
            <a:pPr lvl="1"/>
            <a:r>
              <a:rPr lang="en-US" dirty="0" smtClean="0"/>
              <a:t>Computing management platform: The Virtual Machine Management (VMM) implements virtualization and resource management at the computing layer.</a:t>
            </a:r>
          </a:p>
          <a:p>
            <a:pPr lvl="1"/>
            <a:r>
              <a:rPr lang="en-US" dirty="0" smtClean="0"/>
              <a:t>Network controller: </a:t>
            </a:r>
            <a:r>
              <a:rPr lang="en-US" dirty="0" err="1" smtClean="0"/>
              <a:t>iMaster</a:t>
            </a:r>
            <a:r>
              <a:rPr lang="en-US" dirty="0" smtClean="0"/>
              <a:t> NCE-Fabric is used to centrally manage and control cloud DCNs. It provides automatic mapping from applications to physical networks, resource pool deployment, and visualized O&amp;M, helping customers dynamically schedule service-centric network services.</a:t>
            </a:r>
          </a:p>
          <a:p>
            <a:endParaRPr lang="en-US" altLang="zh-CN" dirty="0" smtClean="0"/>
          </a:p>
          <a:p>
            <a:pPr lvl="1"/>
            <a:endParaRPr 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747344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41363"/>
            <a:ext cx="5580063" cy="5418958"/>
          </a:xfrm>
        </p:spPr>
        <p:txBody>
          <a:bodyPr/>
          <a:lstStyle/>
          <a:p>
            <a:pPr lvl="1"/>
            <a:r>
              <a:rPr lang="en-US" altLang="zh-CN" dirty="0" smtClean="0"/>
              <a:t>VAS controller: The </a:t>
            </a:r>
            <a:r>
              <a:rPr lang="en-US" altLang="zh-CN" dirty="0" err="1" smtClean="0"/>
              <a:t>SecoManager</a:t>
            </a:r>
            <a:r>
              <a:rPr lang="en-US" altLang="zh-CN" dirty="0" smtClean="0"/>
              <a:t> implements centralized security policy management and control for firewalls, monitors events in real time, comprehensively analyzes security events such as attacks, and provides statistical reports in different formats. These benefits help customers understand the network security status at any time.</a:t>
            </a:r>
          </a:p>
          <a:p>
            <a:pPr lvl="1"/>
            <a:r>
              <a:rPr lang="en-US" altLang="zh-CN" dirty="0" smtClean="0"/>
              <a:t>Multi-DC controller (MDC) and WAN controller (DCI link optimization)</a:t>
            </a:r>
          </a:p>
          <a:p>
            <a:pPr lvl="0"/>
            <a:r>
              <a:rPr lang="en-US" altLang="zh-CN" dirty="0" smtClean="0"/>
              <a:t>Forwarding layer</a:t>
            </a:r>
          </a:p>
          <a:p>
            <a:pPr lvl="1"/>
            <a:r>
              <a:rPr lang="en-US" altLang="zh-CN" dirty="0" smtClean="0"/>
              <a:t>Network device</a:t>
            </a:r>
          </a:p>
          <a:p>
            <a:pPr lvl="2"/>
            <a:r>
              <a:rPr lang="en-US" altLang="zh-CN" dirty="0" smtClean="0"/>
              <a:t>Physical switches use </a:t>
            </a:r>
            <a:r>
              <a:rPr lang="en-US" altLang="zh-CN" dirty="0" err="1" smtClean="0"/>
              <a:t>CloudEngine</a:t>
            </a:r>
            <a:r>
              <a:rPr lang="en-US" altLang="zh-CN" dirty="0" smtClean="0"/>
              <a:t> (CE for short) series. They are high-performance cloud switches designed for next-generation DCs and support extensive DC and campus service features.</a:t>
            </a:r>
          </a:p>
          <a:p>
            <a:pPr lvl="2"/>
            <a:r>
              <a:rPr lang="en-US" altLang="zh-CN" dirty="0" smtClean="0"/>
              <a:t>The virtual switch uses Huawei </a:t>
            </a:r>
            <a:r>
              <a:rPr lang="en-US" altLang="zh-CN" dirty="0" err="1" smtClean="0"/>
              <a:t>CloudEngine</a:t>
            </a:r>
            <a:r>
              <a:rPr lang="en-US" altLang="zh-CN" dirty="0" smtClean="0"/>
              <a:t> 1800V (CE1800V for short). The CE1800V is an intelligent software switch designed for virtualization environments of enterprises and industry DCs.</a:t>
            </a:r>
          </a:p>
          <a:p>
            <a:pPr lvl="1"/>
            <a:r>
              <a:rPr lang="en-US" altLang="zh-CN" dirty="0" smtClean="0"/>
              <a:t>VAS device</a:t>
            </a:r>
          </a:p>
          <a:p>
            <a:pPr lvl="2"/>
            <a:r>
              <a:rPr lang="en-US" altLang="zh-CN" dirty="0" smtClean="0"/>
              <a:t>Huawei next-generation firewall (NGFW) or virtual NGFW (</a:t>
            </a:r>
            <a:r>
              <a:rPr lang="en-US" altLang="zh-CN" dirty="0" err="1" smtClean="0"/>
              <a:t>vNGFW</a:t>
            </a:r>
            <a:r>
              <a:rPr lang="en-US" altLang="zh-CN" dirty="0" smtClean="0"/>
              <a:t>) provides NAT, VPN, virtualization, and multiple security features for DCs.</a:t>
            </a:r>
          </a:p>
          <a:p>
            <a:pPr lvl="2"/>
            <a:r>
              <a:rPr lang="en-US" altLang="zh-CN" dirty="0" smtClean="0"/>
              <a:t>The load balancer (LB) flexibly load balances services for DCs.</a:t>
            </a:r>
          </a:p>
          <a:p>
            <a:pPr lvl="2"/>
            <a:r>
              <a:rPr lang="en-US" altLang="zh-CN" dirty="0" smtClean="0"/>
              <a:t>Third-party VAS devices can be deployed in DCs, and traffic can be diverted to them.</a:t>
            </a:r>
            <a:endParaRPr lang="en-US" altLang="zh-CN" noProof="0" dirty="0" smtClean="0"/>
          </a:p>
          <a:p>
            <a:endParaRPr lang="en-US" altLang="zh-CN" dirty="0" smtClean="0"/>
          </a:p>
          <a:p>
            <a:pPr lvl="1"/>
            <a:endParaRPr lang="en-US" dirty="0"/>
          </a:p>
        </p:txBody>
      </p:sp>
    </p:spTree>
    <p:extLst>
      <p:ext uri="{BB962C8B-B14F-4D97-AF65-F5344CB8AC3E}">
        <p14:creationId xmlns:p14="http://schemas.microsoft.com/office/powerpoint/2010/main" val="21989650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097011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908688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Multiple virtualization technologies </a:t>
            </a:r>
            <a:r>
              <a:rPr lang="en-US" altLang="zh-CN" smtClean="0"/>
              <a:t>including computing, storage, and network virtualization </a:t>
            </a:r>
            <a:r>
              <a:rPr lang="en-US" smtClean="0"/>
              <a:t>are required to implement virtualization:</a:t>
            </a:r>
          </a:p>
          <a:p>
            <a:pPr lvl="1"/>
            <a:r>
              <a:rPr lang="en-US" smtClean="0"/>
              <a:t>Computing virtualization: includes CPU, memory, and I/O virtualization. CPU virtualization technologies include Intel VT-x and AMD-V. Memory virtualization technologies include shadow page table and extended page table (EPT). I/O virtualization technologies include QEMU simulation, Virtio, and SR-IOV.</a:t>
            </a:r>
            <a:endParaRPr lang="en-US" altLang="zh-CN" smtClean="0"/>
          </a:p>
          <a:p>
            <a:pPr lvl="1"/>
            <a:r>
              <a:rPr lang="en-US" altLang="zh-CN" smtClean="0"/>
              <a:t>Storage virtualization: For example, </a:t>
            </a:r>
            <a:r>
              <a:rPr lang="en-US" smtClean="0"/>
              <a:t>Huawei FusionCompute implements s</a:t>
            </a:r>
            <a:r>
              <a:rPr lang="en-US" altLang="zh-CN" smtClean="0"/>
              <a:t>torage virtualization </a:t>
            </a:r>
            <a:r>
              <a:rPr lang="en-US" smtClean="0"/>
              <a:t>using the </a:t>
            </a:r>
            <a:r>
              <a:rPr lang="en-US" altLang="zh-CN" smtClean="0"/>
              <a:t>high-performance </a:t>
            </a:r>
            <a:r>
              <a:rPr lang="en-US" smtClean="0"/>
              <a:t>virtual cluster file system VIMS.</a:t>
            </a:r>
            <a:endParaRPr lang="en-US" altLang="zh-CN" smtClean="0"/>
          </a:p>
          <a:p>
            <a:pPr lvl="1"/>
            <a:r>
              <a:rPr lang="en-US" smtClean="0"/>
              <a:t>Network virtualization: is implemented through virtual switches. For example, Huawei FusionCompute </a:t>
            </a:r>
            <a:r>
              <a:rPr lang="en-US" altLang="zh-CN" smtClean="0"/>
              <a:t>implements network virtualization </a:t>
            </a:r>
            <a:r>
              <a:rPr lang="en-US" smtClean="0"/>
              <a:t>using distributed virtual switches (DVSs).</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261506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072839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Open vSwitch (OVS) is an open-source project of Apache 2.0. It is a virtual switch running on a virtualization platform (such as KVM and Xen) and is the mainstream virtual switch in the industry. Strictly speaking, OVS is a DVS.</a:t>
            </a:r>
            <a:endParaRPr lang="en-US" altLang="zh-CN" smtClean="0"/>
          </a:p>
          <a:p>
            <a:r>
              <a:rPr lang="en-US" altLang="zh-CN" smtClean="0"/>
              <a:t>vSwitch</a:t>
            </a:r>
            <a:r>
              <a:rPr lang="en-US" smtClean="0"/>
              <a:t>es provide various functions. For example, OVS provides Layer 2 switching for dynamically changed endpoints to control access policies, isolate networks, and monitor traffic on virtual networks.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673037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DVS is the distributed virtual switch on the Huawei virtualization platform VRM.</a:t>
            </a:r>
            <a:endParaRPr lang="en-US" altLang="zh-CN" smtClean="0"/>
          </a:p>
          <a:p>
            <a:r>
              <a:rPr lang="en-US" smtClean="0"/>
              <a:t>In vCenter, </a:t>
            </a:r>
            <a:r>
              <a:rPr lang="en-US" altLang="zh-CN" smtClean="0"/>
              <a:t>vSphere Distributed Switch (VDS) is </a:t>
            </a:r>
            <a:r>
              <a:rPr lang="en-US" smtClean="0"/>
              <a:t>used.</a:t>
            </a:r>
            <a:endParaRPr lang="en-US" altLang="zh-CN" smtClean="0"/>
          </a:p>
          <a:p>
            <a:r>
              <a:rPr lang="en-US" smtClean="0"/>
              <a:t>Huawei CloudFabric Solution supports interconnection with mainstream virtualization platforms.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368565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42176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215914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FusionSphere OpenStack is Huawei's commercial release with a built-in Huawei KVM virtualization engine.</a:t>
            </a:r>
            <a:endParaRPr lang="en-US" altLang="zh-CN" smtClean="0">
              <a:sym typeface="+mn-lt"/>
            </a:endParaRP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3746851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the HUAWEI CLOUD Stack (HCS) architecture, </a:t>
            </a:r>
            <a:r>
              <a:rPr lang="en-US" altLang="zh-CN" smtClean="0"/>
              <a:t>ManageOne functions as </a:t>
            </a:r>
            <a:r>
              <a:rPr lang="en-US" smtClean="0"/>
              <a:t>the cloud management platform, which provides refined operation, intelligent O&amp;M, and centralized management.</a:t>
            </a:r>
            <a:endParaRPr lang="en-US" altLang="zh-CN" smtClean="0">
              <a:sym typeface="+mn-lt"/>
            </a:endParaRPr>
          </a:p>
          <a:p>
            <a:r>
              <a:rPr lang="en-US" smtClean="0"/>
              <a:t>FusionSphere OpenStack is Huawei's commercial release with a built-in Huawei KVM virtualization engine.</a:t>
            </a:r>
            <a:endParaRPr lang="en-US" altLang="zh-CN" smtClean="0">
              <a:sym typeface="+mn-lt"/>
            </a:endParaRPr>
          </a:p>
          <a:p>
            <a:r>
              <a:rPr lang="en-US" smtClean="0"/>
              <a:t>Nova: is a core component of OpenStack. It provides virtual compute resources for OpenStack and manages the lifecycle of VMs, including creating, modifying, and deleting VMs.</a:t>
            </a:r>
            <a:endParaRPr lang="en-US" altLang="zh-CN" smtClean="0"/>
          </a:p>
          <a:p>
            <a:r>
              <a:rPr lang="en-US" smtClean="0"/>
              <a:t>Cinder (block storage): is an indispensable component in the virtual infrastructure and is the basis for storing VM image files and data used by VMs.</a:t>
            </a:r>
            <a:endParaRPr lang="en-US" altLang="zh-CN" smtClean="0"/>
          </a:p>
          <a:p>
            <a:r>
              <a:rPr lang="en-US" altLang="zh-CN" smtClean="0"/>
              <a:t>Neutron: </a:t>
            </a:r>
            <a:r>
              <a:rPr lang="en-US" smtClean="0"/>
              <a:t>is a core component of OpenStack and provides network services for it. Neutron enables OpenStack to flexibly divide physical networks and provide an independent network environment for each tenant in multi-tenancy scenarios.</a:t>
            </a:r>
            <a:endParaRPr lang="en-US" altLang="zh-CN" smtClean="0">
              <a:sym typeface="+mn-lt"/>
            </a:endParaRPr>
          </a:p>
          <a:p>
            <a:pPr lvl="0"/>
            <a:r>
              <a:rPr lang="en-US" smtClean="0"/>
              <a:t>In the Huawei CloudFabric Solution, Neutron interconnects with the SDN controller to manage hardware network resources.</a:t>
            </a:r>
          </a:p>
          <a:p>
            <a:endParaRPr lang="en-US" altLang="zh-CN" smtClean="0">
              <a:sym typeface="+mn-lt"/>
            </a:endParaRPr>
          </a:p>
          <a:p>
            <a:endParaRPr lang="en-US" altLang="zh-CN" smtClean="0">
              <a:sym typeface="+mn-lt"/>
            </a:endParaRP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869336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237496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417706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 Linux, the kernel space is </a:t>
            </a:r>
            <a:r>
              <a:rPr lang="en-US" altLang="zh-CN" smtClean="0"/>
              <a:t>distinguished from the </a:t>
            </a:r>
            <a:r>
              <a:rPr lang="en-US" smtClean="0"/>
              <a:t>user space. The Linux </a:t>
            </a:r>
            <a:r>
              <a:rPr lang="en-US" altLang="zh-CN" smtClean="0"/>
              <a:t>OS </a:t>
            </a:r>
            <a:r>
              <a:rPr lang="en-US" smtClean="0"/>
              <a:t>and drivers run in the kernel space, and applications run in the user space.</a:t>
            </a:r>
            <a:endParaRPr lang="en-US" altLang="zh-CN" smtClean="0"/>
          </a:p>
          <a:p>
            <a:r>
              <a:rPr lang="en-US" smtClean="0"/>
              <a:t>A </a:t>
            </a:r>
            <a:r>
              <a:rPr lang="en-US" altLang="zh-CN" smtClean="0"/>
              <a:t>container is a runtime instance of an image.</a:t>
            </a:r>
          </a:p>
          <a:p>
            <a:r>
              <a:rPr lang="en-US" smtClean="0"/>
              <a:t>Container image</a:t>
            </a:r>
            <a:endParaRPr lang="en-US" altLang="zh-CN" smtClean="0"/>
          </a:p>
          <a:p>
            <a:pPr lvl="1"/>
            <a:r>
              <a:rPr lang="en-US" smtClean="0"/>
              <a:t>An application and its dependencies (including all files and directories of the complete OS) can be packaged into an image.</a:t>
            </a:r>
            <a:endParaRPr lang="en-US" altLang="zh-CN" smtClean="0"/>
          </a:p>
          <a:p>
            <a:pPr lvl="1"/>
            <a:r>
              <a:rPr lang="en-US" smtClean="0"/>
              <a:t>The image contains all dependencies required for application running. You only need to run the image in the isolated sandbox without any modification or configuration.</a:t>
            </a:r>
            <a:endParaRPr lang="en-US" altLang="zh-CN" smtClean="0"/>
          </a:p>
          <a:p>
            <a:pPr lvl="1"/>
            <a:r>
              <a:rPr lang="en-US" smtClean="0"/>
              <a:t>Images focus on packaging applications and their runtime environments in a unified format. This ensures high consistency between the local environment and the cloud environment.</a:t>
            </a:r>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2623478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033410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Kubernetes is an open-source container scheduling platform across host clusters. It can manage various underlying containers. It is similar to OpenStack, which manages a large number of virtual nodes at the bottom layer to form a large cluster to provide cloud services. Kubernetes provides a container-centric architecture by managing the underlying container nodes and automating deployment, scaling, and operations of application containers.</a:t>
            </a:r>
          </a:p>
          <a:p>
            <a:pPr lvl="0"/>
            <a:r>
              <a:rPr lang="en-US" altLang="zh-CN" smtClean="0"/>
              <a:t>In terms of container technology development, the major orchestration platforms include Docker's Swarm, Apache's Mesos (initially developed by AMPLab of the University of California, Berkeley), and Google's Kubernetes. Kubernetes (K8S) has become the standard of container management platforms.</a:t>
            </a:r>
          </a:p>
          <a:p>
            <a:pPr lvl="0"/>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8839413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container network can be deployed independently or associated with a physical network.</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418019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LB ctrl plug-in is deployed on the Kubernetes master node to listen to the service and ingress object events of the API server and deliver the L4-L7 service orchestration configuration to LBs.</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6214313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Network devices</a:t>
            </a:r>
          </a:p>
          <a:p>
            <a:pPr lvl="1">
              <a:lnSpc>
                <a:spcPct val="100000"/>
              </a:lnSpc>
            </a:pPr>
            <a:r>
              <a:rPr lang="en-US" altLang="zh-CN" dirty="0" smtClean="0"/>
              <a:t>Network devices include Huawei </a:t>
            </a:r>
            <a:r>
              <a:rPr lang="en-US" altLang="zh-CN" dirty="0" err="1" smtClean="0"/>
              <a:t>CloudEngine</a:t>
            </a:r>
            <a:r>
              <a:rPr lang="en-US" altLang="zh-CN" dirty="0" smtClean="0"/>
              <a:t> switches and </a:t>
            </a:r>
            <a:r>
              <a:rPr lang="en-US" altLang="zh-CN" dirty="0" err="1" smtClean="0"/>
              <a:t>NetEngine</a:t>
            </a:r>
            <a:r>
              <a:rPr lang="en-US" altLang="zh-CN" dirty="0" smtClean="0"/>
              <a:t> routers. For details about the models and supported specifications, see the specification list of the corresponding version</a:t>
            </a:r>
            <a:r>
              <a:rPr lang="en-US" dirty="0" smtClean="0"/>
              <a:t>.</a:t>
            </a:r>
            <a:endParaRPr lang="en-US" altLang="zh-CN" dirty="0" smtClean="0"/>
          </a:p>
          <a:p>
            <a:pPr lvl="1">
              <a:lnSpc>
                <a:spcPct val="100000"/>
              </a:lnSpc>
            </a:pPr>
            <a:r>
              <a:rPr lang="en-US" dirty="0" smtClean="0"/>
              <a:t>These devices use telemetry to report performance metrics such as interface traffic based on </a:t>
            </a:r>
            <a:r>
              <a:rPr lang="en-US" altLang="zh-CN" dirty="0" smtClean="0"/>
              <a:t>Google Remote Procedure Call (</a:t>
            </a:r>
            <a:r>
              <a:rPr lang="en-US" dirty="0" err="1" smtClean="0"/>
              <a:t>gRPC</a:t>
            </a:r>
            <a:r>
              <a:rPr lang="en-US" dirty="0" smtClean="0"/>
              <a:t>). Devices are connected to </a:t>
            </a:r>
            <a:r>
              <a:rPr lang="en-US" dirty="0" err="1" smtClean="0"/>
              <a:t>FabricInsight</a:t>
            </a:r>
            <a:r>
              <a:rPr lang="en-US" dirty="0" smtClean="0"/>
              <a:t> as </a:t>
            </a:r>
            <a:r>
              <a:rPr lang="en-US" altLang="zh-CN" dirty="0" err="1" smtClean="0"/>
              <a:t>gRPC</a:t>
            </a:r>
            <a:r>
              <a:rPr lang="en-US" altLang="zh-CN" dirty="0" smtClean="0"/>
              <a:t> </a:t>
            </a:r>
            <a:r>
              <a:rPr lang="en-US" dirty="0" smtClean="0"/>
              <a:t>clients. Users can run commands to configure the telemetry sampling function on the devices. The devices then proactively establish a </a:t>
            </a:r>
            <a:r>
              <a:rPr lang="en-US" altLang="zh-CN" dirty="0" err="1" smtClean="0"/>
              <a:t>gRPC</a:t>
            </a:r>
            <a:r>
              <a:rPr lang="en-US" altLang="zh-CN" dirty="0" smtClean="0"/>
              <a:t> </a:t>
            </a:r>
            <a:r>
              <a:rPr lang="en-US" dirty="0" smtClean="0"/>
              <a:t>connection with the target collector and send data to the collector. The current version supports the following sampling metrics: CPU and memory usage of devices and boards; number of sent and received bytes, number of discarded sent and received packets, and number of sent and received error packets of interfaces; number of congested bytes of queues; packet loss behavior data. For details about metrics and device models, see the product specification list. </a:t>
            </a:r>
          </a:p>
          <a:p>
            <a:pPr>
              <a:lnSpc>
                <a:spcPct val="100000"/>
              </a:lnSpc>
            </a:pPr>
            <a:r>
              <a:rPr lang="en-US" dirty="0" err="1" smtClean="0"/>
              <a:t>FabricInsight</a:t>
            </a:r>
            <a:r>
              <a:rPr lang="en-US" dirty="0" smtClean="0"/>
              <a:t> collector</a:t>
            </a:r>
          </a:p>
          <a:p>
            <a:pPr lvl="1">
              <a:lnSpc>
                <a:spcPct val="100000"/>
              </a:lnSpc>
            </a:pPr>
            <a:r>
              <a:rPr lang="en-US" dirty="0" smtClean="0"/>
              <a:t>The </a:t>
            </a:r>
            <a:r>
              <a:rPr lang="en-US" dirty="0" err="1" smtClean="0"/>
              <a:t>FabricInsight</a:t>
            </a:r>
            <a:r>
              <a:rPr lang="en-US" dirty="0" smtClean="0"/>
              <a:t> collector receives data reported by network devices in telemetry mode, including performance metric data reported through </a:t>
            </a:r>
            <a:r>
              <a:rPr lang="en-US" dirty="0" err="1" smtClean="0"/>
              <a:t>gRPC</a:t>
            </a:r>
            <a:r>
              <a:rPr lang="en-US" dirty="0" smtClean="0"/>
              <a:t>. The collector parses the metrics, combines and compresses the metric data, and reports the data to the analyzer.</a:t>
            </a:r>
          </a:p>
          <a:p>
            <a:pPr>
              <a:lnSpc>
                <a:spcPct val="100000"/>
              </a:lnSpc>
            </a:pPr>
            <a:r>
              <a:rPr lang="en-US" dirty="0" err="1" smtClean="0"/>
              <a:t>FabricInsight</a:t>
            </a:r>
            <a:r>
              <a:rPr lang="en-US" dirty="0" smtClean="0"/>
              <a:t> analyzer</a:t>
            </a:r>
          </a:p>
          <a:p>
            <a:pPr lvl="1">
              <a:lnSpc>
                <a:spcPct val="100000"/>
              </a:lnSpc>
            </a:pPr>
            <a:r>
              <a:rPr lang="en-US" dirty="0" smtClean="0"/>
              <a:t>The </a:t>
            </a:r>
            <a:r>
              <a:rPr lang="en-US" dirty="0" err="1" smtClean="0"/>
              <a:t>FabricInsight</a:t>
            </a:r>
            <a:r>
              <a:rPr lang="en-US" dirty="0" smtClean="0"/>
              <a:t> analyzer receives performance metrics from switches. In addition, the </a:t>
            </a:r>
            <a:r>
              <a:rPr lang="en-US" dirty="0" err="1" smtClean="0"/>
              <a:t>FabricInsight</a:t>
            </a:r>
            <a:r>
              <a:rPr lang="en-US" dirty="0" smtClean="0"/>
              <a:t> analyzer establishes dynamic baselines for some performance metrics based on the AI algorithm, detects exceptions, and displays the analysis result on the GUI.</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91918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Generally, a DC can be divided into the following layers:</a:t>
            </a:r>
            <a:endParaRPr lang="en-US" altLang="zh-CN" smtClean="0"/>
          </a:p>
          <a:p>
            <a:pPr lvl="1"/>
            <a:r>
              <a:rPr lang="en-US" smtClean="0"/>
              <a:t>L0: civil engineering and equipment room building.</a:t>
            </a:r>
            <a:endParaRPr lang="en-US" altLang="zh-CN" smtClean="0"/>
          </a:p>
          <a:p>
            <a:pPr lvl="1"/>
            <a:r>
              <a:rPr lang="en-US" smtClean="0"/>
              <a:t>L1: infrastructure, including equipment room decoration, power supply, cooling, and fire fighting. </a:t>
            </a:r>
            <a:endParaRPr lang="en-US" altLang="zh-CN" smtClean="0"/>
          </a:p>
          <a:p>
            <a:pPr lvl="1"/>
            <a:r>
              <a:rPr lang="en-US" smtClean="0"/>
              <a:t>L2: IT infrastructure, including servers, storage devices, networks, and virtualization software. </a:t>
            </a:r>
            <a:endParaRPr lang="en-US" altLang="zh-CN" smtClean="0"/>
          </a:p>
          <a:p>
            <a:pPr lvl="1"/>
            <a:r>
              <a:rPr lang="en-US" smtClean="0"/>
              <a:t>L3: application platform.</a:t>
            </a:r>
            <a:endParaRPr lang="en-US" altLang="zh-CN" smtClean="0"/>
          </a:p>
          <a:p>
            <a:pPr lvl="1"/>
            <a:r>
              <a:rPr lang="en-US" smtClean="0"/>
              <a:t>L4: various services.</a:t>
            </a:r>
            <a:endParaRPr lang="en-US" altLang="zh-CN" smtClean="0"/>
          </a:p>
          <a:p>
            <a:pPr lvl="0"/>
            <a:r>
              <a:rPr lang="en-US" smtClean="0"/>
              <a:t>The concepts, topology, and architecture of DCs in this course are based on L2 and above.</a:t>
            </a:r>
            <a:endParaRPr lang="en-US" altLang="zh-CN" smtClean="0"/>
          </a:p>
          <a:p>
            <a:endParaRPr lang="en-US" altLang="zh-CN"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385282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"1-3-5" troubleshooting: Faults can be detected within 1 minute, located within 3 minutes, and rectified within 5 minutes.</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6813027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A DC is a complex set of facilities including buildings. It not only includes the computer system and related devices (such as communications and storage devices), but also includes redundant data communication connections, environmental control devices, monitoring devices, and various security devices.</a:t>
            </a:r>
            <a:endParaRPr lang="en-US" altLang="zh-CN" dirty="0" smtClean="0"/>
          </a:p>
          <a:p>
            <a:pPr marL="228600" indent="-228600">
              <a:buFont typeface="+mj-lt"/>
              <a:buAutoNum type="arabicPeriod"/>
            </a:pPr>
            <a:r>
              <a:rPr lang="en-US" dirty="0" smtClean="0"/>
              <a:t>C</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9071110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7864367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63926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This course uses Huawei devices as an example.</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36955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DCN provides interconnection between computing units in a DC and interconnection between computing units in a DC and an external egress.</a:t>
            </a:r>
            <a:endParaRPr lang="en-US" altLang="zh-CN" smtClean="0"/>
          </a:p>
          <a:p>
            <a:r>
              <a:rPr lang="en-US" smtClean="0"/>
              <a:t>A SAN consists of storage arrays and Fibre Channel (FC) switches and is used to provide block storage. A storage network that uses the FC protocol is called an FC SAN, and a storage network that uses the IP protocol is called an IP SAN.</a:t>
            </a:r>
            <a:endParaRPr lang="en-US" altLang="zh-CN" smtClean="0"/>
          </a:p>
          <a:p>
            <a:r>
              <a:rPr lang="en-US" smtClean="0"/>
              <a:t>Distributed storage: The deployment mode of distributed storage is different from that of storage arrays. It stores data on multiple independent servers (storage nodes), which is also used for cloud storage.</a:t>
            </a:r>
            <a:endParaRPr lang="en-US" altLang="zh-CN" smtClean="0"/>
          </a:p>
          <a:p>
            <a:r>
              <a:rPr lang="en-US" smtClean="0"/>
              <a:t>Server (compute node): a server that provides computing services.</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59666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Z</a:t>
            </a:r>
            <a:r>
              <a:rPr lang="en-US" smtClean="0"/>
              <a:t>one division for a DCN varies depending on industries and enterprises. For example, a financial DC is divided into production zone 1, production zone 2, test zone 1, test </a:t>
            </a:r>
            <a:r>
              <a:rPr lang="en-US" altLang="zh-CN" smtClean="0"/>
              <a:t>zone </a:t>
            </a:r>
            <a:r>
              <a:rPr lang="en-US" smtClean="0"/>
              <a:t>2, big data </a:t>
            </a:r>
            <a:r>
              <a:rPr lang="en-US" altLang="zh-CN" smtClean="0"/>
              <a:t>zone</a:t>
            </a:r>
            <a:r>
              <a:rPr lang="en-US" smtClean="0"/>
              <a:t>, and operation management </a:t>
            </a:r>
            <a:r>
              <a:rPr lang="en-US" altLang="zh-CN" smtClean="0"/>
              <a:t>zone</a:t>
            </a:r>
            <a:r>
              <a:rPr lang="en-US" smtClean="0"/>
              <a:t>.</a:t>
            </a:r>
          </a:p>
          <a:p>
            <a:r>
              <a:rPr lang="en-US" smtClean="0"/>
              <a:t>In this example:</a:t>
            </a:r>
            <a:endParaRPr lang="en-US" altLang="zh-CN" smtClean="0"/>
          </a:p>
          <a:p>
            <a:pPr lvl="1"/>
            <a:r>
              <a:rPr lang="en-US" smtClean="0"/>
              <a:t>Internet access zone: is used for Internet user traffic access.</a:t>
            </a:r>
            <a:endParaRPr lang="en-US" altLang="zh-CN" smtClean="0"/>
          </a:p>
          <a:p>
            <a:pPr lvl="1"/>
            <a:r>
              <a:rPr lang="en-US" smtClean="0"/>
              <a:t>Campus network access area: is used for enterprise campus user traffic access.</a:t>
            </a:r>
            <a:endParaRPr lang="en-US" altLang="zh-CN" smtClean="0"/>
          </a:p>
          <a:p>
            <a:pPr lvl="1"/>
            <a:r>
              <a:rPr lang="en-US" smtClean="0"/>
              <a:t>WAN access area: connects to the WAN built by the enterprise.</a:t>
            </a:r>
            <a:endParaRPr lang="en-US" altLang="zh-CN" smtClean="0"/>
          </a:p>
          <a:p>
            <a:pPr lvl="1"/>
            <a:r>
              <a:rPr lang="en-US" smtClean="0"/>
              <a:t>Production environment zone: connects to the production environment network.</a:t>
            </a:r>
            <a:endParaRPr lang="en-US" altLang="zh-CN" smtClean="0"/>
          </a:p>
          <a:p>
            <a:pPr lvl="1"/>
            <a:r>
              <a:rPr lang="en-US" smtClean="0"/>
              <a:t>Test environment zone: connects to the test environment </a:t>
            </a:r>
            <a:r>
              <a:rPr lang="en-US" altLang="zh-CN" smtClean="0"/>
              <a:t>network</a:t>
            </a:r>
            <a:r>
              <a:rPr lang="en-US" smtClean="0"/>
              <a:t>.</a:t>
            </a:r>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922203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18.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13.xml"/><Relationship Id="rId7" Type="http://schemas.openxmlformats.org/officeDocument/2006/relationships/image" Target="../media/image22.png"/><Relationship Id="rId2" Type="http://schemas.openxmlformats.org/officeDocument/2006/relationships/tags" Target="../tags/tag1.xml"/><Relationship Id="rId1" Type="http://schemas.openxmlformats.org/officeDocument/2006/relationships/customXml" Target="../../customXml/item2.xml"/><Relationship Id="rId6" Type="http://schemas.openxmlformats.org/officeDocument/2006/relationships/image" Target="../media/image21.png"/><Relationship Id="rId11" Type="http://schemas.openxmlformats.org/officeDocument/2006/relationships/image" Target="../media/image17.png"/><Relationship Id="rId5" Type="http://schemas.openxmlformats.org/officeDocument/2006/relationships/image" Target="../media/image20.png"/><Relationship Id="rId10" Type="http://schemas.openxmlformats.org/officeDocument/2006/relationships/image" Target="../media/image16.png"/><Relationship Id="rId4" Type="http://schemas.openxmlformats.org/officeDocument/2006/relationships/notesSlide" Target="../notesSlides/notesSlide21.xml"/><Relationship Id="rId9"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hyperlink" Target="http://www.huawei.com/" TargetMode="External"/><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25.png"/><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14.xml"/><Relationship Id="rId5" Type="http://schemas.openxmlformats.org/officeDocument/2006/relationships/image" Target="../media/image29.png"/><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14.xml"/><Relationship Id="rId5" Type="http://schemas.openxmlformats.org/officeDocument/2006/relationships/image" Target="../media/image29.png"/><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2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1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15.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1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15.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1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3.xml"/><Relationship Id="rId1" Type="http://schemas.openxmlformats.org/officeDocument/2006/relationships/slideLayout" Target="../slideLayouts/slideLayout1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15.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8.xml"/><Relationship Id="rId1" Type="http://schemas.openxmlformats.org/officeDocument/2006/relationships/slideLayout" Target="../slideLayouts/slideLayout1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15.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文本占位符 13"/>
          <p:cNvSpPr>
            <a:spLocks noGrp="1"/>
          </p:cNvSpPr>
          <p:nvPr>
            <p:ph type="body" sz="quarter" idx="17"/>
          </p:nvPr>
        </p:nvSpPr>
        <p:spPr/>
        <p:txBody>
          <a:bodyPr/>
          <a:lstStyle/>
          <a:p>
            <a:endParaRPr lang="zh-CN" altLang="en-US"/>
          </a:p>
        </p:txBody>
      </p:sp>
      <p:sp>
        <p:nvSpPr>
          <p:cNvPr id="25" name="文本占位符 46"/>
          <p:cNvSpPr>
            <a:spLocks noGrp="1"/>
          </p:cNvSpPr>
          <p:nvPr>
            <p:ph type="body" sz="quarter" idx="18"/>
          </p:nvPr>
        </p:nvSpPr>
        <p:spPr/>
        <p:txBody>
          <a:bodyPr/>
          <a:lstStyle/>
          <a:p>
            <a:r>
              <a:rPr lang="en-US" altLang="zh-CN" smtClean="0"/>
              <a:t>Datacom</a:t>
            </a:r>
            <a:endParaRPr lang="en-US" altLang="zh-CN" dirty="0"/>
          </a:p>
        </p:txBody>
      </p:sp>
      <p:sp>
        <p:nvSpPr>
          <p:cNvPr id="15" name="文本占位符 14"/>
          <p:cNvSpPr>
            <a:spLocks noGrp="1"/>
          </p:cNvSpPr>
          <p:nvPr>
            <p:ph type="body" sz="quarter" idx="19"/>
          </p:nvPr>
        </p:nvSpPr>
        <p:spPr/>
        <p:txBody>
          <a:bodyPr/>
          <a:lstStyle/>
          <a:p>
            <a:endParaRPr lang="zh-CN" altLang="en-US"/>
          </a:p>
        </p:txBody>
      </p:sp>
      <p:sp>
        <p:nvSpPr>
          <p:cNvPr id="3" name="文本占位符 2"/>
          <p:cNvSpPr>
            <a:spLocks noGrp="1"/>
          </p:cNvSpPr>
          <p:nvPr>
            <p:ph type="body" sz="quarter" idx="20"/>
          </p:nvPr>
        </p:nvSpPr>
        <p:spPr/>
        <p:txBody>
          <a:bodyPr/>
          <a:lstStyle/>
          <a:p>
            <a:r>
              <a:rPr lang="en-US" altLang="zh-CN" smtClean="0"/>
              <a:t>V1.0</a:t>
            </a:r>
            <a:endParaRPr lang="en-US" altLang="zh-CN" dirty="0"/>
          </a:p>
        </p:txBody>
      </p:sp>
      <p:sp>
        <p:nvSpPr>
          <p:cNvPr id="26" name="文本占位符 73"/>
          <p:cNvSpPr>
            <a:spLocks noGrp="1"/>
          </p:cNvSpPr>
          <p:nvPr>
            <p:ph type="body" sz="quarter" idx="13"/>
          </p:nvPr>
        </p:nvSpPr>
        <p:spPr/>
        <p:txBody>
          <a:bodyPr/>
          <a:lstStyle/>
          <a:p>
            <a:r>
              <a:rPr lang="en-US" smtClean="0"/>
              <a:t>He Junjian/WX580230</a:t>
            </a:r>
            <a:endParaRPr lang="en-US" altLang="zh-CN" dirty="0">
              <a:sym typeface="Huawei Sans" panose="020C0503030203020204" pitchFamily="34" charset="0"/>
            </a:endParaRPr>
          </a:p>
        </p:txBody>
      </p:sp>
      <p:sp>
        <p:nvSpPr>
          <p:cNvPr id="27" name="文本占位符 74"/>
          <p:cNvSpPr>
            <a:spLocks noGrp="1"/>
          </p:cNvSpPr>
          <p:nvPr>
            <p:ph type="body" sz="quarter" idx="14"/>
          </p:nvPr>
        </p:nvSpPr>
        <p:spPr/>
        <p:txBody>
          <a:bodyPr/>
          <a:lstStyle/>
          <a:p>
            <a:r>
              <a:rPr lang="en-US" smtClean="0"/>
              <a:t>2020.03.06</a:t>
            </a:r>
            <a:endParaRPr lang="en-US" altLang="zh-CN" dirty="0">
              <a:sym typeface="Huawei Sans" panose="020C0503030203020204" pitchFamily="34" charset="0"/>
            </a:endParaRPr>
          </a:p>
        </p:txBody>
      </p:sp>
      <p:sp>
        <p:nvSpPr>
          <p:cNvPr id="28" name="文本占位符 9"/>
          <p:cNvSpPr>
            <a:spLocks noGrp="1"/>
          </p:cNvSpPr>
          <p:nvPr>
            <p:ph type="body" sz="quarter" idx="15"/>
          </p:nvPr>
        </p:nvSpPr>
        <p:spPr/>
        <p:txBody>
          <a:bodyPr/>
          <a:lstStyle/>
          <a:p>
            <a:r>
              <a:rPr lang="en-US" smtClean="0"/>
              <a:t>Shi Miaomiao/swx791350</a:t>
            </a:r>
            <a:endParaRPr lang="en-US" altLang="zh-CN" dirty="0"/>
          </a:p>
        </p:txBody>
      </p:sp>
      <p:sp>
        <p:nvSpPr>
          <p:cNvPr id="29" name="文本占位符 10"/>
          <p:cNvSpPr>
            <a:spLocks noGrp="1"/>
          </p:cNvSpPr>
          <p:nvPr>
            <p:ph type="body" sz="quarter" idx="16"/>
          </p:nvPr>
        </p:nvSpPr>
        <p:spPr/>
        <p:txBody>
          <a:bodyPr/>
          <a:lstStyle/>
          <a:p>
            <a:r>
              <a:rPr lang="en-US" smtClean="0"/>
              <a:t>Update</a:t>
            </a:r>
            <a:endParaRPr lang="en-US" dirty="0"/>
          </a:p>
        </p:txBody>
      </p:sp>
      <p:sp>
        <p:nvSpPr>
          <p:cNvPr id="16" name="文本占位符 15"/>
          <p:cNvSpPr>
            <a:spLocks noGrp="1"/>
          </p:cNvSpPr>
          <p:nvPr>
            <p:ph type="body" sz="quarter" idx="21"/>
          </p:nvPr>
        </p:nvSpPr>
        <p:spPr/>
        <p:txBody>
          <a:bodyPr/>
          <a:lstStyle/>
          <a:p>
            <a:endParaRPr lang="zh-CN" altLang="en-US"/>
          </a:p>
        </p:txBody>
      </p:sp>
      <p:sp>
        <p:nvSpPr>
          <p:cNvPr id="17" name="文本占位符 16"/>
          <p:cNvSpPr>
            <a:spLocks noGrp="1"/>
          </p:cNvSpPr>
          <p:nvPr>
            <p:ph type="body" sz="quarter" idx="22"/>
          </p:nvPr>
        </p:nvSpPr>
        <p:spPr/>
        <p:txBody>
          <a:bodyPr/>
          <a:lstStyle/>
          <a:p>
            <a:endParaRPr lang="zh-CN" altLang="en-US"/>
          </a:p>
        </p:txBody>
      </p:sp>
      <p:sp>
        <p:nvSpPr>
          <p:cNvPr id="18" name="文本占位符 17"/>
          <p:cNvSpPr>
            <a:spLocks noGrp="1"/>
          </p:cNvSpPr>
          <p:nvPr>
            <p:ph type="body" sz="quarter" idx="23"/>
          </p:nvPr>
        </p:nvSpPr>
        <p:spPr/>
        <p:txBody>
          <a:bodyPr/>
          <a:lstStyle/>
          <a:p>
            <a:endParaRPr lang="zh-CN" altLang="en-US"/>
          </a:p>
        </p:txBody>
      </p:sp>
      <p:sp>
        <p:nvSpPr>
          <p:cNvPr id="19" name="文本占位符 18"/>
          <p:cNvSpPr>
            <a:spLocks noGrp="1"/>
          </p:cNvSpPr>
          <p:nvPr>
            <p:ph type="body" sz="quarter" idx="24"/>
          </p:nvPr>
        </p:nvSpPr>
        <p:spPr/>
        <p:txBody>
          <a:bodyPr/>
          <a:lstStyle/>
          <a:p>
            <a:endParaRPr lang="zh-CN" altLang="en-US"/>
          </a:p>
        </p:txBody>
      </p:sp>
      <p:sp>
        <p:nvSpPr>
          <p:cNvPr id="20" name="文本占位符 19"/>
          <p:cNvSpPr>
            <a:spLocks noGrp="1"/>
          </p:cNvSpPr>
          <p:nvPr>
            <p:ph type="body" sz="quarter" idx="25"/>
          </p:nvPr>
        </p:nvSpPr>
        <p:spPr/>
        <p:txBody>
          <a:bodyPr/>
          <a:lstStyle/>
          <a:p>
            <a:endParaRPr lang="zh-CN" altLang="en-US"/>
          </a:p>
        </p:txBody>
      </p:sp>
      <p:sp>
        <p:nvSpPr>
          <p:cNvPr id="21" name="文本占位符 20"/>
          <p:cNvSpPr>
            <a:spLocks noGrp="1"/>
          </p:cNvSpPr>
          <p:nvPr>
            <p:ph type="body" sz="quarter" idx="26"/>
          </p:nvPr>
        </p:nvSpPr>
        <p:spPr/>
        <p:txBody>
          <a:bodyPr/>
          <a:lstStyle/>
          <a:p>
            <a:endParaRPr lang="zh-CN" altLang="en-US"/>
          </a:p>
        </p:txBody>
      </p:sp>
      <p:sp>
        <p:nvSpPr>
          <p:cNvPr id="40" name="文本占位符 39"/>
          <p:cNvSpPr>
            <a:spLocks noGrp="1"/>
          </p:cNvSpPr>
          <p:nvPr>
            <p:ph type="body" sz="quarter" idx="27"/>
          </p:nvPr>
        </p:nvSpPr>
        <p:spPr/>
        <p:txBody>
          <a:bodyPr/>
          <a:lstStyle/>
          <a:p>
            <a:endParaRPr lang="zh-CN" altLang="en-US"/>
          </a:p>
        </p:txBody>
      </p:sp>
      <p:sp>
        <p:nvSpPr>
          <p:cNvPr id="41" name="文本占位符 40"/>
          <p:cNvSpPr>
            <a:spLocks noGrp="1"/>
          </p:cNvSpPr>
          <p:nvPr>
            <p:ph type="body" sz="quarter" idx="28"/>
          </p:nvPr>
        </p:nvSpPr>
        <p:spPr/>
        <p:txBody>
          <a:bodyPr/>
          <a:lstStyle/>
          <a:p>
            <a:endParaRPr lang="zh-CN" altLang="en-US"/>
          </a:p>
        </p:txBody>
      </p:sp>
      <p:sp>
        <p:nvSpPr>
          <p:cNvPr id="42" name="文本占位符 41"/>
          <p:cNvSpPr>
            <a:spLocks noGrp="1"/>
          </p:cNvSpPr>
          <p:nvPr>
            <p:ph type="body" sz="quarter" idx="29"/>
          </p:nvPr>
        </p:nvSpPr>
        <p:spPr/>
        <p:txBody>
          <a:bodyPr/>
          <a:lstStyle/>
          <a:p>
            <a:endParaRPr lang="zh-CN" altLang="en-US"/>
          </a:p>
        </p:txBody>
      </p:sp>
      <p:sp>
        <p:nvSpPr>
          <p:cNvPr id="43" name="文本占位符 42"/>
          <p:cNvSpPr>
            <a:spLocks noGrp="1"/>
          </p:cNvSpPr>
          <p:nvPr>
            <p:ph type="body" sz="quarter" idx="30"/>
          </p:nvPr>
        </p:nvSpPr>
        <p:spPr/>
        <p:txBody>
          <a:bodyPr/>
          <a:lstStyle/>
          <a:p>
            <a:endParaRPr lang="zh-CN" altLang="en-US"/>
          </a:p>
        </p:txBody>
      </p:sp>
      <p:sp>
        <p:nvSpPr>
          <p:cNvPr id="44" name="文本占位符 43"/>
          <p:cNvSpPr>
            <a:spLocks noGrp="1"/>
          </p:cNvSpPr>
          <p:nvPr>
            <p:ph type="body" sz="quarter" idx="31"/>
          </p:nvPr>
        </p:nvSpPr>
        <p:spPr/>
        <p:txBody>
          <a:bodyPr/>
          <a:lstStyle/>
          <a:p>
            <a:endParaRPr lang="zh-CN" altLang="en-US"/>
          </a:p>
        </p:txBody>
      </p:sp>
      <p:sp>
        <p:nvSpPr>
          <p:cNvPr id="45" name="文本占位符 44"/>
          <p:cNvSpPr>
            <a:spLocks noGrp="1"/>
          </p:cNvSpPr>
          <p:nvPr>
            <p:ph type="body" sz="quarter" idx="32"/>
          </p:nvPr>
        </p:nvSpPr>
        <p:spPr/>
        <p:txBody>
          <a:bodyPr/>
          <a:lstStyle/>
          <a:p>
            <a:endParaRPr lang="zh-CN" altLang="en-US"/>
          </a:p>
        </p:txBody>
      </p:sp>
      <p:sp>
        <p:nvSpPr>
          <p:cNvPr id="46" name="文本占位符 45"/>
          <p:cNvSpPr>
            <a:spLocks noGrp="1"/>
          </p:cNvSpPr>
          <p:nvPr>
            <p:ph type="body" sz="quarter" idx="33"/>
          </p:nvPr>
        </p:nvSpPr>
        <p:spPr/>
        <p:txBody>
          <a:bodyPr/>
          <a:lstStyle/>
          <a:p>
            <a:endParaRPr lang="zh-CN" altLang="en-US"/>
          </a:p>
        </p:txBody>
      </p:sp>
      <p:sp>
        <p:nvSpPr>
          <p:cNvPr id="47" name="文本占位符 46"/>
          <p:cNvSpPr>
            <a:spLocks noGrp="1"/>
          </p:cNvSpPr>
          <p:nvPr>
            <p:ph type="body" sz="quarter" idx="34"/>
          </p:nvPr>
        </p:nvSpPr>
        <p:spPr/>
        <p:txBody>
          <a:bodyPr/>
          <a:lstStyle/>
          <a:p>
            <a:endParaRPr lang="zh-CN" altLang="en-US"/>
          </a:p>
        </p:txBody>
      </p:sp>
      <p:sp>
        <p:nvSpPr>
          <p:cNvPr id="48" name="文本占位符 47"/>
          <p:cNvSpPr>
            <a:spLocks noGrp="1"/>
          </p:cNvSpPr>
          <p:nvPr>
            <p:ph type="body" sz="quarter" idx="35"/>
          </p:nvPr>
        </p:nvSpPr>
        <p:spPr/>
        <p:txBody>
          <a:bodyPr/>
          <a:lstStyle/>
          <a:p>
            <a:endParaRPr lang="zh-CN" altLang="en-US"/>
          </a:p>
        </p:txBody>
      </p:sp>
      <p:sp>
        <p:nvSpPr>
          <p:cNvPr id="49" name="文本占位符 48"/>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41987460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a:extLst>
              <a:ext uri="{FF2B5EF4-FFF2-40B4-BE49-F238E27FC236}">
                <a16:creationId xmlns:a16="http://schemas.microsoft.com/office/drawing/2014/main" xmlns="" id="{A2A807BA-B324-482A-B6F8-5335D53FE890}"/>
              </a:ext>
            </a:extLst>
          </p:cNvPr>
          <p:cNvSpPr/>
          <p:nvPr/>
        </p:nvSpPr>
        <p:spPr bwMode="gray">
          <a:xfrm>
            <a:off x="5277699" y="2088901"/>
            <a:ext cx="1306775" cy="415431"/>
          </a:xfrm>
          <a:prstGeom prst="rect">
            <a:avLst/>
          </a:prstGeom>
          <a:solidFill>
            <a:srgbClr val="CBDFF2"/>
          </a:solidFill>
          <a:ln w="9525" cap="flat" cmpd="sng" algn="ctr">
            <a:solidFill>
              <a:srgbClr val="BEE9EE"/>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 name="标题 1">
            <a:extLst>
              <a:ext uri="{FF2B5EF4-FFF2-40B4-BE49-F238E27FC236}">
                <a16:creationId xmlns:a16="http://schemas.microsoft.com/office/drawing/2014/main" xmlns="" id="{ABFEF8C4-08E3-41D1-954C-39F1AB166B29}"/>
              </a:ext>
            </a:extLst>
          </p:cNvPr>
          <p:cNvSpPr>
            <a:spLocks noGrp="1"/>
          </p:cNvSpPr>
          <p:nvPr>
            <p:ph type="title"/>
          </p:nvPr>
        </p:nvSpPr>
        <p:spPr/>
        <p:txBody>
          <a:bodyPr/>
          <a:lstStyle/>
          <a:p>
            <a:r>
              <a:rPr lang="en-US" smtClean="0"/>
              <a:t>DCN Architecture Evolution</a:t>
            </a:r>
            <a:endParaRPr lang="en-US" dirty="0"/>
          </a:p>
        </p:txBody>
      </p:sp>
      <p:sp>
        <p:nvSpPr>
          <p:cNvPr id="4" name="Oval 32">
            <a:extLst>
              <a:ext uri="{FF2B5EF4-FFF2-40B4-BE49-F238E27FC236}">
                <a16:creationId xmlns:a16="http://schemas.microsoft.com/office/drawing/2014/main" xmlns="" id="{DDD6168C-61F7-4D02-8ADA-03E3DD633C00}"/>
              </a:ext>
            </a:extLst>
          </p:cNvPr>
          <p:cNvSpPr>
            <a:spLocks noChangeArrowheads="1"/>
          </p:cNvSpPr>
          <p:nvPr/>
        </p:nvSpPr>
        <p:spPr bwMode="gray">
          <a:xfrm>
            <a:off x="6121453" y="2809104"/>
            <a:ext cx="496951" cy="325476"/>
          </a:xfrm>
          <a:prstGeom prst="ellipse">
            <a:avLst/>
          </a:prstGeom>
          <a:solidFill>
            <a:srgbClr val="56C4D2"/>
          </a:solidFill>
          <a:ln w="9525">
            <a:solidFill>
              <a:srgbClr val="BEE9EE"/>
            </a:solidFill>
            <a:round/>
            <a:headEnd/>
            <a:tailEnd/>
          </a:ln>
          <a:effectLst/>
        </p:spPr>
        <p:txBody>
          <a:bodyPr wrap="none" anchor="ctr"/>
          <a:lstStyle/>
          <a:p>
            <a:pPr algn="ctr" fontAlgn="ctr"/>
            <a:r>
              <a:rPr lang="en-US" sz="600" dirty="0" smtClean="0">
                <a:solidFill>
                  <a:schemeClr val="bg1"/>
                </a:solidFill>
                <a:latin typeface="Huawei Sans" panose="020C0503030203020204" pitchFamily="34" charset="0"/>
              </a:rPr>
              <a:t>access</a:t>
            </a:r>
            <a:endParaRPr lang="en-US" sz="600" dirty="0">
              <a:solidFill>
                <a:schemeClr val="bg1"/>
              </a:solidFill>
              <a:latin typeface="Huawei Sans" panose="020C0503030203020204" pitchFamily="34" charset="0"/>
            </a:endParaRPr>
          </a:p>
        </p:txBody>
      </p:sp>
      <p:sp>
        <p:nvSpPr>
          <p:cNvPr id="5" name="Oval 31">
            <a:extLst>
              <a:ext uri="{FF2B5EF4-FFF2-40B4-BE49-F238E27FC236}">
                <a16:creationId xmlns:a16="http://schemas.microsoft.com/office/drawing/2014/main" xmlns="" id="{6BF85897-F37C-4746-A8B2-69E9A3364618}"/>
              </a:ext>
            </a:extLst>
          </p:cNvPr>
          <p:cNvSpPr>
            <a:spLocks noChangeArrowheads="1"/>
          </p:cNvSpPr>
          <p:nvPr/>
        </p:nvSpPr>
        <p:spPr bwMode="gray">
          <a:xfrm>
            <a:off x="5419617" y="2803206"/>
            <a:ext cx="496951" cy="325476"/>
          </a:xfrm>
          <a:prstGeom prst="ellipse">
            <a:avLst/>
          </a:prstGeom>
          <a:solidFill>
            <a:srgbClr val="56C4D2"/>
          </a:solidFill>
          <a:ln w="9525">
            <a:solidFill>
              <a:srgbClr val="BEE9EE"/>
            </a:solidFill>
            <a:round/>
            <a:headEnd/>
            <a:tailEnd/>
          </a:ln>
          <a:effectLst/>
        </p:spPr>
        <p:txBody>
          <a:bodyPr wrap="none" anchor="ctr"/>
          <a:lstStyle/>
          <a:p>
            <a:pPr algn="ctr" fontAlgn="ctr"/>
            <a:r>
              <a:rPr lang="en-US" sz="600" dirty="0" smtClean="0">
                <a:solidFill>
                  <a:schemeClr val="bg1"/>
                </a:solidFill>
                <a:latin typeface="Huawei Sans" panose="020C0503030203020204" pitchFamily="34" charset="0"/>
              </a:rPr>
              <a:t>access</a:t>
            </a:r>
            <a:endParaRPr lang="en-US" sz="600" dirty="0">
              <a:solidFill>
                <a:schemeClr val="bg1"/>
              </a:solidFill>
              <a:latin typeface="Huawei Sans" panose="020C0503030203020204" pitchFamily="34" charset="0"/>
            </a:endParaRPr>
          </a:p>
        </p:txBody>
      </p:sp>
      <p:sp>
        <p:nvSpPr>
          <p:cNvPr id="6" name="AutoShape 10">
            <a:extLst>
              <a:ext uri="{FF2B5EF4-FFF2-40B4-BE49-F238E27FC236}">
                <a16:creationId xmlns:a16="http://schemas.microsoft.com/office/drawing/2014/main" xmlns="" id="{00B422F7-6527-418B-80A8-A605E72078F8}"/>
              </a:ext>
            </a:extLst>
          </p:cNvPr>
          <p:cNvSpPr>
            <a:spLocks noChangeArrowheads="1"/>
          </p:cNvSpPr>
          <p:nvPr/>
        </p:nvSpPr>
        <p:spPr bwMode="gray">
          <a:xfrm>
            <a:off x="1925796" y="2344132"/>
            <a:ext cx="1076440" cy="841245"/>
          </a:xfrm>
          <a:prstGeom prst="flowChartAlternateProcess">
            <a:avLst/>
          </a:prstGeom>
          <a:gradFill rotWithShape="0">
            <a:gsLst>
              <a:gs pos="0">
                <a:schemeClr val="accent1">
                  <a:alpha val="34000"/>
                </a:schemeClr>
              </a:gs>
              <a:gs pos="100000">
                <a:schemeClr val="accent1">
                  <a:gamma/>
                  <a:tint val="73725"/>
                  <a:invGamma/>
                  <a:alpha val="34999"/>
                </a:schemeClr>
              </a:gs>
            </a:gsLst>
            <a:lin ang="5400000" scaled="1"/>
          </a:gradFill>
          <a:ln w="9525" cmpd="sng">
            <a:solidFill>
              <a:srgbClr val="CCCCFF"/>
            </a:solidFill>
            <a:miter lim="800000"/>
            <a:headEnd/>
            <a:tailEnd/>
          </a:ln>
          <a:effectLst/>
        </p:spPr>
        <p:txBody>
          <a:bodyPr anchor="ctr"/>
          <a:lstStyle/>
          <a:p>
            <a:pPr fontAlgn="ct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Oval 31">
            <a:extLst>
              <a:ext uri="{FF2B5EF4-FFF2-40B4-BE49-F238E27FC236}">
                <a16:creationId xmlns:a16="http://schemas.microsoft.com/office/drawing/2014/main" xmlns="" id="{09376E0E-F8AC-48CA-B856-2C6679C52B5F}"/>
              </a:ext>
            </a:extLst>
          </p:cNvPr>
          <p:cNvSpPr>
            <a:spLocks noChangeArrowheads="1"/>
          </p:cNvSpPr>
          <p:nvPr/>
        </p:nvSpPr>
        <p:spPr bwMode="gray">
          <a:xfrm>
            <a:off x="5274885" y="2806831"/>
            <a:ext cx="496951" cy="325476"/>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smtClean="0">
                <a:solidFill>
                  <a:schemeClr val="bg1"/>
                </a:solidFill>
                <a:latin typeface="Huawei Sans" panose="020C0503030203020204" pitchFamily="34" charset="0"/>
              </a:rPr>
              <a:t>Access</a:t>
            </a:r>
            <a:endParaRPr lang="en-US" sz="1200" dirty="0">
              <a:solidFill>
                <a:schemeClr val="bg1"/>
              </a:solidFill>
              <a:latin typeface="Huawei Sans" panose="020C0503030203020204" pitchFamily="34" charset="0"/>
            </a:endParaRPr>
          </a:p>
        </p:txBody>
      </p:sp>
      <p:sp>
        <p:nvSpPr>
          <p:cNvPr id="8" name="Oval 32">
            <a:extLst>
              <a:ext uri="{FF2B5EF4-FFF2-40B4-BE49-F238E27FC236}">
                <a16:creationId xmlns:a16="http://schemas.microsoft.com/office/drawing/2014/main" xmlns="" id="{8F450673-59EC-470D-BAB8-4BF89A4DC935}"/>
              </a:ext>
            </a:extLst>
          </p:cNvPr>
          <p:cNvSpPr>
            <a:spLocks noChangeArrowheads="1"/>
          </p:cNvSpPr>
          <p:nvPr/>
        </p:nvSpPr>
        <p:spPr bwMode="gray">
          <a:xfrm>
            <a:off x="5987378" y="2809818"/>
            <a:ext cx="496951" cy="325476"/>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smtClean="0">
                <a:solidFill>
                  <a:schemeClr val="bg1"/>
                </a:solidFill>
                <a:latin typeface="Huawei Sans" panose="020C0503030203020204" pitchFamily="34" charset="0"/>
              </a:rPr>
              <a:t>Access</a:t>
            </a:r>
            <a:endParaRPr lang="en-US" sz="1200" dirty="0">
              <a:solidFill>
                <a:schemeClr val="bg1"/>
              </a:solidFill>
              <a:latin typeface="Huawei Sans" panose="020C0503030203020204" pitchFamily="34" charset="0"/>
            </a:endParaRPr>
          </a:p>
        </p:txBody>
      </p:sp>
      <p:sp>
        <p:nvSpPr>
          <p:cNvPr id="9" name="Oval 33">
            <a:extLst>
              <a:ext uri="{FF2B5EF4-FFF2-40B4-BE49-F238E27FC236}">
                <a16:creationId xmlns:a16="http://schemas.microsoft.com/office/drawing/2014/main" xmlns="" id="{C43E40AF-2D9A-4B6C-88B0-0F307FDD84C8}"/>
              </a:ext>
            </a:extLst>
          </p:cNvPr>
          <p:cNvSpPr>
            <a:spLocks noChangeArrowheads="1"/>
          </p:cNvSpPr>
          <p:nvPr/>
        </p:nvSpPr>
        <p:spPr bwMode="gray">
          <a:xfrm>
            <a:off x="4951483" y="2149910"/>
            <a:ext cx="956244" cy="325476"/>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Aggregation</a:t>
            </a:r>
          </a:p>
        </p:txBody>
      </p:sp>
      <p:sp>
        <p:nvSpPr>
          <p:cNvPr id="10" name="Oval 34">
            <a:extLst>
              <a:ext uri="{FF2B5EF4-FFF2-40B4-BE49-F238E27FC236}">
                <a16:creationId xmlns:a16="http://schemas.microsoft.com/office/drawing/2014/main" xmlns="" id="{5414895C-12B5-4B5D-AE04-1D29915CB8F9}"/>
              </a:ext>
            </a:extLst>
          </p:cNvPr>
          <p:cNvSpPr>
            <a:spLocks noChangeArrowheads="1"/>
          </p:cNvSpPr>
          <p:nvPr/>
        </p:nvSpPr>
        <p:spPr bwMode="gray">
          <a:xfrm>
            <a:off x="6024702" y="2152894"/>
            <a:ext cx="989535" cy="325476"/>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Aggregation</a:t>
            </a:r>
          </a:p>
        </p:txBody>
      </p:sp>
      <p:cxnSp>
        <p:nvCxnSpPr>
          <p:cNvPr id="11" name="AutoShape 35">
            <a:extLst>
              <a:ext uri="{FF2B5EF4-FFF2-40B4-BE49-F238E27FC236}">
                <a16:creationId xmlns:a16="http://schemas.microsoft.com/office/drawing/2014/main" xmlns="" id="{EE24E675-574D-4FC1-AD7F-0402069ABAF0}"/>
              </a:ext>
            </a:extLst>
          </p:cNvPr>
          <p:cNvCxnSpPr>
            <a:cxnSpLocks noChangeShapeType="1"/>
            <a:stCxn id="9" idx="6"/>
            <a:endCxn id="10" idx="2"/>
          </p:cNvCxnSpPr>
          <p:nvPr/>
        </p:nvCxnSpPr>
        <p:spPr bwMode="gray">
          <a:xfrm>
            <a:off x="5907727" y="2312648"/>
            <a:ext cx="116975" cy="2984"/>
          </a:xfrm>
          <a:prstGeom prst="straightConnector1">
            <a:avLst/>
          </a:prstGeom>
          <a:noFill/>
          <a:ln w="9525" cap="flat" cmpd="sng">
            <a:solidFill>
              <a:srgbClr val="BEE9EE"/>
            </a:solidFill>
            <a:round/>
            <a:headEnd/>
            <a:tailEnd/>
          </a:ln>
          <a:effectLst/>
        </p:spPr>
      </p:cxnSp>
      <p:cxnSp>
        <p:nvCxnSpPr>
          <p:cNvPr id="12" name="AutoShape 38">
            <a:extLst>
              <a:ext uri="{FF2B5EF4-FFF2-40B4-BE49-F238E27FC236}">
                <a16:creationId xmlns:a16="http://schemas.microsoft.com/office/drawing/2014/main" xmlns="" id="{C68901AE-33AD-41FE-BBEC-4D85BAC810B4}"/>
              </a:ext>
            </a:extLst>
          </p:cNvPr>
          <p:cNvCxnSpPr>
            <a:cxnSpLocks noChangeShapeType="1"/>
            <a:stCxn id="9" idx="4"/>
            <a:endCxn id="7" idx="0"/>
          </p:cNvCxnSpPr>
          <p:nvPr/>
        </p:nvCxnSpPr>
        <p:spPr bwMode="gray">
          <a:xfrm>
            <a:off x="5429605" y="2475386"/>
            <a:ext cx="93756" cy="331445"/>
          </a:xfrm>
          <a:prstGeom prst="straightConnector1">
            <a:avLst/>
          </a:prstGeom>
          <a:noFill/>
          <a:ln w="19050" cap="flat" cmpd="sng">
            <a:solidFill>
              <a:srgbClr val="BEE9EE"/>
            </a:solidFill>
            <a:round/>
            <a:headEnd/>
            <a:tailEnd/>
          </a:ln>
          <a:effectLst/>
        </p:spPr>
      </p:cxnSp>
      <p:cxnSp>
        <p:nvCxnSpPr>
          <p:cNvPr id="13" name="AutoShape 40">
            <a:extLst>
              <a:ext uri="{FF2B5EF4-FFF2-40B4-BE49-F238E27FC236}">
                <a16:creationId xmlns:a16="http://schemas.microsoft.com/office/drawing/2014/main" xmlns="" id="{F5511BF9-AD1A-48ED-A9D3-6B7FD8AA6891}"/>
              </a:ext>
            </a:extLst>
          </p:cNvPr>
          <p:cNvCxnSpPr>
            <a:cxnSpLocks noChangeShapeType="1"/>
            <a:stCxn id="10" idx="4"/>
            <a:endCxn id="8" idx="0"/>
          </p:cNvCxnSpPr>
          <p:nvPr/>
        </p:nvCxnSpPr>
        <p:spPr bwMode="gray">
          <a:xfrm flipH="1">
            <a:off x="6235854" y="2478370"/>
            <a:ext cx="283616" cy="331448"/>
          </a:xfrm>
          <a:prstGeom prst="straightConnector1">
            <a:avLst/>
          </a:prstGeom>
          <a:noFill/>
          <a:ln w="19050" cap="flat" cmpd="sng">
            <a:solidFill>
              <a:srgbClr val="BEE9EE"/>
            </a:solidFill>
            <a:round/>
            <a:headEnd/>
            <a:tailEnd/>
          </a:ln>
          <a:effectLst/>
        </p:spPr>
      </p:cxnSp>
      <p:cxnSp>
        <p:nvCxnSpPr>
          <p:cNvPr id="14" name="AutoShape 42">
            <a:extLst>
              <a:ext uri="{FF2B5EF4-FFF2-40B4-BE49-F238E27FC236}">
                <a16:creationId xmlns:a16="http://schemas.microsoft.com/office/drawing/2014/main" xmlns="" id="{3FD5C6E5-25EB-4280-BD50-29E884CE56A9}"/>
              </a:ext>
            </a:extLst>
          </p:cNvPr>
          <p:cNvCxnSpPr>
            <a:cxnSpLocks noChangeShapeType="1"/>
            <a:stCxn id="7" idx="0"/>
            <a:endCxn id="10" idx="4"/>
          </p:cNvCxnSpPr>
          <p:nvPr/>
        </p:nvCxnSpPr>
        <p:spPr bwMode="gray">
          <a:xfrm flipV="1">
            <a:off x="5523361" y="2478370"/>
            <a:ext cx="996109" cy="328461"/>
          </a:xfrm>
          <a:prstGeom prst="straightConnector1">
            <a:avLst/>
          </a:prstGeom>
          <a:noFill/>
          <a:ln w="19050" cap="flat" cmpd="sng">
            <a:solidFill>
              <a:srgbClr val="BEE9EE"/>
            </a:solidFill>
            <a:round/>
            <a:headEnd/>
            <a:tailEnd/>
          </a:ln>
          <a:effectLst/>
        </p:spPr>
      </p:cxnSp>
      <p:cxnSp>
        <p:nvCxnSpPr>
          <p:cNvPr id="15" name="AutoShape 43">
            <a:extLst>
              <a:ext uri="{FF2B5EF4-FFF2-40B4-BE49-F238E27FC236}">
                <a16:creationId xmlns:a16="http://schemas.microsoft.com/office/drawing/2014/main" xmlns="" id="{8353290A-7C75-4E78-BB8E-E06B052D2649}"/>
              </a:ext>
            </a:extLst>
          </p:cNvPr>
          <p:cNvCxnSpPr>
            <a:cxnSpLocks noChangeShapeType="1"/>
            <a:stCxn id="8" idx="0"/>
            <a:endCxn id="9" idx="4"/>
          </p:cNvCxnSpPr>
          <p:nvPr/>
        </p:nvCxnSpPr>
        <p:spPr bwMode="gray">
          <a:xfrm flipH="1" flipV="1">
            <a:off x="5429605" y="2475386"/>
            <a:ext cx="806249" cy="334432"/>
          </a:xfrm>
          <a:prstGeom prst="straightConnector1">
            <a:avLst/>
          </a:prstGeom>
          <a:noFill/>
          <a:ln w="19050" cap="flat" cmpd="sng">
            <a:solidFill>
              <a:srgbClr val="BEE9EE"/>
            </a:solidFill>
            <a:round/>
            <a:headEnd/>
            <a:tailEnd/>
          </a:ln>
          <a:effectLst/>
        </p:spPr>
      </p:cxnSp>
      <p:sp>
        <p:nvSpPr>
          <p:cNvPr id="16" name="Oval 47">
            <a:extLst>
              <a:ext uri="{FF2B5EF4-FFF2-40B4-BE49-F238E27FC236}">
                <a16:creationId xmlns:a16="http://schemas.microsoft.com/office/drawing/2014/main" xmlns="" id="{49148055-8CB6-4F5D-9EFC-68450566E7A1}"/>
              </a:ext>
            </a:extLst>
          </p:cNvPr>
          <p:cNvSpPr>
            <a:spLocks noChangeArrowheads="1"/>
          </p:cNvSpPr>
          <p:nvPr/>
        </p:nvSpPr>
        <p:spPr bwMode="gray">
          <a:xfrm>
            <a:off x="5312209" y="1608720"/>
            <a:ext cx="496951" cy="325476"/>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Core</a:t>
            </a:r>
          </a:p>
        </p:txBody>
      </p:sp>
      <p:sp>
        <p:nvSpPr>
          <p:cNvPr id="17" name="Oval 48">
            <a:extLst>
              <a:ext uri="{FF2B5EF4-FFF2-40B4-BE49-F238E27FC236}">
                <a16:creationId xmlns:a16="http://schemas.microsoft.com/office/drawing/2014/main" xmlns="" id="{55D6F41F-DE8D-4570-BDE3-13E254062398}"/>
              </a:ext>
            </a:extLst>
          </p:cNvPr>
          <p:cNvSpPr>
            <a:spLocks noChangeArrowheads="1"/>
          </p:cNvSpPr>
          <p:nvPr/>
        </p:nvSpPr>
        <p:spPr bwMode="gray">
          <a:xfrm>
            <a:off x="6024702" y="1611707"/>
            <a:ext cx="496951" cy="325476"/>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Core</a:t>
            </a:r>
          </a:p>
        </p:txBody>
      </p:sp>
      <p:cxnSp>
        <p:nvCxnSpPr>
          <p:cNvPr id="18" name="AutoShape 49">
            <a:extLst>
              <a:ext uri="{FF2B5EF4-FFF2-40B4-BE49-F238E27FC236}">
                <a16:creationId xmlns:a16="http://schemas.microsoft.com/office/drawing/2014/main" xmlns="" id="{2E01F390-6BD4-4BD5-A912-8DF12BCC186B}"/>
              </a:ext>
            </a:extLst>
          </p:cNvPr>
          <p:cNvCxnSpPr>
            <a:cxnSpLocks noChangeShapeType="1"/>
            <a:stCxn id="16" idx="6"/>
            <a:endCxn id="17" idx="2"/>
          </p:cNvCxnSpPr>
          <p:nvPr/>
        </p:nvCxnSpPr>
        <p:spPr bwMode="gray">
          <a:xfrm>
            <a:off x="5809160" y="1771458"/>
            <a:ext cx="215542" cy="2987"/>
          </a:xfrm>
          <a:prstGeom prst="straightConnector1">
            <a:avLst/>
          </a:prstGeom>
          <a:noFill/>
          <a:ln w="9525" cap="flat" cmpd="sng">
            <a:solidFill>
              <a:srgbClr val="BEE9EE"/>
            </a:solidFill>
            <a:round/>
            <a:headEnd/>
            <a:tailEnd/>
          </a:ln>
          <a:effectLst/>
        </p:spPr>
      </p:cxnSp>
      <p:cxnSp>
        <p:nvCxnSpPr>
          <p:cNvPr id="19" name="AutoShape 50">
            <a:extLst>
              <a:ext uri="{FF2B5EF4-FFF2-40B4-BE49-F238E27FC236}">
                <a16:creationId xmlns:a16="http://schemas.microsoft.com/office/drawing/2014/main" xmlns="" id="{E1225063-7076-4A87-815B-45683865E584}"/>
              </a:ext>
            </a:extLst>
          </p:cNvPr>
          <p:cNvCxnSpPr>
            <a:cxnSpLocks noChangeShapeType="1"/>
            <a:stCxn id="16" idx="4"/>
            <a:endCxn id="10" idx="0"/>
          </p:cNvCxnSpPr>
          <p:nvPr/>
        </p:nvCxnSpPr>
        <p:spPr bwMode="gray">
          <a:xfrm>
            <a:off x="5560685" y="1934196"/>
            <a:ext cx="958785" cy="218698"/>
          </a:xfrm>
          <a:prstGeom prst="straightConnector1">
            <a:avLst/>
          </a:prstGeom>
          <a:noFill/>
          <a:ln w="19050" cmpd="sng">
            <a:solidFill>
              <a:srgbClr val="BEE9EE"/>
            </a:solidFill>
            <a:round/>
            <a:headEnd/>
            <a:tailEnd/>
          </a:ln>
          <a:effectLst/>
        </p:spPr>
      </p:cxnSp>
      <p:cxnSp>
        <p:nvCxnSpPr>
          <p:cNvPr id="20" name="AutoShape 51">
            <a:extLst>
              <a:ext uri="{FF2B5EF4-FFF2-40B4-BE49-F238E27FC236}">
                <a16:creationId xmlns:a16="http://schemas.microsoft.com/office/drawing/2014/main" xmlns="" id="{5CD8CB3A-7506-4ECD-8D5F-1A2358D82A85}"/>
              </a:ext>
            </a:extLst>
          </p:cNvPr>
          <p:cNvCxnSpPr>
            <a:cxnSpLocks noChangeShapeType="1"/>
            <a:stCxn id="10" idx="0"/>
            <a:endCxn id="17" idx="4"/>
          </p:cNvCxnSpPr>
          <p:nvPr/>
        </p:nvCxnSpPr>
        <p:spPr bwMode="gray">
          <a:xfrm flipH="1" flipV="1">
            <a:off x="6273178" y="1937183"/>
            <a:ext cx="246292" cy="215711"/>
          </a:xfrm>
          <a:prstGeom prst="straightConnector1">
            <a:avLst/>
          </a:prstGeom>
          <a:noFill/>
          <a:ln w="19050" cap="flat" cmpd="sng">
            <a:solidFill>
              <a:srgbClr val="BEE9EE"/>
            </a:solidFill>
            <a:round/>
            <a:headEnd/>
            <a:tailEnd/>
          </a:ln>
          <a:effectLst/>
        </p:spPr>
      </p:cxnSp>
      <p:cxnSp>
        <p:nvCxnSpPr>
          <p:cNvPr id="21" name="AutoShape 52">
            <a:extLst>
              <a:ext uri="{FF2B5EF4-FFF2-40B4-BE49-F238E27FC236}">
                <a16:creationId xmlns:a16="http://schemas.microsoft.com/office/drawing/2014/main" xmlns="" id="{722192E5-AB1C-48D6-B397-39257EBC0157}"/>
              </a:ext>
            </a:extLst>
          </p:cNvPr>
          <p:cNvCxnSpPr>
            <a:cxnSpLocks noChangeShapeType="1"/>
            <a:stCxn id="16" idx="4"/>
            <a:endCxn id="9" idx="0"/>
          </p:cNvCxnSpPr>
          <p:nvPr/>
        </p:nvCxnSpPr>
        <p:spPr bwMode="gray">
          <a:xfrm flipH="1">
            <a:off x="5429605" y="1934196"/>
            <a:ext cx="131080" cy="215714"/>
          </a:xfrm>
          <a:prstGeom prst="straightConnector1">
            <a:avLst/>
          </a:prstGeom>
          <a:noFill/>
          <a:ln w="19050" cap="flat" cmpd="sng">
            <a:solidFill>
              <a:srgbClr val="BEE9EE"/>
            </a:solidFill>
            <a:round/>
            <a:headEnd/>
            <a:tailEnd/>
          </a:ln>
          <a:effectLst/>
        </p:spPr>
      </p:cxnSp>
      <p:cxnSp>
        <p:nvCxnSpPr>
          <p:cNvPr id="22" name="AutoShape 53">
            <a:extLst>
              <a:ext uri="{FF2B5EF4-FFF2-40B4-BE49-F238E27FC236}">
                <a16:creationId xmlns:a16="http://schemas.microsoft.com/office/drawing/2014/main" xmlns="" id="{7ACFC51A-BF5D-4D3B-8E11-EEE14CFC8484}"/>
              </a:ext>
            </a:extLst>
          </p:cNvPr>
          <p:cNvCxnSpPr>
            <a:cxnSpLocks noChangeShapeType="1"/>
            <a:stCxn id="9" idx="0"/>
            <a:endCxn id="17" idx="4"/>
          </p:cNvCxnSpPr>
          <p:nvPr/>
        </p:nvCxnSpPr>
        <p:spPr bwMode="gray">
          <a:xfrm flipV="1">
            <a:off x="5429605" y="1937183"/>
            <a:ext cx="843573" cy="212727"/>
          </a:xfrm>
          <a:prstGeom prst="straightConnector1">
            <a:avLst/>
          </a:prstGeom>
          <a:noFill/>
          <a:ln w="19050" cap="flat" cmpd="sng">
            <a:solidFill>
              <a:srgbClr val="BEE9EE"/>
            </a:solidFill>
            <a:round/>
            <a:headEnd/>
            <a:tailEnd/>
          </a:ln>
          <a:effectLst/>
        </p:spPr>
      </p:cxnSp>
      <p:grpSp>
        <p:nvGrpSpPr>
          <p:cNvPr id="23" name="组合 22">
            <a:extLst>
              <a:ext uri="{FF2B5EF4-FFF2-40B4-BE49-F238E27FC236}">
                <a16:creationId xmlns:a16="http://schemas.microsoft.com/office/drawing/2014/main" xmlns="" id="{EE4FD9AC-3AB4-46A2-B952-6C2AE5AB83D2}"/>
              </a:ext>
            </a:extLst>
          </p:cNvPr>
          <p:cNvGrpSpPr/>
          <p:nvPr/>
        </p:nvGrpSpPr>
        <p:grpSpPr bwMode="gray">
          <a:xfrm>
            <a:off x="1090916" y="3884531"/>
            <a:ext cx="1379954" cy="571351"/>
            <a:chOff x="1919377" y="2004060"/>
            <a:chExt cx="1150431" cy="571500"/>
          </a:xfrm>
        </p:grpSpPr>
        <p:sp>
          <p:nvSpPr>
            <p:cNvPr id="24" name="椭圆 23">
              <a:extLst>
                <a:ext uri="{FF2B5EF4-FFF2-40B4-BE49-F238E27FC236}">
                  <a16:creationId xmlns:a16="http://schemas.microsoft.com/office/drawing/2014/main" xmlns="" id="{DCD49B9E-BB03-4650-9B50-27833819B656}"/>
                </a:ext>
              </a:extLst>
            </p:cNvPr>
            <p:cNvSpPr/>
            <p:nvPr/>
          </p:nvSpPr>
          <p:spPr bwMode="gray">
            <a:xfrm>
              <a:off x="1919377" y="2004060"/>
              <a:ext cx="1150431" cy="571500"/>
            </a:xfrm>
            <a:prstGeom prst="ellipse">
              <a:avLst/>
            </a:prstGeom>
            <a:noFill/>
            <a:ln w="19050">
              <a:solidFill>
                <a:srgbClr val="FFC00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txBody>
            <a:bodyPr vert="horz" wrap="square" lIns="91416" tIns="45708" rIns="91416" bIns="45708" numCol="1" rtlCol="0" anchor="t" anchorCtr="0" compatLnSpc="1">
              <a:prstTxWarp prst="textNoShape">
                <a:avLst/>
              </a:prstTxWarp>
            </a:bodyPr>
            <a:lstStyle/>
            <a:p>
              <a:pPr defTabSz="914134" fontAlgn="ctr">
                <a:buClr>
                  <a:srgbClr val="CC9900"/>
                </a:buClr>
                <a:buFont typeface="Wingdings" pitchFamily="2" charset="2"/>
                <a:buChar char="n"/>
              </a:pP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 name="矩形 24">
              <a:extLst>
                <a:ext uri="{FF2B5EF4-FFF2-40B4-BE49-F238E27FC236}">
                  <a16:creationId xmlns:a16="http://schemas.microsoft.com/office/drawing/2014/main" xmlns="" id="{B1FE0558-2428-4196-A753-2E2886E345D9}"/>
                </a:ext>
              </a:extLst>
            </p:cNvPr>
            <p:cNvSpPr/>
            <p:nvPr/>
          </p:nvSpPr>
          <p:spPr bwMode="gray">
            <a:xfrm>
              <a:off x="2102232" y="2151274"/>
              <a:ext cx="784723" cy="277071"/>
            </a:xfrm>
            <a:prstGeom prst="rect">
              <a:avLst/>
            </a:prstGeom>
          </p:spPr>
          <p:txBody>
            <a:bodyPr wrap="none">
              <a:spAutoFit/>
            </a:bodyPr>
            <a:lstStyle/>
            <a:p>
              <a:pPr algn="ctr" eaLnBrk="0" fontAlgn="ctr" hangingPunct="0"/>
              <a:r>
                <a:rPr lang="en-US" sz="1200" b="1" dirty="0" smtClean="0">
                  <a:solidFill>
                    <a:srgbClr val="C7000B"/>
                  </a:solidFill>
                  <a:latin typeface="Huawei Sans" panose="020C0503030203020204" pitchFamily="34" charset="0"/>
                </a:rPr>
                <a:t>VRRP+STP</a:t>
              </a:r>
              <a:endParaRPr lang="en-US" sz="1200" b="1" dirty="0">
                <a:solidFill>
                  <a:srgbClr val="C7000B"/>
                </a:solidFill>
                <a:latin typeface="Huawei Sans" panose="020C0503030203020204" pitchFamily="34" charset="0"/>
              </a:endParaRPr>
            </a:p>
          </p:txBody>
        </p:sp>
      </p:grpSp>
      <p:grpSp>
        <p:nvGrpSpPr>
          <p:cNvPr id="26" name="组合 25">
            <a:extLst>
              <a:ext uri="{FF2B5EF4-FFF2-40B4-BE49-F238E27FC236}">
                <a16:creationId xmlns:a16="http://schemas.microsoft.com/office/drawing/2014/main" xmlns="" id="{27DC080E-9336-48D9-918C-1E682BF303E3}"/>
              </a:ext>
            </a:extLst>
          </p:cNvPr>
          <p:cNvGrpSpPr/>
          <p:nvPr/>
        </p:nvGrpSpPr>
        <p:grpSpPr bwMode="gray">
          <a:xfrm>
            <a:off x="4583302" y="3865987"/>
            <a:ext cx="1346665" cy="605310"/>
            <a:chOff x="1553585" y="1859280"/>
            <a:chExt cx="839601" cy="716280"/>
          </a:xfrm>
        </p:grpSpPr>
        <p:sp>
          <p:nvSpPr>
            <p:cNvPr id="27" name="椭圆 26">
              <a:extLst>
                <a:ext uri="{FF2B5EF4-FFF2-40B4-BE49-F238E27FC236}">
                  <a16:creationId xmlns:a16="http://schemas.microsoft.com/office/drawing/2014/main" xmlns="" id="{EC09F491-EE15-443F-94B8-948E15C58C92}"/>
                </a:ext>
              </a:extLst>
            </p:cNvPr>
            <p:cNvSpPr/>
            <p:nvPr/>
          </p:nvSpPr>
          <p:spPr bwMode="gray">
            <a:xfrm>
              <a:off x="1553585" y="1859280"/>
              <a:ext cx="839601" cy="716280"/>
            </a:xfrm>
            <a:prstGeom prst="ellipse">
              <a:avLst/>
            </a:prstGeom>
            <a:noFill/>
            <a:ln w="19050">
              <a:solidFill>
                <a:srgbClr val="FFC00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txBody>
            <a:bodyPr vert="horz" wrap="square" lIns="91416" tIns="45708" rIns="91416" bIns="45708" numCol="1" rtlCol="0" anchor="t" anchorCtr="0" compatLnSpc="1">
              <a:prstTxWarp prst="textNoShape">
                <a:avLst/>
              </a:prstTxWarp>
            </a:bodyPr>
            <a:lstStyle/>
            <a:p>
              <a:pPr defTabSz="914134"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矩形 27">
              <a:extLst>
                <a:ext uri="{FF2B5EF4-FFF2-40B4-BE49-F238E27FC236}">
                  <a16:creationId xmlns:a16="http://schemas.microsoft.com/office/drawing/2014/main" xmlns="" id="{ED1BD85B-FCC9-4933-ADE5-27A1048D9CB1}"/>
                </a:ext>
              </a:extLst>
            </p:cNvPr>
            <p:cNvSpPr/>
            <p:nvPr/>
          </p:nvSpPr>
          <p:spPr bwMode="gray">
            <a:xfrm>
              <a:off x="1659316" y="1944270"/>
              <a:ext cx="628140" cy="546301"/>
            </a:xfrm>
            <a:prstGeom prst="rect">
              <a:avLst/>
            </a:prstGeom>
          </p:spPr>
          <p:txBody>
            <a:bodyPr wrap="square">
              <a:spAutoFit/>
            </a:bodyPr>
            <a:lstStyle/>
            <a:p>
              <a:pPr algn="ctr" eaLnBrk="0" fontAlgn="ctr" hangingPunct="0"/>
              <a:r>
                <a:rPr lang="en-US" sz="1200" b="1" dirty="0" smtClean="0">
                  <a:solidFill>
                    <a:srgbClr val="C7000B"/>
                  </a:solidFill>
                  <a:latin typeface="Huawei Sans" panose="020C0503030203020204" pitchFamily="34" charset="0"/>
                </a:rPr>
                <a:t>Stacking/M-LAG</a:t>
              </a:r>
              <a:endParaRPr lang="en-US" sz="1200" b="1" dirty="0">
                <a:solidFill>
                  <a:srgbClr val="C7000B"/>
                </a:solidFill>
                <a:latin typeface="Huawei Sans" panose="020C0503030203020204" pitchFamily="34" charset="0"/>
              </a:endParaRPr>
            </a:p>
          </p:txBody>
        </p:sp>
      </p:grpSp>
      <p:cxnSp>
        <p:nvCxnSpPr>
          <p:cNvPr id="29" name="直接箭头连接符 28">
            <a:extLst>
              <a:ext uri="{FF2B5EF4-FFF2-40B4-BE49-F238E27FC236}">
                <a16:creationId xmlns:a16="http://schemas.microsoft.com/office/drawing/2014/main" xmlns="" id="{29CF9346-47DF-41A2-8A6D-984AE77123F5}"/>
              </a:ext>
            </a:extLst>
          </p:cNvPr>
          <p:cNvCxnSpPr>
            <a:stCxn id="24" idx="6"/>
            <a:endCxn id="27" idx="2"/>
          </p:cNvCxnSpPr>
          <p:nvPr/>
        </p:nvCxnSpPr>
        <p:spPr bwMode="gray">
          <a:xfrm flipV="1">
            <a:off x="2470870" y="4168642"/>
            <a:ext cx="2112432" cy="1565"/>
          </a:xfrm>
          <a:prstGeom prst="straightConnector1">
            <a:avLst/>
          </a:prstGeom>
          <a:noFill/>
          <a:ln w="12700">
            <a:solidFill>
              <a:schemeClr val="tx1"/>
            </a:solidFill>
            <a:tailEnd type="arrow"/>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cxnSp>
      <p:cxnSp>
        <p:nvCxnSpPr>
          <p:cNvPr id="30" name="直接箭头连接符 29">
            <a:extLst>
              <a:ext uri="{FF2B5EF4-FFF2-40B4-BE49-F238E27FC236}">
                <a16:creationId xmlns:a16="http://schemas.microsoft.com/office/drawing/2014/main" xmlns="" id="{F7187F7C-2D56-4E05-90A8-1844E155B9D2}"/>
              </a:ext>
            </a:extLst>
          </p:cNvPr>
          <p:cNvCxnSpPr>
            <a:stCxn id="27" idx="6"/>
          </p:cNvCxnSpPr>
          <p:nvPr/>
        </p:nvCxnSpPr>
        <p:spPr bwMode="gray">
          <a:xfrm flipV="1">
            <a:off x="5929967" y="3820650"/>
            <a:ext cx="1449640" cy="347992"/>
          </a:xfrm>
          <a:prstGeom prst="straightConnector1">
            <a:avLst/>
          </a:prstGeom>
          <a:noFill/>
          <a:ln w="12700">
            <a:solidFill>
              <a:schemeClr val="tx1"/>
            </a:solidFill>
            <a:tailEnd type="arrow"/>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cxnSp>
      <p:grpSp>
        <p:nvGrpSpPr>
          <p:cNvPr id="31" name="组合 30">
            <a:extLst>
              <a:ext uri="{FF2B5EF4-FFF2-40B4-BE49-F238E27FC236}">
                <a16:creationId xmlns:a16="http://schemas.microsoft.com/office/drawing/2014/main" xmlns="" id="{6F38B024-DA7E-448E-B816-691D1FB0F41C}"/>
              </a:ext>
            </a:extLst>
          </p:cNvPr>
          <p:cNvGrpSpPr/>
          <p:nvPr/>
        </p:nvGrpSpPr>
        <p:grpSpPr bwMode="gray">
          <a:xfrm>
            <a:off x="7245985" y="3369672"/>
            <a:ext cx="1445060" cy="704606"/>
            <a:chOff x="1428130" y="1859280"/>
            <a:chExt cx="1069896" cy="716280"/>
          </a:xfrm>
        </p:grpSpPr>
        <p:sp>
          <p:nvSpPr>
            <p:cNvPr id="32" name="椭圆 31">
              <a:extLst>
                <a:ext uri="{FF2B5EF4-FFF2-40B4-BE49-F238E27FC236}">
                  <a16:creationId xmlns:a16="http://schemas.microsoft.com/office/drawing/2014/main" xmlns="" id="{8E7D4B02-8767-4272-ACB1-CF255DCC146E}"/>
                </a:ext>
              </a:extLst>
            </p:cNvPr>
            <p:cNvSpPr/>
            <p:nvPr/>
          </p:nvSpPr>
          <p:spPr bwMode="gray">
            <a:xfrm>
              <a:off x="1553585" y="1859280"/>
              <a:ext cx="794217" cy="716280"/>
            </a:xfrm>
            <a:prstGeom prst="ellipse">
              <a:avLst/>
            </a:prstGeom>
            <a:noFill/>
            <a:ln w="19050">
              <a:solidFill>
                <a:srgbClr val="FFC00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txBody>
            <a:bodyPr vert="horz" wrap="square" lIns="91416" tIns="45708" rIns="91416" bIns="45708" numCol="1" rtlCol="0" anchor="t" anchorCtr="0" compatLnSpc="1">
              <a:prstTxWarp prst="textNoShape">
                <a:avLst/>
              </a:prstTxWarp>
            </a:bodyPr>
            <a:lstStyle/>
            <a:p>
              <a:pPr defTabSz="914134"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3" name="矩形 32">
              <a:extLst>
                <a:ext uri="{FF2B5EF4-FFF2-40B4-BE49-F238E27FC236}">
                  <a16:creationId xmlns:a16="http://schemas.microsoft.com/office/drawing/2014/main" xmlns="" id="{39D3ED8D-BF03-42FE-A8E7-EDCD55A46527}"/>
                </a:ext>
              </a:extLst>
            </p:cNvPr>
            <p:cNvSpPr/>
            <p:nvPr/>
          </p:nvSpPr>
          <p:spPr bwMode="gray">
            <a:xfrm>
              <a:off x="1428130" y="1955029"/>
              <a:ext cx="1069896" cy="536435"/>
            </a:xfrm>
            <a:prstGeom prst="rect">
              <a:avLst/>
            </a:prstGeom>
          </p:spPr>
          <p:txBody>
            <a:bodyPr wrap="none">
              <a:spAutoFit/>
            </a:bodyPr>
            <a:lstStyle/>
            <a:p>
              <a:pPr algn="ctr" eaLnBrk="0" fontAlgn="ctr" hangingPunct="0"/>
              <a:r>
                <a:rPr lang="en-US" sz="1200" b="1" dirty="0" smtClean="0">
                  <a:solidFill>
                    <a:srgbClr val="C7000B"/>
                  </a:solidFill>
                  <a:latin typeface="Huawei Sans" panose="020C0503030203020204" pitchFamily="34" charset="0"/>
                </a:rPr>
                <a:t>TRILL</a:t>
              </a:r>
            </a:p>
            <a:p>
              <a:pPr algn="ctr" eaLnBrk="0" fontAlgn="ctr" hangingPunct="0"/>
              <a:r>
                <a:rPr lang="en-US" sz="1200" b="1" dirty="0" smtClean="0">
                  <a:solidFill>
                    <a:srgbClr val="C7000B"/>
                  </a:solidFill>
                  <a:latin typeface="Huawei Sans" panose="020C0503030203020204" pitchFamily="34" charset="0"/>
                </a:rPr>
                <a:t>(Transition)</a:t>
              </a:r>
              <a:endParaRPr lang="en-US" sz="1200" b="1" dirty="0">
                <a:solidFill>
                  <a:srgbClr val="C7000B"/>
                </a:solidFill>
                <a:latin typeface="Huawei Sans" panose="020C0503030203020204" pitchFamily="34" charset="0"/>
              </a:endParaRPr>
            </a:p>
          </p:txBody>
        </p:sp>
      </p:grpSp>
      <p:cxnSp>
        <p:nvCxnSpPr>
          <p:cNvPr id="34" name="直接箭头连接符 33">
            <a:extLst>
              <a:ext uri="{FF2B5EF4-FFF2-40B4-BE49-F238E27FC236}">
                <a16:creationId xmlns:a16="http://schemas.microsoft.com/office/drawing/2014/main" xmlns="" id="{64CDD98A-D86F-40B3-9F9A-7F039CEA0566}"/>
              </a:ext>
            </a:extLst>
          </p:cNvPr>
          <p:cNvCxnSpPr>
            <a:stCxn id="27" idx="6"/>
            <a:endCxn id="107" idx="2"/>
          </p:cNvCxnSpPr>
          <p:nvPr/>
        </p:nvCxnSpPr>
        <p:spPr bwMode="gray">
          <a:xfrm>
            <a:off x="5929967" y="4168642"/>
            <a:ext cx="3791143" cy="900"/>
          </a:xfrm>
          <a:prstGeom prst="straightConnector1">
            <a:avLst/>
          </a:prstGeom>
          <a:noFill/>
          <a:ln w="12700">
            <a:solidFill>
              <a:schemeClr val="tx1"/>
            </a:solidFill>
            <a:tailEnd type="arrow"/>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cxnSp>
      <p:grpSp>
        <p:nvGrpSpPr>
          <p:cNvPr id="35" name="组合 34">
            <a:extLst>
              <a:ext uri="{FF2B5EF4-FFF2-40B4-BE49-F238E27FC236}">
                <a16:creationId xmlns:a16="http://schemas.microsoft.com/office/drawing/2014/main" xmlns="" id="{C975496D-99C0-4FD4-ABFF-007A693AC9F4}"/>
              </a:ext>
            </a:extLst>
          </p:cNvPr>
          <p:cNvGrpSpPr/>
          <p:nvPr/>
        </p:nvGrpSpPr>
        <p:grpSpPr bwMode="gray">
          <a:xfrm>
            <a:off x="951100" y="1634379"/>
            <a:ext cx="7535150" cy="1526574"/>
            <a:chOff x="540575" y="1049187"/>
            <a:chExt cx="2275353" cy="527877"/>
          </a:xfrm>
        </p:grpSpPr>
        <p:sp>
          <p:nvSpPr>
            <p:cNvPr id="36" name="Oval 31">
              <a:extLst>
                <a:ext uri="{FF2B5EF4-FFF2-40B4-BE49-F238E27FC236}">
                  <a16:creationId xmlns:a16="http://schemas.microsoft.com/office/drawing/2014/main" xmlns="" id="{E6B884A9-1A6F-4DC0-82C3-D8E5B572D6D4}"/>
                </a:ext>
              </a:extLst>
            </p:cNvPr>
            <p:cNvSpPr>
              <a:spLocks noChangeArrowheads="1"/>
            </p:cNvSpPr>
            <p:nvPr/>
          </p:nvSpPr>
          <p:spPr bwMode="gray">
            <a:xfrm>
              <a:off x="806321" y="1463484"/>
              <a:ext cx="150062" cy="112547"/>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smtClean="0">
                  <a:solidFill>
                    <a:schemeClr val="bg1"/>
                  </a:solidFill>
                  <a:latin typeface="Huawei Sans" panose="020C0503030203020204" pitchFamily="34" charset="0"/>
                </a:rPr>
                <a:t>Access</a:t>
              </a:r>
              <a:endParaRPr lang="en-US" sz="1200" dirty="0">
                <a:solidFill>
                  <a:schemeClr val="bg1"/>
                </a:solidFill>
                <a:latin typeface="Huawei Sans" panose="020C0503030203020204" pitchFamily="34" charset="0"/>
              </a:endParaRPr>
            </a:p>
          </p:txBody>
        </p:sp>
        <p:sp>
          <p:nvSpPr>
            <p:cNvPr id="37" name="Oval 32">
              <a:extLst>
                <a:ext uri="{FF2B5EF4-FFF2-40B4-BE49-F238E27FC236}">
                  <a16:creationId xmlns:a16="http://schemas.microsoft.com/office/drawing/2014/main" xmlns="" id="{45F74CC8-3DEE-4C7A-B342-844A47C21319}"/>
                </a:ext>
              </a:extLst>
            </p:cNvPr>
            <p:cNvSpPr>
              <a:spLocks noChangeArrowheads="1"/>
            </p:cNvSpPr>
            <p:nvPr/>
          </p:nvSpPr>
          <p:spPr bwMode="gray">
            <a:xfrm>
              <a:off x="1021469" y="1464517"/>
              <a:ext cx="150062" cy="112547"/>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smtClean="0">
                  <a:solidFill>
                    <a:schemeClr val="bg1"/>
                  </a:solidFill>
                  <a:latin typeface="Huawei Sans" panose="020C0503030203020204" pitchFamily="34" charset="0"/>
                </a:rPr>
                <a:t>Access</a:t>
              </a:r>
              <a:endParaRPr lang="en-US" sz="1200" dirty="0">
                <a:solidFill>
                  <a:schemeClr val="bg1"/>
                </a:solidFill>
                <a:latin typeface="Huawei Sans" panose="020C0503030203020204" pitchFamily="34" charset="0"/>
              </a:endParaRPr>
            </a:p>
          </p:txBody>
        </p:sp>
        <p:sp>
          <p:nvSpPr>
            <p:cNvPr id="38" name="Oval 33">
              <a:extLst>
                <a:ext uri="{FF2B5EF4-FFF2-40B4-BE49-F238E27FC236}">
                  <a16:creationId xmlns:a16="http://schemas.microsoft.com/office/drawing/2014/main" xmlns="" id="{9CF039A7-F782-4964-9791-2A45EFEDB04D}"/>
                </a:ext>
              </a:extLst>
            </p:cNvPr>
            <p:cNvSpPr>
              <a:spLocks noChangeArrowheads="1"/>
            </p:cNvSpPr>
            <p:nvPr/>
          </p:nvSpPr>
          <p:spPr bwMode="gray">
            <a:xfrm>
              <a:off x="663455" y="1236326"/>
              <a:ext cx="292928" cy="112547"/>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Aggregation</a:t>
              </a:r>
            </a:p>
          </p:txBody>
        </p:sp>
        <p:sp>
          <p:nvSpPr>
            <p:cNvPr id="39" name="Oval 34">
              <a:extLst>
                <a:ext uri="{FF2B5EF4-FFF2-40B4-BE49-F238E27FC236}">
                  <a16:creationId xmlns:a16="http://schemas.microsoft.com/office/drawing/2014/main" xmlns="" id="{AA61A2F1-97F6-4C18-97AA-9CBD38780E24}"/>
                </a:ext>
              </a:extLst>
            </p:cNvPr>
            <p:cNvSpPr>
              <a:spLocks noChangeArrowheads="1"/>
            </p:cNvSpPr>
            <p:nvPr/>
          </p:nvSpPr>
          <p:spPr bwMode="gray">
            <a:xfrm>
              <a:off x="1021469" y="1237358"/>
              <a:ext cx="353470" cy="112547"/>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Aggregation</a:t>
              </a:r>
            </a:p>
          </p:txBody>
        </p:sp>
        <p:cxnSp>
          <p:nvCxnSpPr>
            <p:cNvPr id="40" name="AutoShape 35">
              <a:extLst>
                <a:ext uri="{FF2B5EF4-FFF2-40B4-BE49-F238E27FC236}">
                  <a16:creationId xmlns:a16="http://schemas.microsoft.com/office/drawing/2014/main" xmlns="" id="{59287ED4-E32F-4086-87D4-FC1B84324F1E}"/>
                </a:ext>
              </a:extLst>
            </p:cNvPr>
            <p:cNvCxnSpPr>
              <a:cxnSpLocks noChangeShapeType="1"/>
              <a:stCxn id="38" idx="6"/>
              <a:endCxn id="39" idx="2"/>
            </p:cNvCxnSpPr>
            <p:nvPr/>
          </p:nvCxnSpPr>
          <p:spPr bwMode="gray">
            <a:xfrm>
              <a:off x="956383" y="1292600"/>
              <a:ext cx="65086" cy="1032"/>
            </a:xfrm>
            <a:prstGeom prst="straightConnector1">
              <a:avLst/>
            </a:prstGeom>
            <a:noFill/>
            <a:ln w="9525" cap="flat" cmpd="sng">
              <a:solidFill>
                <a:schemeClr val="tx1"/>
              </a:solidFill>
              <a:round/>
              <a:headEnd/>
              <a:tailEnd/>
            </a:ln>
            <a:effectLst/>
          </p:spPr>
        </p:cxnSp>
        <p:cxnSp>
          <p:nvCxnSpPr>
            <p:cNvPr id="41" name="AutoShape 38">
              <a:extLst>
                <a:ext uri="{FF2B5EF4-FFF2-40B4-BE49-F238E27FC236}">
                  <a16:creationId xmlns:a16="http://schemas.microsoft.com/office/drawing/2014/main" xmlns="" id="{4713B605-26EC-43D2-9126-F3F43C626D5C}"/>
                </a:ext>
              </a:extLst>
            </p:cNvPr>
            <p:cNvCxnSpPr>
              <a:cxnSpLocks noChangeShapeType="1"/>
              <a:stCxn id="38" idx="4"/>
              <a:endCxn id="36" idx="0"/>
            </p:cNvCxnSpPr>
            <p:nvPr/>
          </p:nvCxnSpPr>
          <p:spPr bwMode="gray">
            <a:xfrm>
              <a:off x="809919" y="1348873"/>
              <a:ext cx="71433" cy="114611"/>
            </a:xfrm>
            <a:prstGeom prst="straightConnector1">
              <a:avLst/>
            </a:prstGeom>
            <a:noFill/>
            <a:ln w="19050" cap="flat" cmpd="sng">
              <a:solidFill>
                <a:srgbClr val="969696"/>
              </a:solidFill>
              <a:round/>
              <a:headEnd/>
              <a:tailEnd/>
            </a:ln>
            <a:effectLst/>
          </p:spPr>
        </p:cxnSp>
        <p:cxnSp>
          <p:nvCxnSpPr>
            <p:cNvPr id="42" name="AutoShape 40">
              <a:extLst>
                <a:ext uri="{FF2B5EF4-FFF2-40B4-BE49-F238E27FC236}">
                  <a16:creationId xmlns:a16="http://schemas.microsoft.com/office/drawing/2014/main" xmlns="" id="{CB0008E7-3B48-43C4-BEBE-A07127E1D405}"/>
                </a:ext>
              </a:extLst>
            </p:cNvPr>
            <p:cNvCxnSpPr>
              <a:cxnSpLocks noChangeShapeType="1"/>
              <a:stCxn id="39" idx="4"/>
              <a:endCxn id="37" idx="0"/>
            </p:cNvCxnSpPr>
            <p:nvPr/>
          </p:nvCxnSpPr>
          <p:spPr bwMode="gray">
            <a:xfrm flipH="1">
              <a:off x="1096500" y="1349905"/>
              <a:ext cx="101704" cy="114612"/>
            </a:xfrm>
            <a:prstGeom prst="straightConnector1">
              <a:avLst/>
            </a:prstGeom>
            <a:noFill/>
            <a:ln w="19050" cap="flat" cmpd="sng">
              <a:solidFill>
                <a:srgbClr val="969696"/>
              </a:solidFill>
              <a:round/>
              <a:headEnd/>
              <a:tailEnd/>
            </a:ln>
            <a:effectLst/>
          </p:spPr>
        </p:cxnSp>
        <p:cxnSp>
          <p:nvCxnSpPr>
            <p:cNvPr id="43" name="AutoShape 42">
              <a:extLst>
                <a:ext uri="{FF2B5EF4-FFF2-40B4-BE49-F238E27FC236}">
                  <a16:creationId xmlns:a16="http://schemas.microsoft.com/office/drawing/2014/main" xmlns="" id="{9D6AE6A9-33FF-4D91-A4B6-CB135B361BC0}"/>
                </a:ext>
              </a:extLst>
            </p:cNvPr>
            <p:cNvCxnSpPr>
              <a:cxnSpLocks noChangeShapeType="1"/>
              <a:stCxn id="36" idx="0"/>
              <a:endCxn id="39" idx="4"/>
            </p:cNvCxnSpPr>
            <p:nvPr/>
          </p:nvCxnSpPr>
          <p:spPr bwMode="gray">
            <a:xfrm flipV="1">
              <a:off x="881352" y="1349905"/>
              <a:ext cx="316852" cy="113579"/>
            </a:xfrm>
            <a:prstGeom prst="straightConnector1">
              <a:avLst/>
            </a:prstGeom>
            <a:noFill/>
            <a:ln w="19050" cap="flat" cmpd="sng">
              <a:solidFill>
                <a:srgbClr val="969696"/>
              </a:solidFill>
              <a:round/>
              <a:headEnd/>
              <a:tailEnd/>
            </a:ln>
            <a:effectLst/>
          </p:spPr>
        </p:cxnSp>
        <p:cxnSp>
          <p:nvCxnSpPr>
            <p:cNvPr id="44" name="AutoShape 43">
              <a:extLst>
                <a:ext uri="{FF2B5EF4-FFF2-40B4-BE49-F238E27FC236}">
                  <a16:creationId xmlns:a16="http://schemas.microsoft.com/office/drawing/2014/main" xmlns="" id="{8EEE7964-F6BC-4047-AD8B-2635134D60D1}"/>
                </a:ext>
              </a:extLst>
            </p:cNvPr>
            <p:cNvCxnSpPr>
              <a:cxnSpLocks noChangeShapeType="1"/>
              <a:stCxn id="37" idx="0"/>
              <a:endCxn id="38" idx="4"/>
            </p:cNvCxnSpPr>
            <p:nvPr/>
          </p:nvCxnSpPr>
          <p:spPr bwMode="gray">
            <a:xfrm flipH="1" flipV="1">
              <a:off x="809919" y="1348873"/>
              <a:ext cx="286581" cy="115644"/>
            </a:xfrm>
            <a:prstGeom prst="straightConnector1">
              <a:avLst/>
            </a:prstGeom>
            <a:noFill/>
            <a:ln w="19050" cap="flat" cmpd="sng">
              <a:solidFill>
                <a:srgbClr val="969696"/>
              </a:solidFill>
              <a:round/>
              <a:headEnd/>
              <a:tailEnd/>
            </a:ln>
            <a:effectLst/>
          </p:spPr>
        </p:cxnSp>
        <p:sp>
          <p:nvSpPr>
            <p:cNvPr id="45" name="Oval 47">
              <a:extLst>
                <a:ext uri="{FF2B5EF4-FFF2-40B4-BE49-F238E27FC236}">
                  <a16:creationId xmlns:a16="http://schemas.microsoft.com/office/drawing/2014/main" xmlns="" id="{A07F078F-F478-463C-927F-1DE3F10B6F0E}"/>
                </a:ext>
              </a:extLst>
            </p:cNvPr>
            <p:cNvSpPr>
              <a:spLocks noChangeArrowheads="1"/>
            </p:cNvSpPr>
            <p:nvPr/>
          </p:nvSpPr>
          <p:spPr bwMode="gray">
            <a:xfrm>
              <a:off x="806321" y="1049187"/>
              <a:ext cx="150062" cy="112547"/>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smtClean="0">
                  <a:solidFill>
                    <a:schemeClr val="bg1"/>
                  </a:solidFill>
                  <a:latin typeface="Huawei Sans" panose="020C0503030203020204" pitchFamily="34" charset="0"/>
                </a:rPr>
                <a:t>Core</a:t>
              </a:r>
              <a:endParaRPr lang="en-US" sz="500" dirty="0">
                <a:solidFill>
                  <a:schemeClr val="bg1"/>
                </a:solidFill>
                <a:latin typeface="Huawei Sans" panose="020C0503030203020204" pitchFamily="34" charset="0"/>
              </a:endParaRPr>
            </a:p>
          </p:txBody>
        </p:sp>
        <p:sp>
          <p:nvSpPr>
            <p:cNvPr id="46" name="Oval 48">
              <a:extLst>
                <a:ext uri="{FF2B5EF4-FFF2-40B4-BE49-F238E27FC236}">
                  <a16:creationId xmlns:a16="http://schemas.microsoft.com/office/drawing/2014/main" xmlns="" id="{3B4EB0CF-6177-47D5-800B-F6B3DC360350}"/>
                </a:ext>
              </a:extLst>
            </p:cNvPr>
            <p:cNvSpPr>
              <a:spLocks noChangeArrowheads="1"/>
            </p:cNvSpPr>
            <p:nvPr/>
          </p:nvSpPr>
          <p:spPr bwMode="gray">
            <a:xfrm>
              <a:off x="1021469" y="1050220"/>
              <a:ext cx="150062" cy="112547"/>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Core</a:t>
              </a:r>
            </a:p>
          </p:txBody>
        </p:sp>
        <p:cxnSp>
          <p:nvCxnSpPr>
            <p:cNvPr id="47" name="AutoShape 49">
              <a:extLst>
                <a:ext uri="{FF2B5EF4-FFF2-40B4-BE49-F238E27FC236}">
                  <a16:creationId xmlns:a16="http://schemas.microsoft.com/office/drawing/2014/main" xmlns="" id="{EC7321C8-AFD0-4004-8955-CE76B83F08EA}"/>
                </a:ext>
              </a:extLst>
            </p:cNvPr>
            <p:cNvCxnSpPr>
              <a:cxnSpLocks noChangeShapeType="1"/>
              <a:stCxn id="45" idx="6"/>
              <a:endCxn id="46" idx="2"/>
            </p:cNvCxnSpPr>
            <p:nvPr/>
          </p:nvCxnSpPr>
          <p:spPr bwMode="gray">
            <a:xfrm>
              <a:off x="956383" y="1105460"/>
              <a:ext cx="65086" cy="1033"/>
            </a:xfrm>
            <a:prstGeom prst="straightConnector1">
              <a:avLst/>
            </a:prstGeom>
            <a:noFill/>
            <a:ln w="9525" cap="flat" cmpd="sng">
              <a:solidFill>
                <a:schemeClr val="tx1"/>
              </a:solidFill>
              <a:round/>
              <a:headEnd/>
              <a:tailEnd/>
            </a:ln>
            <a:effectLst/>
          </p:spPr>
        </p:cxnSp>
        <p:cxnSp>
          <p:nvCxnSpPr>
            <p:cNvPr id="48" name="AutoShape 50">
              <a:extLst>
                <a:ext uri="{FF2B5EF4-FFF2-40B4-BE49-F238E27FC236}">
                  <a16:creationId xmlns:a16="http://schemas.microsoft.com/office/drawing/2014/main" xmlns="" id="{9820E127-58B5-42C0-AA43-E68507AA4BD3}"/>
                </a:ext>
              </a:extLst>
            </p:cNvPr>
            <p:cNvCxnSpPr>
              <a:cxnSpLocks noChangeShapeType="1"/>
              <a:stCxn id="45" idx="4"/>
              <a:endCxn id="39" idx="0"/>
            </p:cNvCxnSpPr>
            <p:nvPr/>
          </p:nvCxnSpPr>
          <p:spPr bwMode="gray">
            <a:xfrm>
              <a:off x="881352" y="1161734"/>
              <a:ext cx="316852" cy="75624"/>
            </a:xfrm>
            <a:prstGeom prst="straightConnector1">
              <a:avLst/>
            </a:prstGeom>
            <a:noFill/>
            <a:ln w="19050" cap="flat" cmpd="sng">
              <a:solidFill>
                <a:srgbClr val="969696"/>
              </a:solidFill>
              <a:round/>
              <a:headEnd/>
              <a:tailEnd/>
            </a:ln>
            <a:effectLst/>
          </p:spPr>
        </p:cxnSp>
        <p:cxnSp>
          <p:nvCxnSpPr>
            <p:cNvPr id="49" name="AutoShape 51">
              <a:extLst>
                <a:ext uri="{FF2B5EF4-FFF2-40B4-BE49-F238E27FC236}">
                  <a16:creationId xmlns:a16="http://schemas.microsoft.com/office/drawing/2014/main" xmlns="" id="{83B49EDD-FD5E-4641-9BC8-1FBC5E8DB2DA}"/>
                </a:ext>
              </a:extLst>
            </p:cNvPr>
            <p:cNvCxnSpPr>
              <a:cxnSpLocks noChangeShapeType="1"/>
              <a:stCxn id="39" idx="0"/>
              <a:endCxn id="46" idx="4"/>
            </p:cNvCxnSpPr>
            <p:nvPr/>
          </p:nvCxnSpPr>
          <p:spPr bwMode="gray">
            <a:xfrm flipH="1" flipV="1">
              <a:off x="1096500" y="1162767"/>
              <a:ext cx="101704" cy="74591"/>
            </a:xfrm>
            <a:prstGeom prst="straightConnector1">
              <a:avLst/>
            </a:prstGeom>
            <a:noFill/>
            <a:ln w="19050" cap="flat" cmpd="sng">
              <a:solidFill>
                <a:srgbClr val="969696"/>
              </a:solidFill>
              <a:round/>
              <a:headEnd/>
              <a:tailEnd/>
            </a:ln>
            <a:effectLst/>
          </p:spPr>
        </p:cxnSp>
        <p:cxnSp>
          <p:nvCxnSpPr>
            <p:cNvPr id="50" name="AutoShape 52">
              <a:extLst>
                <a:ext uri="{FF2B5EF4-FFF2-40B4-BE49-F238E27FC236}">
                  <a16:creationId xmlns:a16="http://schemas.microsoft.com/office/drawing/2014/main" xmlns="" id="{ADE3DA5E-4009-429A-BE9C-1CD855E97B07}"/>
                </a:ext>
              </a:extLst>
            </p:cNvPr>
            <p:cNvCxnSpPr>
              <a:cxnSpLocks noChangeShapeType="1"/>
              <a:stCxn id="45" idx="4"/>
              <a:endCxn id="38" idx="0"/>
            </p:cNvCxnSpPr>
            <p:nvPr/>
          </p:nvCxnSpPr>
          <p:spPr bwMode="gray">
            <a:xfrm flipH="1">
              <a:off x="809919" y="1161734"/>
              <a:ext cx="71433" cy="74592"/>
            </a:xfrm>
            <a:prstGeom prst="straightConnector1">
              <a:avLst/>
            </a:prstGeom>
            <a:noFill/>
            <a:ln w="19050" cap="flat" cmpd="sng">
              <a:solidFill>
                <a:srgbClr val="969696"/>
              </a:solidFill>
              <a:round/>
              <a:headEnd/>
              <a:tailEnd/>
            </a:ln>
            <a:effectLst/>
          </p:spPr>
        </p:cxnSp>
        <p:cxnSp>
          <p:nvCxnSpPr>
            <p:cNvPr id="51" name="AutoShape 53">
              <a:extLst>
                <a:ext uri="{FF2B5EF4-FFF2-40B4-BE49-F238E27FC236}">
                  <a16:creationId xmlns:a16="http://schemas.microsoft.com/office/drawing/2014/main" xmlns="" id="{12C037FF-F9B8-4FD0-BF02-145CAEC00DE2}"/>
                </a:ext>
              </a:extLst>
            </p:cNvPr>
            <p:cNvCxnSpPr>
              <a:cxnSpLocks noChangeShapeType="1"/>
              <a:stCxn id="38" idx="0"/>
              <a:endCxn id="46" idx="4"/>
            </p:cNvCxnSpPr>
            <p:nvPr/>
          </p:nvCxnSpPr>
          <p:spPr bwMode="gray">
            <a:xfrm flipV="1">
              <a:off x="809919" y="1162767"/>
              <a:ext cx="286581" cy="73559"/>
            </a:xfrm>
            <a:prstGeom prst="straightConnector1">
              <a:avLst/>
            </a:prstGeom>
            <a:noFill/>
            <a:ln w="19050" cap="flat" cmpd="sng">
              <a:solidFill>
                <a:srgbClr val="969696"/>
              </a:solidFill>
              <a:round/>
              <a:headEnd/>
              <a:tailEnd/>
            </a:ln>
            <a:effectLst/>
          </p:spPr>
        </p:cxnSp>
        <p:sp>
          <p:nvSpPr>
            <p:cNvPr id="52" name="Text Box 109">
              <a:extLst>
                <a:ext uri="{FF2B5EF4-FFF2-40B4-BE49-F238E27FC236}">
                  <a16:creationId xmlns:a16="http://schemas.microsoft.com/office/drawing/2014/main" xmlns="" id="{05C6F880-F0B0-40E2-94D3-19225D837CC7}"/>
                </a:ext>
              </a:extLst>
            </p:cNvPr>
            <p:cNvSpPr txBox="1">
              <a:spLocks noChangeArrowheads="1"/>
            </p:cNvSpPr>
            <p:nvPr/>
          </p:nvSpPr>
          <p:spPr bwMode="gray">
            <a:xfrm>
              <a:off x="540575" y="1162074"/>
              <a:ext cx="274842" cy="95784"/>
            </a:xfrm>
            <a:prstGeom prst="rect">
              <a:avLst/>
            </a:prstGeom>
            <a:noFill/>
            <a:ln w="9525">
              <a:noFill/>
              <a:miter lim="800000"/>
              <a:headEnd/>
              <a:tailEnd/>
            </a:ln>
            <a:effectLst/>
          </p:spPr>
          <p:txBody>
            <a:bodyPr wrap="square" anchor="ctr">
              <a:spAutoFit/>
            </a:bodyPr>
            <a:lstStyle/>
            <a:p>
              <a:pPr algn="ctr" fontAlgn="ctr"/>
              <a:r>
                <a:rPr lang="en-US" sz="1200" dirty="0" smtClean="0">
                  <a:solidFill>
                    <a:srgbClr val="C7000B"/>
                  </a:solidFill>
                  <a:latin typeface="Huawei Sans" panose="020C0503030203020204" pitchFamily="34" charset="0"/>
                </a:rPr>
                <a:t>VRRP</a:t>
              </a:r>
              <a:endParaRPr lang="en-US" altLang="zh-CN"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Text Box 109">
              <a:extLst>
                <a:ext uri="{FF2B5EF4-FFF2-40B4-BE49-F238E27FC236}">
                  <a16:creationId xmlns:a16="http://schemas.microsoft.com/office/drawing/2014/main" xmlns="" id="{31C3D625-BC9B-4EB4-A37C-283FB820ADA1}"/>
                </a:ext>
              </a:extLst>
            </p:cNvPr>
            <p:cNvSpPr txBox="1">
              <a:spLocks noChangeArrowheads="1"/>
            </p:cNvSpPr>
            <p:nvPr/>
          </p:nvSpPr>
          <p:spPr bwMode="gray">
            <a:xfrm>
              <a:off x="554614" y="1372475"/>
              <a:ext cx="231177" cy="95784"/>
            </a:xfrm>
            <a:prstGeom prst="rect">
              <a:avLst/>
            </a:prstGeom>
            <a:noFill/>
            <a:ln w="9525">
              <a:noFill/>
              <a:miter lim="800000"/>
              <a:headEnd/>
              <a:tailEnd/>
            </a:ln>
            <a:effectLst/>
          </p:spPr>
          <p:txBody>
            <a:bodyPr wrap="square" anchor="ctr">
              <a:spAutoFit/>
            </a:bodyPr>
            <a:lstStyle>
              <a:defPPr>
                <a:defRPr lang="en-US"/>
              </a:defPPr>
              <a:lvl1pPr algn="ctr">
                <a:defRPr sz="1400">
                  <a:solidFill>
                    <a:srgbClr val="C7000B"/>
                  </a:solidFill>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sz="1200" dirty="0" smtClean="0">
                  <a:latin typeface="Huawei Sans" panose="020C0503030203020204" pitchFamily="34" charset="0"/>
                </a:rPr>
                <a:t>STP</a:t>
              </a:r>
              <a:endParaRPr lang="en-US" altLang="zh-CN" sz="1200" dirty="0">
                <a:latin typeface="Huawei Sans" panose="020C0503030203020204" pitchFamily="34" charset="0"/>
                <a:sym typeface="Huawei Sans" panose="020C0503030203020204" pitchFamily="34" charset="0"/>
              </a:endParaRPr>
            </a:p>
          </p:txBody>
        </p:sp>
        <p:sp>
          <p:nvSpPr>
            <p:cNvPr id="119" name="Text Box 109">
              <a:extLst>
                <a:ext uri="{FF2B5EF4-FFF2-40B4-BE49-F238E27FC236}">
                  <a16:creationId xmlns:a16="http://schemas.microsoft.com/office/drawing/2014/main" xmlns="" id="{05C6F880-F0B0-40E2-94D3-19225D837CC7}"/>
                </a:ext>
              </a:extLst>
            </p:cNvPr>
            <p:cNvSpPr txBox="1">
              <a:spLocks noChangeArrowheads="1"/>
            </p:cNvSpPr>
            <p:nvPr/>
          </p:nvSpPr>
          <p:spPr bwMode="gray">
            <a:xfrm>
              <a:off x="1517730" y="1232658"/>
              <a:ext cx="274842" cy="95784"/>
            </a:xfrm>
            <a:prstGeom prst="rect">
              <a:avLst/>
            </a:prstGeom>
            <a:noFill/>
            <a:ln w="9525">
              <a:noFill/>
              <a:miter lim="800000"/>
              <a:headEnd/>
              <a:tailEnd/>
            </a:ln>
            <a:effectLst/>
          </p:spPr>
          <p:txBody>
            <a:bodyPr wrap="square" anchor="ctr">
              <a:spAutoFit/>
            </a:bodyPr>
            <a:lstStyle>
              <a:defPPr>
                <a:defRPr lang="en-US"/>
              </a:defPPr>
              <a:lvl1pPr algn="ctr">
                <a:defRPr sz="1400">
                  <a:solidFill>
                    <a:srgbClr val="C7000B"/>
                  </a:solidFill>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sz="1200" dirty="0" smtClean="0">
                  <a:latin typeface="Huawei Sans" panose="020C0503030203020204" pitchFamily="34" charset="0"/>
                </a:rPr>
                <a:t>Stack</a:t>
              </a:r>
              <a:endParaRPr lang="en-US" sz="1200" dirty="0">
                <a:latin typeface="Huawei Sans" panose="020C0503030203020204" pitchFamily="34" charset="0"/>
              </a:endParaRPr>
            </a:p>
          </p:txBody>
        </p:sp>
        <p:sp>
          <p:nvSpPr>
            <p:cNvPr id="120" name="Text Box 109">
              <a:extLst>
                <a:ext uri="{FF2B5EF4-FFF2-40B4-BE49-F238E27FC236}">
                  <a16:creationId xmlns:a16="http://schemas.microsoft.com/office/drawing/2014/main" xmlns="" id="{05C6F880-F0B0-40E2-94D3-19225D837CC7}"/>
                </a:ext>
              </a:extLst>
            </p:cNvPr>
            <p:cNvSpPr txBox="1">
              <a:spLocks noChangeArrowheads="1"/>
            </p:cNvSpPr>
            <p:nvPr/>
          </p:nvSpPr>
          <p:spPr bwMode="gray">
            <a:xfrm>
              <a:off x="1539924" y="1462381"/>
              <a:ext cx="274842" cy="95784"/>
            </a:xfrm>
            <a:prstGeom prst="rect">
              <a:avLst/>
            </a:prstGeom>
            <a:noFill/>
            <a:ln w="9525">
              <a:noFill/>
              <a:miter lim="800000"/>
              <a:headEnd/>
              <a:tailEnd/>
            </a:ln>
            <a:effectLst/>
          </p:spPr>
          <p:txBody>
            <a:bodyPr wrap="square" anchor="ctr">
              <a:spAutoFit/>
            </a:bodyPr>
            <a:lstStyle>
              <a:defPPr>
                <a:defRPr lang="en-US"/>
              </a:defPPr>
              <a:lvl1pPr algn="ctr">
                <a:defRPr sz="1400">
                  <a:solidFill>
                    <a:srgbClr val="C7000B"/>
                  </a:solidFill>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sz="1200" dirty="0" smtClean="0">
                  <a:latin typeface="Huawei Sans" panose="020C0503030203020204" pitchFamily="34" charset="0"/>
                </a:rPr>
                <a:t>Stack</a:t>
              </a:r>
              <a:endParaRPr lang="en-US" sz="1200" dirty="0">
                <a:latin typeface="Huawei Sans" panose="020C0503030203020204" pitchFamily="34" charset="0"/>
              </a:endParaRPr>
            </a:p>
          </p:txBody>
        </p:sp>
        <p:sp>
          <p:nvSpPr>
            <p:cNvPr id="125" name="Text Box 109">
              <a:extLst>
                <a:ext uri="{FF2B5EF4-FFF2-40B4-BE49-F238E27FC236}">
                  <a16:creationId xmlns:a16="http://schemas.microsoft.com/office/drawing/2014/main" xmlns="" id="{31C3D625-BC9B-4EB4-A37C-283FB820ADA1}"/>
                </a:ext>
              </a:extLst>
            </p:cNvPr>
            <p:cNvSpPr txBox="1">
              <a:spLocks noChangeArrowheads="1"/>
            </p:cNvSpPr>
            <p:nvPr/>
          </p:nvSpPr>
          <p:spPr bwMode="gray">
            <a:xfrm>
              <a:off x="1580880" y="1346124"/>
              <a:ext cx="231177" cy="95784"/>
            </a:xfrm>
            <a:prstGeom prst="rect">
              <a:avLst/>
            </a:prstGeom>
            <a:noFill/>
            <a:ln w="9525">
              <a:noFill/>
              <a:miter lim="800000"/>
              <a:headEnd/>
              <a:tailEnd/>
            </a:ln>
            <a:effectLst/>
          </p:spPr>
          <p:txBody>
            <a:bodyPr wrap="square" anchor="ctr">
              <a:spAutoFit/>
            </a:bodyPr>
            <a:lstStyle>
              <a:defPPr>
                <a:defRPr lang="en-US"/>
              </a:defPPr>
              <a:lvl1pPr algn="ctr">
                <a:defRPr sz="1400">
                  <a:solidFill>
                    <a:srgbClr val="C7000B"/>
                  </a:solidFill>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sz="1200" dirty="0" smtClean="0">
                  <a:latin typeface="Huawei Sans" panose="020C0503030203020204" pitchFamily="34" charset="0"/>
                </a:rPr>
                <a:t>M-LAG</a:t>
              </a:r>
              <a:endParaRPr lang="en-US" altLang="zh-CN" sz="1200" dirty="0">
                <a:latin typeface="Huawei Sans" panose="020C0503030203020204" pitchFamily="34" charset="0"/>
                <a:sym typeface="Huawei Sans" panose="020C0503030203020204" pitchFamily="34" charset="0"/>
              </a:endParaRPr>
            </a:p>
          </p:txBody>
        </p:sp>
        <p:sp>
          <p:nvSpPr>
            <p:cNvPr id="127" name="Text Box 109">
              <a:extLst>
                <a:ext uri="{FF2B5EF4-FFF2-40B4-BE49-F238E27FC236}">
                  <a16:creationId xmlns:a16="http://schemas.microsoft.com/office/drawing/2014/main" xmlns="" id="{31C3D625-BC9B-4EB4-A37C-283FB820ADA1}"/>
                </a:ext>
              </a:extLst>
            </p:cNvPr>
            <p:cNvSpPr txBox="1">
              <a:spLocks noChangeArrowheads="1"/>
            </p:cNvSpPr>
            <p:nvPr/>
          </p:nvSpPr>
          <p:spPr bwMode="gray">
            <a:xfrm>
              <a:off x="2584751" y="1238041"/>
              <a:ext cx="231177" cy="95784"/>
            </a:xfrm>
            <a:prstGeom prst="rect">
              <a:avLst/>
            </a:prstGeom>
            <a:noFill/>
            <a:ln w="9525">
              <a:noFill/>
              <a:miter lim="800000"/>
              <a:headEnd/>
              <a:tailEnd/>
            </a:ln>
            <a:effectLst/>
          </p:spPr>
          <p:txBody>
            <a:bodyPr wrap="square" anchor="ctr">
              <a:spAutoFit/>
            </a:bodyPr>
            <a:lstStyle>
              <a:defPPr>
                <a:defRPr lang="en-US"/>
              </a:defPPr>
              <a:lvl1pPr algn="ctr">
                <a:defRPr sz="1400">
                  <a:solidFill>
                    <a:srgbClr val="C7000B"/>
                  </a:solidFill>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sz="1200" dirty="0" smtClean="0">
                  <a:latin typeface="Huawei Sans" panose="020C0503030203020204" pitchFamily="34" charset="0"/>
                </a:rPr>
                <a:t>VXLAN</a:t>
              </a:r>
              <a:endParaRPr lang="en-US" altLang="zh-CN" sz="1200" dirty="0">
                <a:latin typeface="Huawei Sans" panose="020C0503030203020204" pitchFamily="34" charset="0"/>
                <a:sym typeface="Huawei Sans" panose="020C0503030203020204" pitchFamily="34" charset="0"/>
              </a:endParaRPr>
            </a:p>
          </p:txBody>
        </p:sp>
      </p:grpSp>
      <p:sp>
        <p:nvSpPr>
          <p:cNvPr id="65" name="禁止符 64">
            <a:extLst>
              <a:ext uri="{FF2B5EF4-FFF2-40B4-BE49-F238E27FC236}">
                <a16:creationId xmlns:a16="http://schemas.microsoft.com/office/drawing/2014/main" xmlns="" id="{DBBF7E0A-7725-4173-B10B-1292B7BFD116}"/>
              </a:ext>
            </a:extLst>
          </p:cNvPr>
          <p:cNvSpPr/>
          <p:nvPr/>
        </p:nvSpPr>
        <p:spPr bwMode="gray">
          <a:xfrm>
            <a:off x="2144232" y="2697765"/>
            <a:ext cx="144016" cy="123976"/>
          </a:xfrm>
          <a:prstGeom prst="noSmoking">
            <a:avLst/>
          </a:prstGeom>
          <a:solidFill>
            <a:srgbClr val="FF090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 name="禁止符 65">
            <a:extLst>
              <a:ext uri="{FF2B5EF4-FFF2-40B4-BE49-F238E27FC236}">
                <a16:creationId xmlns:a16="http://schemas.microsoft.com/office/drawing/2014/main" xmlns="" id="{D3F17AD6-DAFD-429A-8742-031B04FEFEDD}"/>
              </a:ext>
            </a:extLst>
          </p:cNvPr>
          <p:cNvSpPr/>
          <p:nvPr/>
        </p:nvSpPr>
        <p:spPr bwMode="gray">
          <a:xfrm>
            <a:off x="2735543" y="2675238"/>
            <a:ext cx="144016" cy="123976"/>
          </a:xfrm>
          <a:prstGeom prst="noSmoking">
            <a:avLst/>
          </a:prstGeom>
          <a:solidFill>
            <a:srgbClr val="FF090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 name="矩形 67">
            <a:extLst>
              <a:ext uri="{FF2B5EF4-FFF2-40B4-BE49-F238E27FC236}">
                <a16:creationId xmlns:a16="http://schemas.microsoft.com/office/drawing/2014/main" xmlns="" id="{310E73EE-B84B-47C2-9500-5F98F070B775}"/>
              </a:ext>
            </a:extLst>
          </p:cNvPr>
          <p:cNvSpPr/>
          <p:nvPr/>
        </p:nvSpPr>
        <p:spPr bwMode="gray">
          <a:xfrm>
            <a:off x="5256718" y="2779328"/>
            <a:ext cx="640243" cy="369772"/>
          </a:xfrm>
          <a:prstGeom prst="rect">
            <a:avLst/>
          </a:prstGeom>
          <a:noFill/>
          <a:ln w="9525" cap="flat" cmpd="sng" algn="ctr">
            <a:solidFill>
              <a:srgbClr val="BEE9EE"/>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69" name="AutoShape 42">
            <a:extLst>
              <a:ext uri="{FF2B5EF4-FFF2-40B4-BE49-F238E27FC236}">
                <a16:creationId xmlns:a16="http://schemas.microsoft.com/office/drawing/2014/main" xmlns="" id="{B1BED23E-895E-40F4-BE49-6250C3B9AAD4}"/>
              </a:ext>
            </a:extLst>
          </p:cNvPr>
          <p:cNvCxnSpPr>
            <a:cxnSpLocks noChangeShapeType="1"/>
            <a:stCxn id="5" idx="0"/>
            <a:endCxn id="10" idx="4"/>
          </p:cNvCxnSpPr>
          <p:nvPr/>
        </p:nvCxnSpPr>
        <p:spPr bwMode="gray">
          <a:xfrm flipV="1">
            <a:off x="5668093" y="2478370"/>
            <a:ext cx="851377" cy="324836"/>
          </a:xfrm>
          <a:prstGeom prst="straightConnector1">
            <a:avLst/>
          </a:prstGeom>
          <a:noFill/>
          <a:ln w="19050" cap="flat" cmpd="sng">
            <a:solidFill>
              <a:srgbClr val="BEE9EE"/>
            </a:solidFill>
            <a:round/>
            <a:headEnd/>
            <a:tailEnd/>
          </a:ln>
          <a:effectLst/>
        </p:spPr>
      </p:cxnSp>
      <p:cxnSp>
        <p:nvCxnSpPr>
          <p:cNvPr id="70" name="AutoShape 42">
            <a:extLst>
              <a:ext uri="{FF2B5EF4-FFF2-40B4-BE49-F238E27FC236}">
                <a16:creationId xmlns:a16="http://schemas.microsoft.com/office/drawing/2014/main" xmlns="" id="{B2AEFACA-CC4B-453D-8716-54729D41AC7C}"/>
              </a:ext>
            </a:extLst>
          </p:cNvPr>
          <p:cNvCxnSpPr>
            <a:cxnSpLocks noChangeShapeType="1"/>
            <a:stCxn id="5" idx="0"/>
            <a:endCxn id="9" idx="4"/>
          </p:cNvCxnSpPr>
          <p:nvPr/>
        </p:nvCxnSpPr>
        <p:spPr bwMode="gray">
          <a:xfrm flipH="1" flipV="1">
            <a:off x="5429605" y="2475386"/>
            <a:ext cx="238488" cy="327820"/>
          </a:xfrm>
          <a:prstGeom prst="straightConnector1">
            <a:avLst/>
          </a:prstGeom>
          <a:noFill/>
          <a:ln w="19050" cap="flat" cmpd="sng">
            <a:solidFill>
              <a:srgbClr val="BEE9EE"/>
            </a:solidFill>
            <a:round/>
            <a:headEnd/>
            <a:tailEnd/>
          </a:ln>
          <a:effectLst/>
        </p:spPr>
      </p:cxnSp>
      <p:cxnSp>
        <p:nvCxnSpPr>
          <p:cNvPr id="71" name="AutoShape 40">
            <a:extLst>
              <a:ext uri="{FF2B5EF4-FFF2-40B4-BE49-F238E27FC236}">
                <a16:creationId xmlns:a16="http://schemas.microsoft.com/office/drawing/2014/main" xmlns="" id="{BC6A93E9-76BA-4CF9-96FC-EC0A4BD6FF43}"/>
              </a:ext>
            </a:extLst>
          </p:cNvPr>
          <p:cNvCxnSpPr>
            <a:cxnSpLocks noChangeShapeType="1"/>
            <a:stCxn id="10" idx="4"/>
            <a:endCxn id="4" idx="0"/>
          </p:cNvCxnSpPr>
          <p:nvPr/>
        </p:nvCxnSpPr>
        <p:spPr bwMode="gray">
          <a:xfrm flipH="1">
            <a:off x="6369929" y="2478370"/>
            <a:ext cx="149541" cy="330734"/>
          </a:xfrm>
          <a:prstGeom prst="straightConnector1">
            <a:avLst/>
          </a:prstGeom>
          <a:noFill/>
          <a:ln w="19050" cap="flat" cmpd="sng">
            <a:solidFill>
              <a:srgbClr val="BEE9EE"/>
            </a:solidFill>
            <a:round/>
            <a:headEnd/>
            <a:tailEnd/>
          </a:ln>
          <a:effectLst/>
        </p:spPr>
      </p:cxnSp>
      <p:cxnSp>
        <p:nvCxnSpPr>
          <p:cNvPr id="72" name="AutoShape 43">
            <a:extLst>
              <a:ext uri="{FF2B5EF4-FFF2-40B4-BE49-F238E27FC236}">
                <a16:creationId xmlns:a16="http://schemas.microsoft.com/office/drawing/2014/main" xmlns="" id="{A87BEB91-BAF3-431D-B614-A94C4F87717B}"/>
              </a:ext>
            </a:extLst>
          </p:cNvPr>
          <p:cNvCxnSpPr>
            <a:cxnSpLocks noChangeShapeType="1"/>
            <a:stCxn id="4" idx="0"/>
          </p:cNvCxnSpPr>
          <p:nvPr/>
        </p:nvCxnSpPr>
        <p:spPr bwMode="gray">
          <a:xfrm flipH="1" flipV="1">
            <a:off x="5629183" y="2491540"/>
            <a:ext cx="740746" cy="317564"/>
          </a:xfrm>
          <a:prstGeom prst="straightConnector1">
            <a:avLst/>
          </a:prstGeom>
          <a:noFill/>
          <a:ln w="19050" cap="flat" cmpd="sng">
            <a:solidFill>
              <a:srgbClr val="BEE9EE"/>
            </a:solidFill>
            <a:round/>
            <a:headEnd/>
            <a:tailEnd/>
          </a:ln>
          <a:effectLst/>
        </p:spPr>
      </p:cxnSp>
      <p:sp>
        <p:nvSpPr>
          <p:cNvPr id="73" name="矩形 72">
            <a:extLst>
              <a:ext uri="{FF2B5EF4-FFF2-40B4-BE49-F238E27FC236}">
                <a16:creationId xmlns:a16="http://schemas.microsoft.com/office/drawing/2014/main" xmlns="" id="{27AA278F-2B74-4707-8A4E-8BCB7B097BEC}"/>
              </a:ext>
            </a:extLst>
          </p:cNvPr>
          <p:cNvSpPr/>
          <p:nvPr/>
        </p:nvSpPr>
        <p:spPr bwMode="gray">
          <a:xfrm>
            <a:off x="5994044" y="2779328"/>
            <a:ext cx="640243" cy="369772"/>
          </a:xfrm>
          <a:prstGeom prst="rect">
            <a:avLst/>
          </a:prstGeom>
          <a:noFill/>
          <a:ln w="9525" cap="flat" cmpd="sng" algn="ctr">
            <a:solidFill>
              <a:srgbClr val="BEE9EE"/>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4" name="Oval 31">
            <a:extLst>
              <a:ext uri="{FF2B5EF4-FFF2-40B4-BE49-F238E27FC236}">
                <a16:creationId xmlns:a16="http://schemas.microsoft.com/office/drawing/2014/main" xmlns="" id="{D47D1C8D-DA39-4933-89E4-8367AFA55708}"/>
              </a:ext>
            </a:extLst>
          </p:cNvPr>
          <p:cNvSpPr>
            <a:spLocks noChangeArrowheads="1"/>
          </p:cNvSpPr>
          <p:nvPr/>
        </p:nvSpPr>
        <p:spPr bwMode="gray">
          <a:xfrm>
            <a:off x="7908203" y="2781431"/>
            <a:ext cx="515101" cy="281640"/>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Leaf</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75" name="Oval 32">
            <a:extLst>
              <a:ext uri="{FF2B5EF4-FFF2-40B4-BE49-F238E27FC236}">
                <a16:creationId xmlns:a16="http://schemas.microsoft.com/office/drawing/2014/main" xmlns="" id="{17F0FCB4-3D2F-4DEB-811F-FB72C6A6333D}"/>
              </a:ext>
            </a:extLst>
          </p:cNvPr>
          <p:cNvSpPr>
            <a:spLocks noChangeArrowheads="1"/>
          </p:cNvSpPr>
          <p:nvPr/>
        </p:nvSpPr>
        <p:spPr bwMode="gray">
          <a:xfrm>
            <a:off x="8462069" y="2784418"/>
            <a:ext cx="515101" cy="281640"/>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Leaf</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76" name="Oval 33">
            <a:extLst>
              <a:ext uri="{FF2B5EF4-FFF2-40B4-BE49-F238E27FC236}">
                <a16:creationId xmlns:a16="http://schemas.microsoft.com/office/drawing/2014/main" xmlns="" id="{D38E8438-8EEF-4A9E-B620-4A8A690F82B2}"/>
              </a:ext>
            </a:extLst>
          </p:cNvPr>
          <p:cNvSpPr>
            <a:spLocks noChangeArrowheads="1"/>
          </p:cNvSpPr>
          <p:nvPr/>
        </p:nvSpPr>
        <p:spPr bwMode="gray">
          <a:xfrm>
            <a:off x="8286751" y="1787848"/>
            <a:ext cx="546451" cy="254877"/>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Spine</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77" name="Oval 34">
            <a:extLst>
              <a:ext uri="{FF2B5EF4-FFF2-40B4-BE49-F238E27FC236}">
                <a16:creationId xmlns:a16="http://schemas.microsoft.com/office/drawing/2014/main" xmlns="" id="{4A03FD02-F53C-4F52-B936-7AC9328FA398}"/>
              </a:ext>
            </a:extLst>
          </p:cNvPr>
          <p:cNvSpPr>
            <a:spLocks noChangeArrowheads="1"/>
          </p:cNvSpPr>
          <p:nvPr/>
        </p:nvSpPr>
        <p:spPr bwMode="gray">
          <a:xfrm>
            <a:off x="8955433" y="1783776"/>
            <a:ext cx="546451" cy="254877"/>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Spine</a:t>
            </a:r>
            <a:endParaRPr lang="en-US" altLang="zh-CN" sz="1200" dirty="0">
              <a:solidFill>
                <a:schemeClr val="bg1"/>
              </a:solidFill>
              <a:latin typeface="Huawei Sans" panose="020C0503030203020204" pitchFamily="34" charset="0"/>
              <a:sym typeface="Huawei Sans" panose="020C0503030203020204" pitchFamily="34" charset="0"/>
            </a:endParaRPr>
          </a:p>
        </p:txBody>
      </p:sp>
      <p:cxnSp>
        <p:nvCxnSpPr>
          <p:cNvPr id="78" name="AutoShape 38">
            <a:extLst>
              <a:ext uri="{FF2B5EF4-FFF2-40B4-BE49-F238E27FC236}">
                <a16:creationId xmlns:a16="http://schemas.microsoft.com/office/drawing/2014/main" xmlns="" id="{7E124A9F-7E92-4C88-8EE7-A50C923FF4EF}"/>
              </a:ext>
            </a:extLst>
          </p:cNvPr>
          <p:cNvCxnSpPr>
            <a:cxnSpLocks noChangeShapeType="1"/>
            <a:stCxn id="76" idx="4"/>
            <a:endCxn id="74" idx="0"/>
          </p:cNvCxnSpPr>
          <p:nvPr/>
        </p:nvCxnSpPr>
        <p:spPr bwMode="gray">
          <a:xfrm flipH="1">
            <a:off x="8165754" y="2042725"/>
            <a:ext cx="394223" cy="738706"/>
          </a:xfrm>
          <a:prstGeom prst="straightConnector1">
            <a:avLst/>
          </a:prstGeom>
          <a:noFill/>
          <a:ln w="19050" cap="flat" cmpd="sng">
            <a:solidFill>
              <a:srgbClr val="BEE9EE"/>
            </a:solidFill>
            <a:round/>
            <a:headEnd/>
            <a:tailEnd/>
          </a:ln>
          <a:effectLst/>
        </p:spPr>
      </p:cxnSp>
      <p:cxnSp>
        <p:nvCxnSpPr>
          <p:cNvPr id="79" name="AutoShape 40">
            <a:extLst>
              <a:ext uri="{FF2B5EF4-FFF2-40B4-BE49-F238E27FC236}">
                <a16:creationId xmlns:a16="http://schemas.microsoft.com/office/drawing/2014/main" xmlns="" id="{46D9C777-3764-41FF-9E03-7ADDA305A789}"/>
              </a:ext>
            </a:extLst>
          </p:cNvPr>
          <p:cNvCxnSpPr>
            <a:cxnSpLocks noChangeShapeType="1"/>
            <a:stCxn id="77" idx="4"/>
            <a:endCxn id="75" idx="0"/>
          </p:cNvCxnSpPr>
          <p:nvPr/>
        </p:nvCxnSpPr>
        <p:spPr bwMode="gray">
          <a:xfrm flipH="1">
            <a:off x="8719620" y="2038653"/>
            <a:ext cx="509039" cy="745765"/>
          </a:xfrm>
          <a:prstGeom prst="straightConnector1">
            <a:avLst/>
          </a:prstGeom>
          <a:noFill/>
          <a:ln w="19050" cap="flat" cmpd="sng">
            <a:solidFill>
              <a:srgbClr val="BEE9EE"/>
            </a:solidFill>
            <a:round/>
            <a:headEnd/>
            <a:tailEnd/>
          </a:ln>
          <a:effectLst/>
        </p:spPr>
      </p:cxnSp>
      <p:cxnSp>
        <p:nvCxnSpPr>
          <p:cNvPr id="80" name="AutoShape 42">
            <a:extLst>
              <a:ext uri="{FF2B5EF4-FFF2-40B4-BE49-F238E27FC236}">
                <a16:creationId xmlns:a16="http://schemas.microsoft.com/office/drawing/2014/main" xmlns="" id="{BF097F5F-3FA2-4CAA-BE48-2F88FD0E6428}"/>
              </a:ext>
            </a:extLst>
          </p:cNvPr>
          <p:cNvCxnSpPr>
            <a:cxnSpLocks noChangeShapeType="1"/>
            <a:stCxn id="74" idx="0"/>
            <a:endCxn id="77" idx="4"/>
          </p:cNvCxnSpPr>
          <p:nvPr/>
        </p:nvCxnSpPr>
        <p:spPr bwMode="gray">
          <a:xfrm flipV="1">
            <a:off x="8165754" y="2038653"/>
            <a:ext cx="1062905" cy="742778"/>
          </a:xfrm>
          <a:prstGeom prst="straightConnector1">
            <a:avLst/>
          </a:prstGeom>
          <a:noFill/>
          <a:ln w="19050" cap="flat" cmpd="sng">
            <a:solidFill>
              <a:srgbClr val="BEE9EE"/>
            </a:solidFill>
            <a:round/>
            <a:headEnd/>
            <a:tailEnd/>
          </a:ln>
          <a:effectLst/>
        </p:spPr>
      </p:cxnSp>
      <p:cxnSp>
        <p:nvCxnSpPr>
          <p:cNvPr id="81" name="AutoShape 43">
            <a:extLst>
              <a:ext uri="{FF2B5EF4-FFF2-40B4-BE49-F238E27FC236}">
                <a16:creationId xmlns:a16="http://schemas.microsoft.com/office/drawing/2014/main" xmlns="" id="{A8FAB2DC-EEF2-4547-BA0D-289C46A99E9B}"/>
              </a:ext>
            </a:extLst>
          </p:cNvPr>
          <p:cNvCxnSpPr>
            <a:cxnSpLocks noChangeShapeType="1"/>
            <a:stCxn id="75" idx="0"/>
            <a:endCxn id="76" idx="4"/>
          </p:cNvCxnSpPr>
          <p:nvPr/>
        </p:nvCxnSpPr>
        <p:spPr bwMode="gray">
          <a:xfrm flipH="1" flipV="1">
            <a:off x="8559977" y="2042725"/>
            <a:ext cx="159643" cy="741693"/>
          </a:xfrm>
          <a:prstGeom prst="straightConnector1">
            <a:avLst/>
          </a:prstGeom>
          <a:noFill/>
          <a:ln w="19050" cap="flat" cmpd="sng">
            <a:solidFill>
              <a:srgbClr val="BEE9EE"/>
            </a:solidFill>
            <a:round/>
            <a:headEnd/>
            <a:tailEnd/>
          </a:ln>
          <a:effectLst/>
        </p:spPr>
      </p:cxnSp>
      <p:sp>
        <p:nvSpPr>
          <p:cNvPr id="82" name="Oval 33">
            <a:extLst>
              <a:ext uri="{FF2B5EF4-FFF2-40B4-BE49-F238E27FC236}">
                <a16:creationId xmlns:a16="http://schemas.microsoft.com/office/drawing/2014/main" xmlns="" id="{6F94C121-31A1-40C2-AB9C-F458566563AA}"/>
              </a:ext>
            </a:extLst>
          </p:cNvPr>
          <p:cNvSpPr>
            <a:spLocks noChangeArrowheads="1"/>
          </p:cNvSpPr>
          <p:nvPr/>
        </p:nvSpPr>
        <p:spPr bwMode="gray">
          <a:xfrm>
            <a:off x="9579605" y="1785324"/>
            <a:ext cx="546451" cy="254877"/>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Spine</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83" name="Oval 34">
            <a:extLst>
              <a:ext uri="{FF2B5EF4-FFF2-40B4-BE49-F238E27FC236}">
                <a16:creationId xmlns:a16="http://schemas.microsoft.com/office/drawing/2014/main" xmlns="" id="{4EC43243-8BAB-4B4B-9EB2-EA224D329FEB}"/>
              </a:ext>
            </a:extLst>
          </p:cNvPr>
          <p:cNvSpPr>
            <a:spLocks noChangeArrowheads="1"/>
          </p:cNvSpPr>
          <p:nvPr/>
        </p:nvSpPr>
        <p:spPr bwMode="gray">
          <a:xfrm>
            <a:off x="10197593" y="1783775"/>
            <a:ext cx="546451" cy="254877"/>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Spine</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84" name="Oval 31">
            <a:extLst>
              <a:ext uri="{FF2B5EF4-FFF2-40B4-BE49-F238E27FC236}">
                <a16:creationId xmlns:a16="http://schemas.microsoft.com/office/drawing/2014/main" xmlns="" id="{216B2B97-C9B8-42FF-894A-CBA57D831A0E}"/>
              </a:ext>
            </a:extLst>
          </p:cNvPr>
          <p:cNvSpPr>
            <a:spLocks noChangeArrowheads="1"/>
          </p:cNvSpPr>
          <p:nvPr/>
        </p:nvSpPr>
        <p:spPr bwMode="gray">
          <a:xfrm>
            <a:off x="9056798" y="2777806"/>
            <a:ext cx="515101" cy="281640"/>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Leaf</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85" name="Oval 32">
            <a:extLst>
              <a:ext uri="{FF2B5EF4-FFF2-40B4-BE49-F238E27FC236}">
                <a16:creationId xmlns:a16="http://schemas.microsoft.com/office/drawing/2014/main" xmlns="" id="{B46AFAED-2BCF-43C8-A9BA-F9952838BEA4}"/>
              </a:ext>
            </a:extLst>
          </p:cNvPr>
          <p:cNvSpPr>
            <a:spLocks noChangeArrowheads="1"/>
          </p:cNvSpPr>
          <p:nvPr/>
        </p:nvSpPr>
        <p:spPr bwMode="gray">
          <a:xfrm>
            <a:off x="9601338" y="2780793"/>
            <a:ext cx="515101" cy="281640"/>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Leaf</a:t>
            </a:r>
            <a:endParaRPr lang="en-US" altLang="zh-CN" sz="1200" dirty="0">
              <a:solidFill>
                <a:schemeClr val="bg1"/>
              </a:solidFill>
              <a:latin typeface="Huawei Sans" panose="020C0503030203020204" pitchFamily="34" charset="0"/>
              <a:sym typeface="Huawei Sans" panose="020C0503030203020204" pitchFamily="34" charset="0"/>
            </a:endParaRPr>
          </a:p>
        </p:txBody>
      </p:sp>
      <p:cxnSp>
        <p:nvCxnSpPr>
          <p:cNvPr id="86" name="AutoShape 42">
            <a:extLst>
              <a:ext uri="{FF2B5EF4-FFF2-40B4-BE49-F238E27FC236}">
                <a16:creationId xmlns:a16="http://schemas.microsoft.com/office/drawing/2014/main" xmlns="" id="{832EA38A-EF21-4803-9B2D-B695E0673F08}"/>
              </a:ext>
            </a:extLst>
          </p:cNvPr>
          <p:cNvCxnSpPr>
            <a:cxnSpLocks noChangeShapeType="1"/>
            <a:stCxn id="84" idx="0"/>
            <a:endCxn id="83" idx="4"/>
          </p:cNvCxnSpPr>
          <p:nvPr/>
        </p:nvCxnSpPr>
        <p:spPr bwMode="gray">
          <a:xfrm flipV="1">
            <a:off x="9314349" y="2038652"/>
            <a:ext cx="1156470" cy="739154"/>
          </a:xfrm>
          <a:prstGeom prst="straightConnector1">
            <a:avLst/>
          </a:prstGeom>
          <a:noFill/>
          <a:ln w="19050" cap="flat" cmpd="sng">
            <a:solidFill>
              <a:srgbClr val="BEE9EE"/>
            </a:solidFill>
            <a:round/>
            <a:headEnd/>
            <a:tailEnd/>
          </a:ln>
          <a:effectLst/>
        </p:spPr>
      </p:cxnSp>
      <p:sp>
        <p:nvSpPr>
          <p:cNvPr id="87" name="Oval 31">
            <a:extLst>
              <a:ext uri="{FF2B5EF4-FFF2-40B4-BE49-F238E27FC236}">
                <a16:creationId xmlns:a16="http://schemas.microsoft.com/office/drawing/2014/main" xmlns="" id="{A0D1A55D-598C-404C-A086-79CAEE7E9EDF}"/>
              </a:ext>
            </a:extLst>
          </p:cNvPr>
          <p:cNvSpPr>
            <a:spLocks noChangeArrowheads="1"/>
          </p:cNvSpPr>
          <p:nvPr/>
        </p:nvSpPr>
        <p:spPr bwMode="gray">
          <a:xfrm>
            <a:off x="10159645" y="2796443"/>
            <a:ext cx="515101" cy="281640"/>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Leaf</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88" name="Oval 32">
            <a:extLst>
              <a:ext uri="{FF2B5EF4-FFF2-40B4-BE49-F238E27FC236}">
                <a16:creationId xmlns:a16="http://schemas.microsoft.com/office/drawing/2014/main" xmlns="" id="{D6792A52-73D0-4AA2-9787-8ED15B2D3585}"/>
              </a:ext>
            </a:extLst>
          </p:cNvPr>
          <p:cNvSpPr>
            <a:spLocks noChangeArrowheads="1"/>
          </p:cNvSpPr>
          <p:nvPr/>
        </p:nvSpPr>
        <p:spPr bwMode="gray">
          <a:xfrm>
            <a:off x="10704185" y="2796443"/>
            <a:ext cx="515101" cy="281640"/>
          </a:xfrm>
          <a:prstGeom prst="ellipse">
            <a:avLst/>
          </a:prstGeom>
          <a:solidFill>
            <a:srgbClr val="56C4D2"/>
          </a:solidFill>
          <a:ln w="9525">
            <a:solidFill>
              <a:srgbClr val="BEE9EE"/>
            </a:solidFill>
            <a:round/>
            <a:headEnd/>
            <a:tailEnd/>
          </a:ln>
          <a:effectLst/>
        </p:spPr>
        <p:txBody>
          <a:bodyPr wrap="none" anchor="ctr"/>
          <a:lstStyle/>
          <a:p>
            <a:pPr algn="ctr" fontAlgn="ctr"/>
            <a:r>
              <a:rPr lang="en-US" sz="1200" dirty="0">
                <a:solidFill>
                  <a:schemeClr val="bg1"/>
                </a:solidFill>
                <a:latin typeface="Huawei Sans" panose="020C0503030203020204" pitchFamily="34" charset="0"/>
              </a:rPr>
              <a:t>Leaf</a:t>
            </a:r>
            <a:endParaRPr lang="en-US" altLang="zh-CN" sz="1200" dirty="0">
              <a:solidFill>
                <a:schemeClr val="bg1"/>
              </a:solidFill>
              <a:latin typeface="Huawei Sans" panose="020C0503030203020204" pitchFamily="34" charset="0"/>
              <a:sym typeface="Huawei Sans" panose="020C0503030203020204" pitchFamily="34" charset="0"/>
            </a:endParaRPr>
          </a:p>
        </p:txBody>
      </p:sp>
      <p:cxnSp>
        <p:nvCxnSpPr>
          <p:cNvPr id="89" name="AutoShape 43">
            <a:extLst>
              <a:ext uri="{FF2B5EF4-FFF2-40B4-BE49-F238E27FC236}">
                <a16:creationId xmlns:a16="http://schemas.microsoft.com/office/drawing/2014/main" xmlns="" id="{3B4F12A0-1592-4810-9DB8-B5C831FAA9DB}"/>
              </a:ext>
            </a:extLst>
          </p:cNvPr>
          <p:cNvCxnSpPr>
            <a:cxnSpLocks noChangeShapeType="1"/>
            <a:stCxn id="84" idx="0"/>
            <a:endCxn id="76" idx="4"/>
          </p:cNvCxnSpPr>
          <p:nvPr/>
        </p:nvCxnSpPr>
        <p:spPr bwMode="gray">
          <a:xfrm flipH="1" flipV="1">
            <a:off x="8559977" y="2042725"/>
            <a:ext cx="754372" cy="735081"/>
          </a:xfrm>
          <a:prstGeom prst="straightConnector1">
            <a:avLst/>
          </a:prstGeom>
          <a:noFill/>
          <a:ln w="19050" cap="flat" cmpd="sng">
            <a:solidFill>
              <a:srgbClr val="BEE9EE"/>
            </a:solidFill>
            <a:round/>
            <a:headEnd/>
            <a:tailEnd/>
          </a:ln>
          <a:effectLst/>
        </p:spPr>
      </p:cxnSp>
      <p:cxnSp>
        <p:nvCxnSpPr>
          <p:cNvPr id="90" name="AutoShape 43">
            <a:extLst>
              <a:ext uri="{FF2B5EF4-FFF2-40B4-BE49-F238E27FC236}">
                <a16:creationId xmlns:a16="http://schemas.microsoft.com/office/drawing/2014/main" xmlns="" id="{6AB75588-8196-4E8B-A607-CF85C153EC73}"/>
              </a:ext>
            </a:extLst>
          </p:cNvPr>
          <p:cNvCxnSpPr>
            <a:cxnSpLocks noChangeShapeType="1"/>
            <a:stCxn id="85" idx="0"/>
            <a:endCxn id="76" idx="4"/>
          </p:cNvCxnSpPr>
          <p:nvPr/>
        </p:nvCxnSpPr>
        <p:spPr bwMode="gray">
          <a:xfrm flipH="1" flipV="1">
            <a:off x="8559977" y="2042725"/>
            <a:ext cx="1298912" cy="738068"/>
          </a:xfrm>
          <a:prstGeom prst="straightConnector1">
            <a:avLst/>
          </a:prstGeom>
          <a:noFill/>
          <a:ln w="19050" cap="flat" cmpd="sng">
            <a:solidFill>
              <a:srgbClr val="BEE9EE"/>
            </a:solidFill>
            <a:round/>
            <a:headEnd/>
            <a:tailEnd/>
          </a:ln>
          <a:effectLst/>
        </p:spPr>
      </p:cxnSp>
      <p:cxnSp>
        <p:nvCxnSpPr>
          <p:cNvPr id="91" name="AutoShape 43">
            <a:extLst>
              <a:ext uri="{FF2B5EF4-FFF2-40B4-BE49-F238E27FC236}">
                <a16:creationId xmlns:a16="http://schemas.microsoft.com/office/drawing/2014/main" xmlns="" id="{CA3AF2DC-2794-426F-BF5F-6E8B3EC2707C}"/>
              </a:ext>
            </a:extLst>
          </p:cNvPr>
          <p:cNvCxnSpPr>
            <a:cxnSpLocks noChangeShapeType="1"/>
            <a:stCxn id="87" idx="0"/>
            <a:endCxn id="76" idx="4"/>
          </p:cNvCxnSpPr>
          <p:nvPr/>
        </p:nvCxnSpPr>
        <p:spPr bwMode="gray">
          <a:xfrm flipH="1" flipV="1">
            <a:off x="8559977" y="2042725"/>
            <a:ext cx="1857219" cy="753718"/>
          </a:xfrm>
          <a:prstGeom prst="straightConnector1">
            <a:avLst/>
          </a:prstGeom>
          <a:noFill/>
          <a:ln w="19050" cap="flat" cmpd="sng">
            <a:solidFill>
              <a:srgbClr val="BEE9EE"/>
            </a:solidFill>
            <a:round/>
            <a:headEnd/>
            <a:tailEnd/>
          </a:ln>
          <a:effectLst/>
        </p:spPr>
      </p:cxnSp>
      <p:cxnSp>
        <p:nvCxnSpPr>
          <p:cNvPr id="92" name="AutoShape 43">
            <a:extLst>
              <a:ext uri="{FF2B5EF4-FFF2-40B4-BE49-F238E27FC236}">
                <a16:creationId xmlns:a16="http://schemas.microsoft.com/office/drawing/2014/main" xmlns="" id="{DACCABA2-B62E-4DD6-B06E-DE66AC726A99}"/>
              </a:ext>
            </a:extLst>
          </p:cNvPr>
          <p:cNvCxnSpPr>
            <a:cxnSpLocks noChangeShapeType="1"/>
            <a:stCxn id="88" idx="0"/>
            <a:endCxn id="76" idx="4"/>
          </p:cNvCxnSpPr>
          <p:nvPr/>
        </p:nvCxnSpPr>
        <p:spPr bwMode="gray">
          <a:xfrm flipH="1" flipV="1">
            <a:off x="8559977" y="2042725"/>
            <a:ext cx="2401759" cy="753718"/>
          </a:xfrm>
          <a:prstGeom prst="straightConnector1">
            <a:avLst/>
          </a:prstGeom>
          <a:noFill/>
          <a:ln w="19050" cap="flat" cmpd="sng">
            <a:solidFill>
              <a:srgbClr val="BEE9EE"/>
            </a:solidFill>
            <a:round/>
            <a:headEnd/>
            <a:tailEnd/>
          </a:ln>
          <a:effectLst/>
        </p:spPr>
      </p:cxnSp>
      <p:cxnSp>
        <p:nvCxnSpPr>
          <p:cNvPr id="93" name="AutoShape 42">
            <a:extLst>
              <a:ext uri="{FF2B5EF4-FFF2-40B4-BE49-F238E27FC236}">
                <a16:creationId xmlns:a16="http://schemas.microsoft.com/office/drawing/2014/main" xmlns="" id="{331B5691-94A6-41EA-B82B-C1BF7A926CE6}"/>
              </a:ext>
            </a:extLst>
          </p:cNvPr>
          <p:cNvCxnSpPr>
            <a:cxnSpLocks noChangeShapeType="1"/>
          </p:cNvCxnSpPr>
          <p:nvPr/>
        </p:nvCxnSpPr>
        <p:spPr bwMode="gray">
          <a:xfrm flipV="1">
            <a:off x="8198517" y="2040201"/>
            <a:ext cx="1687077" cy="741230"/>
          </a:xfrm>
          <a:prstGeom prst="straightConnector1">
            <a:avLst/>
          </a:prstGeom>
          <a:noFill/>
          <a:ln w="19050" cap="flat" cmpd="sng">
            <a:solidFill>
              <a:srgbClr val="BEE9EE"/>
            </a:solidFill>
            <a:round/>
            <a:headEnd/>
            <a:tailEnd/>
          </a:ln>
          <a:effectLst/>
        </p:spPr>
      </p:cxnSp>
      <p:cxnSp>
        <p:nvCxnSpPr>
          <p:cNvPr id="94" name="AutoShape 42">
            <a:extLst>
              <a:ext uri="{FF2B5EF4-FFF2-40B4-BE49-F238E27FC236}">
                <a16:creationId xmlns:a16="http://schemas.microsoft.com/office/drawing/2014/main" xmlns="" id="{4A02E7C6-9864-450D-9764-9684457FF35A}"/>
              </a:ext>
            </a:extLst>
          </p:cNvPr>
          <p:cNvCxnSpPr>
            <a:cxnSpLocks noChangeShapeType="1"/>
            <a:stCxn id="74" idx="0"/>
            <a:endCxn id="83" idx="4"/>
          </p:cNvCxnSpPr>
          <p:nvPr/>
        </p:nvCxnSpPr>
        <p:spPr bwMode="gray">
          <a:xfrm flipV="1">
            <a:off x="8165754" y="2038652"/>
            <a:ext cx="2305065" cy="742779"/>
          </a:xfrm>
          <a:prstGeom prst="straightConnector1">
            <a:avLst/>
          </a:prstGeom>
          <a:noFill/>
          <a:ln w="19050" cap="flat" cmpd="sng">
            <a:solidFill>
              <a:srgbClr val="BEE9EE"/>
            </a:solidFill>
            <a:round/>
            <a:headEnd/>
            <a:tailEnd/>
          </a:ln>
          <a:effectLst/>
        </p:spPr>
      </p:cxnSp>
      <p:cxnSp>
        <p:nvCxnSpPr>
          <p:cNvPr id="95" name="AutoShape 42">
            <a:extLst>
              <a:ext uri="{FF2B5EF4-FFF2-40B4-BE49-F238E27FC236}">
                <a16:creationId xmlns:a16="http://schemas.microsoft.com/office/drawing/2014/main" xmlns="" id="{E520B009-7D55-43A8-8F99-072E59901977}"/>
              </a:ext>
            </a:extLst>
          </p:cNvPr>
          <p:cNvCxnSpPr>
            <a:cxnSpLocks noChangeShapeType="1"/>
            <a:stCxn id="84" idx="0"/>
            <a:endCxn id="77" idx="4"/>
          </p:cNvCxnSpPr>
          <p:nvPr/>
        </p:nvCxnSpPr>
        <p:spPr bwMode="gray">
          <a:xfrm flipH="1" flipV="1">
            <a:off x="9228659" y="2038653"/>
            <a:ext cx="85690" cy="739153"/>
          </a:xfrm>
          <a:prstGeom prst="straightConnector1">
            <a:avLst/>
          </a:prstGeom>
          <a:noFill/>
          <a:ln w="19050" cap="flat" cmpd="sng">
            <a:solidFill>
              <a:srgbClr val="BEE9EE"/>
            </a:solidFill>
            <a:round/>
            <a:headEnd/>
            <a:tailEnd/>
          </a:ln>
          <a:effectLst/>
        </p:spPr>
      </p:cxnSp>
      <p:cxnSp>
        <p:nvCxnSpPr>
          <p:cNvPr id="96" name="AutoShape 42">
            <a:extLst>
              <a:ext uri="{FF2B5EF4-FFF2-40B4-BE49-F238E27FC236}">
                <a16:creationId xmlns:a16="http://schemas.microsoft.com/office/drawing/2014/main" xmlns="" id="{0C75E1BE-867A-433C-8173-6E104A3CDFA6}"/>
              </a:ext>
            </a:extLst>
          </p:cNvPr>
          <p:cNvCxnSpPr>
            <a:cxnSpLocks noChangeShapeType="1"/>
            <a:stCxn id="84" idx="0"/>
            <a:endCxn id="82" idx="4"/>
          </p:cNvCxnSpPr>
          <p:nvPr/>
        </p:nvCxnSpPr>
        <p:spPr bwMode="gray">
          <a:xfrm flipV="1">
            <a:off x="9314349" y="2040201"/>
            <a:ext cx="538482" cy="737605"/>
          </a:xfrm>
          <a:prstGeom prst="straightConnector1">
            <a:avLst/>
          </a:prstGeom>
          <a:noFill/>
          <a:ln w="19050" cap="flat" cmpd="sng">
            <a:solidFill>
              <a:srgbClr val="BEE9EE"/>
            </a:solidFill>
            <a:round/>
            <a:headEnd/>
            <a:tailEnd/>
          </a:ln>
          <a:effectLst/>
        </p:spPr>
      </p:cxnSp>
      <p:cxnSp>
        <p:nvCxnSpPr>
          <p:cNvPr id="97" name="AutoShape 42">
            <a:extLst>
              <a:ext uri="{FF2B5EF4-FFF2-40B4-BE49-F238E27FC236}">
                <a16:creationId xmlns:a16="http://schemas.microsoft.com/office/drawing/2014/main" xmlns="" id="{C83B2A79-6730-4909-8B49-90B2FE0AFFAF}"/>
              </a:ext>
            </a:extLst>
          </p:cNvPr>
          <p:cNvCxnSpPr>
            <a:cxnSpLocks noChangeShapeType="1"/>
            <a:stCxn id="85" idx="0"/>
            <a:endCxn id="83" idx="4"/>
          </p:cNvCxnSpPr>
          <p:nvPr/>
        </p:nvCxnSpPr>
        <p:spPr bwMode="gray">
          <a:xfrm flipV="1">
            <a:off x="9858889" y="2038652"/>
            <a:ext cx="611930" cy="742141"/>
          </a:xfrm>
          <a:prstGeom prst="straightConnector1">
            <a:avLst/>
          </a:prstGeom>
          <a:noFill/>
          <a:ln w="19050" cap="flat" cmpd="sng">
            <a:solidFill>
              <a:srgbClr val="BEE9EE"/>
            </a:solidFill>
            <a:round/>
            <a:headEnd/>
            <a:tailEnd/>
          </a:ln>
          <a:effectLst/>
        </p:spPr>
      </p:cxnSp>
      <p:cxnSp>
        <p:nvCxnSpPr>
          <p:cNvPr id="98" name="AutoShape 42">
            <a:extLst>
              <a:ext uri="{FF2B5EF4-FFF2-40B4-BE49-F238E27FC236}">
                <a16:creationId xmlns:a16="http://schemas.microsoft.com/office/drawing/2014/main" xmlns="" id="{E2F8C0EF-0766-4EEA-94F9-5EED9473C167}"/>
              </a:ext>
            </a:extLst>
          </p:cNvPr>
          <p:cNvCxnSpPr>
            <a:cxnSpLocks noChangeShapeType="1"/>
            <a:stCxn id="87" idx="0"/>
            <a:endCxn id="83" idx="4"/>
          </p:cNvCxnSpPr>
          <p:nvPr/>
        </p:nvCxnSpPr>
        <p:spPr bwMode="gray">
          <a:xfrm flipV="1">
            <a:off x="10417196" y="2038652"/>
            <a:ext cx="53623" cy="757791"/>
          </a:xfrm>
          <a:prstGeom prst="straightConnector1">
            <a:avLst/>
          </a:prstGeom>
          <a:noFill/>
          <a:ln w="19050" cap="flat" cmpd="sng">
            <a:solidFill>
              <a:srgbClr val="BEE9EE"/>
            </a:solidFill>
            <a:round/>
            <a:headEnd/>
            <a:tailEnd/>
          </a:ln>
          <a:effectLst/>
        </p:spPr>
      </p:cxnSp>
      <p:cxnSp>
        <p:nvCxnSpPr>
          <p:cNvPr id="99" name="AutoShape 42">
            <a:extLst>
              <a:ext uri="{FF2B5EF4-FFF2-40B4-BE49-F238E27FC236}">
                <a16:creationId xmlns:a16="http://schemas.microsoft.com/office/drawing/2014/main" xmlns="" id="{83B02883-1FAC-49E4-A6DD-6ED29E350EC2}"/>
              </a:ext>
            </a:extLst>
          </p:cNvPr>
          <p:cNvCxnSpPr>
            <a:cxnSpLocks noChangeShapeType="1"/>
            <a:stCxn id="88" idx="0"/>
            <a:endCxn id="83" idx="4"/>
          </p:cNvCxnSpPr>
          <p:nvPr/>
        </p:nvCxnSpPr>
        <p:spPr bwMode="gray">
          <a:xfrm flipH="1" flipV="1">
            <a:off x="10470819" y="2038652"/>
            <a:ext cx="490917" cy="757791"/>
          </a:xfrm>
          <a:prstGeom prst="straightConnector1">
            <a:avLst/>
          </a:prstGeom>
          <a:noFill/>
          <a:ln w="19050" cap="flat" cmpd="sng">
            <a:solidFill>
              <a:srgbClr val="BEE9EE"/>
            </a:solidFill>
            <a:round/>
            <a:headEnd/>
            <a:tailEnd/>
          </a:ln>
          <a:effectLst/>
        </p:spPr>
      </p:cxnSp>
      <p:cxnSp>
        <p:nvCxnSpPr>
          <p:cNvPr id="100" name="AutoShape 42">
            <a:extLst>
              <a:ext uri="{FF2B5EF4-FFF2-40B4-BE49-F238E27FC236}">
                <a16:creationId xmlns:a16="http://schemas.microsoft.com/office/drawing/2014/main" xmlns="" id="{6BDF1460-3561-491A-B546-0D986A951DDF}"/>
              </a:ext>
            </a:extLst>
          </p:cNvPr>
          <p:cNvCxnSpPr>
            <a:cxnSpLocks noChangeShapeType="1"/>
            <a:stCxn id="87" idx="0"/>
            <a:endCxn id="82" idx="4"/>
          </p:cNvCxnSpPr>
          <p:nvPr/>
        </p:nvCxnSpPr>
        <p:spPr bwMode="gray">
          <a:xfrm flipH="1" flipV="1">
            <a:off x="9852831" y="2040201"/>
            <a:ext cx="564365" cy="756242"/>
          </a:xfrm>
          <a:prstGeom prst="straightConnector1">
            <a:avLst/>
          </a:prstGeom>
          <a:noFill/>
          <a:ln w="19050" cap="flat" cmpd="sng">
            <a:solidFill>
              <a:srgbClr val="BEE9EE"/>
            </a:solidFill>
            <a:round/>
            <a:headEnd/>
            <a:tailEnd/>
          </a:ln>
          <a:effectLst/>
        </p:spPr>
      </p:cxnSp>
      <p:cxnSp>
        <p:nvCxnSpPr>
          <p:cNvPr id="101" name="AutoShape 42">
            <a:extLst>
              <a:ext uri="{FF2B5EF4-FFF2-40B4-BE49-F238E27FC236}">
                <a16:creationId xmlns:a16="http://schemas.microsoft.com/office/drawing/2014/main" xmlns="" id="{C359F6BA-6ECC-459D-84FF-38EEABFB4993}"/>
              </a:ext>
            </a:extLst>
          </p:cNvPr>
          <p:cNvCxnSpPr>
            <a:cxnSpLocks noChangeShapeType="1"/>
            <a:stCxn id="88" idx="0"/>
            <a:endCxn id="82" idx="4"/>
          </p:cNvCxnSpPr>
          <p:nvPr/>
        </p:nvCxnSpPr>
        <p:spPr bwMode="gray">
          <a:xfrm flipH="1" flipV="1">
            <a:off x="9852831" y="2040201"/>
            <a:ext cx="1108905" cy="756242"/>
          </a:xfrm>
          <a:prstGeom prst="straightConnector1">
            <a:avLst/>
          </a:prstGeom>
          <a:noFill/>
          <a:ln w="19050" cap="flat" cmpd="sng">
            <a:solidFill>
              <a:srgbClr val="BEE9EE"/>
            </a:solidFill>
            <a:round/>
            <a:headEnd/>
            <a:tailEnd/>
          </a:ln>
          <a:effectLst/>
        </p:spPr>
      </p:cxnSp>
      <p:cxnSp>
        <p:nvCxnSpPr>
          <p:cNvPr id="102" name="AutoShape 42">
            <a:extLst>
              <a:ext uri="{FF2B5EF4-FFF2-40B4-BE49-F238E27FC236}">
                <a16:creationId xmlns:a16="http://schemas.microsoft.com/office/drawing/2014/main" xmlns="" id="{D0C0BB87-94D4-46E9-A848-6A8E55AB91BD}"/>
              </a:ext>
            </a:extLst>
          </p:cNvPr>
          <p:cNvCxnSpPr>
            <a:cxnSpLocks noChangeShapeType="1"/>
            <a:stCxn id="88" idx="0"/>
            <a:endCxn id="77" idx="4"/>
          </p:cNvCxnSpPr>
          <p:nvPr/>
        </p:nvCxnSpPr>
        <p:spPr bwMode="gray">
          <a:xfrm flipH="1" flipV="1">
            <a:off x="9228659" y="2038653"/>
            <a:ext cx="1733077" cy="757790"/>
          </a:xfrm>
          <a:prstGeom prst="straightConnector1">
            <a:avLst/>
          </a:prstGeom>
          <a:noFill/>
          <a:ln w="19050" cap="flat" cmpd="sng">
            <a:solidFill>
              <a:srgbClr val="BEE9EE"/>
            </a:solidFill>
            <a:round/>
            <a:headEnd/>
            <a:tailEnd/>
          </a:ln>
          <a:effectLst/>
        </p:spPr>
      </p:cxnSp>
      <p:sp>
        <p:nvSpPr>
          <p:cNvPr id="103" name="圆角矩形 75">
            <a:extLst>
              <a:ext uri="{FF2B5EF4-FFF2-40B4-BE49-F238E27FC236}">
                <a16:creationId xmlns:a16="http://schemas.microsoft.com/office/drawing/2014/main" xmlns="" id="{529C735A-A5B1-423F-966A-91577A67E653}"/>
              </a:ext>
            </a:extLst>
          </p:cNvPr>
          <p:cNvSpPr/>
          <p:nvPr/>
        </p:nvSpPr>
        <p:spPr bwMode="gray">
          <a:xfrm>
            <a:off x="752111" y="1135168"/>
            <a:ext cx="3390987" cy="328053"/>
          </a:xfrm>
          <a:prstGeom prst="roundRect">
            <a:avLst>
              <a:gd name="adj" fmla="val 0"/>
            </a:avLst>
          </a:prstGeom>
          <a:solidFill>
            <a:srgbClr val="30B5C5"/>
          </a:solidFill>
          <a:effectLst/>
        </p:spPr>
        <p:txBody>
          <a:bodyPr wrap="square" rtlCol="0" anchor="ctr" anchorCtr="0">
            <a:noAutofit/>
          </a:bodyPr>
          <a:lstStyle/>
          <a:p>
            <a:pPr algn="ctr" fontAlgn="ctr"/>
            <a:r>
              <a:rPr lang="en-US" sz="1600" b="1" dirty="0" smtClean="0">
                <a:solidFill>
                  <a:schemeClr val="bg1"/>
                </a:solidFill>
                <a:latin typeface="Huawei Sans" panose="020C0503030203020204" pitchFamily="34" charset="0"/>
              </a:rPr>
              <a:t>DCN 1.0: STP+VRRP</a:t>
            </a:r>
            <a:endParaRPr lang="en-US" altLang="zh-CN" sz="1600" b="1" dirty="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4" name="圆角矩形 75">
            <a:extLst>
              <a:ext uri="{FF2B5EF4-FFF2-40B4-BE49-F238E27FC236}">
                <a16:creationId xmlns:a16="http://schemas.microsoft.com/office/drawing/2014/main" xmlns="" id="{07D9910D-9F67-4380-BE65-6F681FD6056A}"/>
              </a:ext>
            </a:extLst>
          </p:cNvPr>
          <p:cNvSpPr/>
          <p:nvPr/>
        </p:nvSpPr>
        <p:spPr bwMode="gray">
          <a:xfrm>
            <a:off x="4363704" y="1136080"/>
            <a:ext cx="3216439" cy="328053"/>
          </a:xfrm>
          <a:prstGeom prst="roundRect">
            <a:avLst>
              <a:gd name="adj" fmla="val 0"/>
            </a:avLst>
          </a:prstGeom>
          <a:solidFill>
            <a:srgbClr val="30B5C5"/>
          </a:solidFill>
          <a:effectLst/>
        </p:spPr>
        <p:txBody>
          <a:bodyPr wrap="square" rtlCol="0" anchor="ctr" anchorCtr="0">
            <a:noAutofit/>
          </a:bodyPr>
          <a:lstStyle/>
          <a:p>
            <a:pPr algn="ctr" fontAlgn="ctr"/>
            <a:r>
              <a:rPr lang="en-US" sz="1600" b="1" dirty="0">
                <a:solidFill>
                  <a:schemeClr val="bg1"/>
                </a:solidFill>
                <a:latin typeface="Huawei Sans" panose="020C0503030203020204" pitchFamily="34" charset="0"/>
              </a:rPr>
              <a:t>DCN </a:t>
            </a:r>
            <a:r>
              <a:rPr lang="en-US" sz="1600" b="1" dirty="0" smtClean="0">
                <a:solidFill>
                  <a:schemeClr val="bg1"/>
                </a:solidFill>
                <a:latin typeface="Huawei Sans" panose="020C0503030203020204" pitchFamily="34" charset="0"/>
              </a:rPr>
              <a:t>2.0: Stack/M-LAG</a:t>
            </a:r>
            <a:endParaRPr lang="en-US" altLang="zh-CN" sz="1600" b="1" dirty="0">
              <a:solidFill>
                <a:schemeClr val="bg1"/>
              </a:solidFill>
              <a:latin typeface="Huawei Sans" panose="020C0503030203020204" pitchFamily="34" charset="0"/>
              <a:sym typeface="Huawei Sans" panose="020C0503030203020204" pitchFamily="34" charset="0"/>
            </a:endParaRPr>
          </a:p>
        </p:txBody>
      </p:sp>
      <p:sp>
        <p:nvSpPr>
          <p:cNvPr id="105" name="圆角矩形 75">
            <a:extLst>
              <a:ext uri="{FF2B5EF4-FFF2-40B4-BE49-F238E27FC236}">
                <a16:creationId xmlns:a16="http://schemas.microsoft.com/office/drawing/2014/main" xmlns="" id="{789A3CF9-1AAA-48EE-ABEA-65D5EDD599AE}"/>
              </a:ext>
            </a:extLst>
          </p:cNvPr>
          <p:cNvSpPr/>
          <p:nvPr/>
        </p:nvSpPr>
        <p:spPr bwMode="gray">
          <a:xfrm>
            <a:off x="7800748" y="1136080"/>
            <a:ext cx="3633039" cy="328053"/>
          </a:xfrm>
          <a:prstGeom prst="roundRect">
            <a:avLst>
              <a:gd name="adj" fmla="val 0"/>
            </a:avLst>
          </a:prstGeom>
          <a:solidFill>
            <a:srgbClr val="30B5C5"/>
          </a:solidFill>
          <a:effectLst/>
        </p:spPr>
        <p:txBody>
          <a:bodyPr wrap="square" rtlCol="0" anchor="ctr" anchorCtr="0">
            <a:noAutofit/>
          </a:bodyPr>
          <a:lstStyle/>
          <a:p>
            <a:pPr algn="ctr" fontAlgn="ctr"/>
            <a:r>
              <a:rPr lang="en-US" sz="1600" b="1" dirty="0" smtClean="0">
                <a:solidFill>
                  <a:schemeClr val="bg1"/>
                </a:solidFill>
                <a:latin typeface="Huawei Sans" panose="020C0503030203020204" pitchFamily="34" charset="0"/>
              </a:rPr>
              <a:t>DCN 3.0: Spine-Leaf + VXLAN</a:t>
            </a:r>
            <a:endParaRPr lang="en-US" altLang="zh-CN" sz="1600" b="1" dirty="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106" name="组合 105">
            <a:extLst>
              <a:ext uri="{FF2B5EF4-FFF2-40B4-BE49-F238E27FC236}">
                <a16:creationId xmlns:a16="http://schemas.microsoft.com/office/drawing/2014/main" xmlns="" id="{7B863F75-22BD-4E63-BB62-8A22B57746C2}"/>
              </a:ext>
            </a:extLst>
          </p:cNvPr>
          <p:cNvGrpSpPr/>
          <p:nvPr/>
        </p:nvGrpSpPr>
        <p:grpSpPr bwMode="gray">
          <a:xfrm>
            <a:off x="9721110" y="3862042"/>
            <a:ext cx="1224115" cy="614999"/>
            <a:chOff x="1553585" y="1859280"/>
            <a:chExt cx="839601" cy="716280"/>
          </a:xfrm>
        </p:grpSpPr>
        <p:sp>
          <p:nvSpPr>
            <p:cNvPr id="107" name="椭圆 106">
              <a:extLst>
                <a:ext uri="{FF2B5EF4-FFF2-40B4-BE49-F238E27FC236}">
                  <a16:creationId xmlns:a16="http://schemas.microsoft.com/office/drawing/2014/main" xmlns="" id="{DD7AA33B-6906-45E2-8572-8C299C1DD2D3}"/>
                </a:ext>
              </a:extLst>
            </p:cNvPr>
            <p:cNvSpPr/>
            <p:nvPr/>
          </p:nvSpPr>
          <p:spPr bwMode="gray">
            <a:xfrm>
              <a:off x="1553585" y="1859280"/>
              <a:ext cx="839601" cy="716280"/>
            </a:xfrm>
            <a:prstGeom prst="ellipse">
              <a:avLst/>
            </a:prstGeom>
            <a:noFill/>
            <a:ln w="19050">
              <a:solidFill>
                <a:srgbClr val="FFC00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txBody>
            <a:bodyPr vert="horz" wrap="square" lIns="91416" tIns="45708" rIns="91416" bIns="45708" numCol="1" rtlCol="0" anchor="t" anchorCtr="0" compatLnSpc="1">
              <a:prstTxWarp prst="textNoShape">
                <a:avLst/>
              </a:prstTxWarp>
            </a:bodyPr>
            <a:lstStyle/>
            <a:p>
              <a:pPr defTabSz="914134" fontAlgn="ctr">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8" name="矩形 107">
              <a:extLst>
                <a:ext uri="{FF2B5EF4-FFF2-40B4-BE49-F238E27FC236}">
                  <a16:creationId xmlns:a16="http://schemas.microsoft.com/office/drawing/2014/main" xmlns="" id="{98E81B47-0B4C-4BCA-815F-F2BB7E50DF15}"/>
                </a:ext>
              </a:extLst>
            </p:cNvPr>
            <p:cNvSpPr/>
            <p:nvPr/>
          </p:nvSpPr>
          <p:spPr bwMode="gray">
            <a:xfrm>
              <a:off x="1734140" y="2056112"/>
              <a:ext cx="478491" cy="322617"/>
            </a:xfrm>
            <a:prstGeom prst="rect">
              <a:avLst/>
            </a:prstGeom>
          </p:spPr>
          <p:txBody>
            <a:bodyPr wrap="none">
              <a:spAutoFit/>
            </a:bodyPr>
            <a:lstStyle/>
            <a:p>
              <a:pPr algn="ctr" eaLnBrk="0" fontAlgn="ctr" hangingPunct="0"/>
              <a:r>
                <a:rPr lang="en-US" sz="1200" b="1" dirty="0" smtClean="0">
                  <a:solidFill>
                    <a:srgbClr val="C7000B"/>
                  </a:solidFill>
                  <a:latin typeface="Huawei Sans" panose="020C0503030203020204" pitchFamily="34" charset="0"/>
                </a:rPr>
                <a:t>VXLAN</a:t>
              </a:r>
              <a:endParaRPr lang="en-US" sz="1200" b="1" dirty="0">
                <a:solidFill>
                  <a:srgbClr val="C7000B"/>
                </a:solidFill>
                <a:latin typeface="Huawei Sans" panose="020C0503030203020204" pitchFamily="34" charset="0"/>
              </a:endParaRPr>
            </a:p>
          </p:txBody>
        </p:sp>
      </p:grpSp>
      <p:sp>
        <p:nvSpPr>
          <p:cNvPr id="110" name="矩形 109">
            <a:extLst>
              <a:ext uri="{FF2B5EF4-FFF2-40B4-BE49-F238E27FC236}">
                <a16:creationId xmlns:a16="http://schemas.microsoft.com/office/drawing/2014/main" xmlns="" id="{1B1A4710-EBBB-4CC3-95D7-B5BA6237F993}"/>
              </a:ext>
            </a:extLst>
          </p:cNvPr>
          <p:cNvSpPr/>
          <p:nvPr/>
        </p:nvSpPr>
        <p:spPr bwMode="gray">
          <a:xfrm>
            <a:off x="752112" y="1504948"/>
            <a:ext cx="3375599" cy="1751546"/>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1" name="矩形 110">
            <a:extLst>
              <a:ext uri="{FF2B5EF4-FFF2-40B4-BE49-F238E27FC236}">
                <a16:creationId xmlns:a16="http://schemas.microsoft.com/office/drawing/2014/main" xmlns="" id="{EFB7924F-4A8C-422F-9AFB-5234550FC9A1}"/>
              </a:ext>
            </a:extLst>
          </p:cNvPr>
          <p:cNvSpPr/>
          <p:nvPr/>
        </p:nvSpPr>
        <p:spPr bwMode="gray">
          <a:xfrm>
            <a:off x="4355608" y="1504948"/>
            <a:ext cx="3218741" cy="1751546"/>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2" name="矩形 111">
            <a:extLst>
              <a:ext uri="{FF2B5EF4-FFF2-40B4-BE49-F238E27FC236}">
                <a16:creationId xmlns:a16="http://schemas.microsoft.com/office/drawing/2014/main" xmlns="" id="{8DAD706A-D453-419A-B507-F8AC8554CA63}"/>
              </a:ext>
            </a:extLst>
          </p:cNvPr>
          <p:cNvSpPr/>
          <p:nvPr/>
        </p:nvSpPr>
        <p:spPr bwMode="gray">
          <a:xfrm>
            <a:off x="7800748" y="1504948"/>
            <a:ext cx="3633039" cy="1751546"/>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15" name="AutoShape 40">
            <a:extLst>
              <a:ext uri="{FF2B5EF4-FFF2-40B4-BE49-F238E27FC236}">
                <a16:creationId xmlns:a16="http://schemas.microsoft.com/office/drawing/2014/main" xmlns="" id="{31AEA53A-0515-4B99-9D4B-B7988F6E5079}"/>
              </a:ext>
            </a:extLst>
          </p:cNvPr>
          <p:cNvCxnSpPr>
            <a:cxnSpLocks noChangeShapeType="1"/>
            <a:stCxn id="82" idx="4"/>
            <a:endCxn id="75" idx="0"/>
          </p:cNvCxnSpPr>
          <p:nvPr/>
        </p:nvCxnSpPr>
        <p:spPr bwMode="gray">
          <a:xfrm flipH="1">
            <a:off x="8719620" y="2040201"/>
            <a:ext cx="1133211" cy="744217"/>
          </a:xfrm>
          <a:prstGeom prst="straightConnector1">
            <a:avLst/>
          </a:prstGeom>
          <a:noFill/>
          <a:ln w="19050" cap="flat" cmpd="sng">
            <a:solidFill>
              <a:srgbClr val="BEE9EE"/>
            </a:solidFill>
            <a:round/>
            <a:headEnd/>
            <a:tailEnd/>
          </a:ln>
          <a:effectLst/>
        </p:spPr>
      </p:cxnSp>
      <p:cxnSp>
        <p:nvCxnSpPr>
          <p:cNvPr id="116" name="AutoShape 40">
            <a:extLst>
              <a:ext uri="{FF2B5EF4-FFF2-40B4-BE49-F238E27FC236}">
                <a16:creationId xmlns:a16="http://schemas.microsoft.com/office/drawing/2014/main" xmlns="" id="{6C059E0F-6D5E-4D2C-81EF-7892ADE23313}"/>
              </a:ext>
            </a:extLst>
          </p:cNvPr>
          <p:cNvCxnSpPr>
            <a:cxnSpLocks noChangeShapeType="1"/>
            <a:stCxn id="83" idx="4"/>
            <a:endCxn id="75" idx="0"/>
          </p:cNvCxnSpPr>
          <p:nvPr/>
        </p:nvCxnSpPr>
        <p:spPr bwMode="gray">
          <a:xfrm flipH="1">
            <a:off x="8719620" y="2038652"/>
            <a:ext cx="1751199" cy="745766"/>
          </a:xfrm>
          <a:prstGeom prst="straightConnector1">
            <a:avLst/>
          </a:prstGeom>
          <a:noFill/>
          <a:ln w="19050" cap="flat" cmpd="sng">
            <a:solidFill>
              <a:srgbClr val="BEE9EE"/>
            </a:solidFill>
            <a:round/>
            <a:headEnd/>
            <a:tailEnd/>
          </a:ln>
          <a:effectLst/>
        </p:spPr>
      </p:cxnSp>
      <p:cxnSp>
        <p:nvCxnSpPr>
          <p:cNvPr id="117" name="AutoShape 42">
            <a:extLst>
              <a:ext uri="{FF2B5EF4-FFF2-40B4-BE49-F238E27FC236}">
                <a16:creationId xmlns:a16="http://schemas.microsoft.com/office/drawing/2014/main" xmlns="" id="{ADD9F5DF-B531-4CA5-A4DB-66377EB41036}"/>
              </a:ext>
            </a:extLst>
          </p:cNvPr>
          <p:cNvCxnSpPr>
            <a:cxnSpLocks noChangeShapeType="1"/>
            <a:stCxn id="85" idx="0"/>
            <a:endCxn id="82" idx="4"/>
          </p:cNvCxnSpPr>
          <p:nvPr/>
        </p:nvCxnSpPr>
        <p:spPr bwMode="gray">
          <a:xfrm flipH="1" flipV="1">
            <a:off x="9852831" y="2040201"/>
            <a:ext cx="6058" cy="740592"/>
          </a:xfrm>
          <a:prstGeom prst="straightConnector1">
            <a:avLst/>
          </a:prstGeom>
          <a:noFill/>
          <a:ln w="19050" cap="flat" cmpd="sng">
            <a:solidFill>
              <a:srgbClr val="BEE9EE"/>
            </a:solidFill>
            <a:round/>
            <a:headEnd/>
            <a:tailEnd/>
          </a:ln>
          <a:effectLst/>
        </p:spPr>
      </p:cxnSp>
      <p:cxnSp>
        <p:nvCxnSpPr>
          <p:cNvPr id="118" name="AutoShape 42">
            <a:extLst>
              <a:ext uri="{FF2B5EF4-FFF2-40B4-BE49-F238E27FC236}">
                <a16:creationId xmlns:a16="http://schemas.microsoft.com/office/drawing/2014/main" xmlns="" id="{84C5B62F-7F52-4A5B-B870-DDEA6A316A23}"/>
              </a:ext>
            </a:extLst>
          </p:cNvPr>
          <p:cNvCxnSpPr>
            <a:cxnSpLocks noChangeShapeType="1"/>
            <a:stCxn id="85" idx="0"/>
            <a:endCxn id="77" idx="4"/>
          </p:cNvCxnSpPr>
          <p:nvPr/>
        </p:nvCxnSpPr>
        <p:spPr bwMode="gray">
          <a:xfrm flipH="1" flipV="1">
            <a:off x="9228659" y="2038653"/>
            <a:ext cx="630230" cy="742140"/>
          </a:xfrm>
          <a:prstGeom prst="straightConnector1">
            <a:avLst/>
          </a:prstGeom>
          <a:noFill/>
          <a:ln w="19050" cap="flat" cmpd="sng">
            <a:solidFill>
              <a:srgbClr val="BEE9EE"/>
            </a:solidFill>
            <a:round/>
            <a:headEnd/>
            <a:tailEnd/>
          </a:ln>
          <a:effectLst/>
        </p:spPr>
      </p:cxnSp>
      <p:sp>
        <p:nvSpPr>
          <p:cNvPr id="109" name="文本占位符 3">
            <a:extLst>
              <a:ext uri="{FF2B5EF4-FFF2-40B4-BE49-F238E27FC236}">
                <a16:creationId xmlns:a16="http://schemas.microsoft.com/office/drawing/2014/main" xmlns="" id="{906E0FE7-FA86-4FA5-9561-4DDA4DC688DF}"/>
              </a:ext>
            </a:extLst>
          </p:cNvPr>
          <p:cNvSpPr txBox="1">
            <a:spLocks/>
          </p:cNvSpPr>
          <p:nvPr/>
        </p:nvSpPr>
        <p:spPr bwMode="gray">
          <a:xfrm>
            <a:off x="779958" y="4652407"/>
            <a:ext cx="3363140" cy="1258953"/>
          </a:xfrm>
          <a:prstGeom prst="rect">
            <a:avLst/>
          </a:prstGeom>
          <a:ln>
            <a:solidFill>
              <a:schemeClr val="bg1">
                <a:lumMod val="95000"/>
              </a:schemeClr>
            </a:solidFill>
          </a:ln>
        </p:spPr>
        <p:txBody>
          <a:bodyPr/>
          <a:lstStyle>
            <a:lvl1pPr marL="301625" indent="-301625" algn="l"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mn-cs"/>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fontAlgn="ctr">
              <a:lnSpc>
                <a:spcPct val="100000"/>
              </a:lnSpc>
              <a:buClrTx/>
              <a:buSzPct val="50000"/>
            </a:pPr>
            <a:r>
              <a:rPr lang="en-US" sz="1200" dirty="0" smtClean="0">
                <a:latin typeface="Huawei Sans" panose="020C0503030203020204" pitchFamily="34" charset="0"/>
              </a:rPr>
              <a:t>Implements basic reliability</a:t>
            </a:r>
          </a:p>
          <a:p>
            <a:pPr fontAlgn="ctr">
              <a:lnSpc>
                <a:spcPct val="100000"/>
              </a:lnSpc>
              <a:buClrTx/>
              <a:buSzPct val="50000"/>
            </a:pPr>
            <a:r>
              <a:rPr lang="en-US" altLang="zh-CN" sz="1200" dirty="0" smtClean="0">
                <a:latin typeface="Huawei Sans" panose="020C0503030203020204" pitchFamily="34" charset="0"/>
              </a:rPr>
              <a:t>Uses </a:t>
            </a:r>
            <a:r>
              <a:rPr lang="en-US" sz="1200" dirty="0" smtClean="0">
                <a:latin typeface="Huawei Sans" panose="020C0503030203020204" pitchFamily="34" charset="0"/>
              </a:rPr>
              <a:t>VRRP master/backup gateways</a:t>
            </a:r>
          </a:p>
          <a:p>
            <a:pPr fontAlgn="ctr">
              <a:lnSpc>
                <a:spcPct val="100000"/>
              </a:lnSpc>
              <a:buClrTx/>
              <a:buSzPct val="50000"/>
            </a:pPr>
            <a:r>
              <a:rPr lang="en-US" sz="1200" dirty="0" smtClean="0">
                <a:latin typeface="Huawei Sans" panose="020C0503030203020204" pitchFamily="34" charset="0"/>
              </a:rPr>
              <a:t>STP blocks interfaces to prevent loops, resulting in low link usage</a:t>
            </a:r>
            <a:endParaRPr lang="en-US" sz="1200" dirty="0">
              <a:latin typeface="Huawei Sans" panose="020C0503030203020204" pitchFamily="34" charset="0"/>
            </a:endParaRPr>
          </a:p>
        </p:txBody>
      </p:sp>
      <p:sp>
        <p:nvSpPr>
          <p:cNvPr id="113" name="文本占位符 3">
            <a:extLst>
              <a:ext uri="{FF2B5EF4-FFF2-40B4-BE49-F238E27FC236}">
                <a16:creationId xmlns:a16="http://schemas.microsoft.com/office/drawing/2014/main" xmlns="" id="{1410FCBF-DAC4-45E7-B329-3ACCC72D86E1}"/>
              </a:ext>
            </a:extLst>
          </p:cNvPr>
          <p:cNvSpPr txBox="1">
            <a:spLocks/>
          </p:cNvSpPr>
          <p:nvPr/>
        </p:nvSpPr>
        <p:spPr bwMode="gray">
          <a:xfrm>
            <a:off x="4451960" y="4652407"/>
            <a:ext cx="3405821" cy="1258953"/>
          </a:xfrm>
          <a:prstGeom prst="rect">
            <a:avLst/>
          </a:prstGeom>
          <a:ln>
            <a:solidFill>
              <a:schemeClr val="bg1">
                <a:lumMod val="95000"/>
              </a:schemeClr>
            </a:solidFill>
          </a:ln>
        </p:spPr>
        <p:txBody>
          <a:bodyPr/>
          <a:lstStyle>
            <a:lvl1pPr marL="301625" indent="-301625" algn="l"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mn-cs"/>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fontAlgn="ctr">
              <a:lnSpc>
                <a:spcPct val="100000"/>
              </a:lnSpc>
              <a:buClrTx/>
              <a:buSzPct val="50000"/>
            </a:pPr>
            <a:r>
              <a:rPr lang="en-US" sz="1200" dirty="0" smtClean="0">
                <a:latin typeface="Huawei Sans" panose="020C0503030203020204" pitchFamily="34" charset="0"/>
              </a:rPr>
              <a:t>Supports inter-device link bundling for server access</a:t>
            </a:r>
            <a:endParaRPr lang="en-US" altLang="zh-CN" sz="1200" kern="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fontAlgn="ctr">
              <a:lnSpc>
                <a:spcPct val="100000"/>
              </a:lnSpc>
              <a:buClrTx/>
              <a:buSzPct val="50000"/>
            </a:pPr>
            <a:r>
              <a:rPr lang="en-US" sz="1200" dirty="0" smtClean="0">
                <a:latin typeface="Huawei Sans" panose="020C0503030203020204" pitchFamily="34" charset="0"/>
              </a:rPr>
              <a:t>Supports full load balancing among links</a:t>
            </a:r>
            <a:endParaRPr lang="en-US" altLang="zh-CN" sz="1200" kern="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fontAlgn="ctr">
              <a:lnSpc>
                <a:spcPct val="100000"/>
              </a:lnSpc>
              <a:buClrTx/>
              <a:buSzPct val="50000"/>
            </a:pPr>
            <a:r>
              <a:rPr lang="en-US" sz="1200" dirty="0" smtClean="0">
                <a:latin typeface="Huawei Sans" panose="020C0503030203020204" pitchFamily="34" charset="0"/>
              </a:rPr>
              <a:t>Limited scale</a:t>
            </a:r>
            <a:endParaRPr lang="en-US" altLang="zh-CN" sz="1200" kern="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fontAlgn="ctr">
              <a:lnSpc>
                <a:spcPct val="100000"/>
              </a:lnSpc>
              <a:buClrTx/>
              <a:buSzPct val="50000"/>
            </a:pPr>
            <a:r>
              <a:rPr lang="en-US" sz="1200" dirty="0" smtClean="0">
                <a:latin typeface="Huawei Sans" panose="020C0503030203020204" pitchFamily="34" charset="0"/>
              </a:rPr>
              <a:t>East-west Layer 3 traffic is not optimal</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4" name="文本占位符 3">
            <a:extLst>
              <a:ext uri="{FF2B5EF4-FFF2-40B4-BE49-F238E27FC236}">
                <a16:creationId xmlns:a16="http://schemas.microsoft.com/office/drawing/2014/main" xmlns="" id="{6F0F03D6-ED45-45C2-ADAC-DF6433E16372}"/>
              </a:ext>
            </a:extLst>
          </p:cNvPr>
          <p:cNvSpPr txBox="1">
            <a:spLocks/>
          </p:cNvSpPr>
          <p:nvPr/>
        </p:nvSpPr>
        <p:spPr bwMode="gray">
          <a:xfrm>
            <a:off x="8166642" y="4652407"/>
            <a:ext cx="3494872" cy="1258953"/>
          </a:xfrm>
          <a:prstGeom prst="rect">
            <a:avLst/>
          </a:prstGeom>
          <a:ln>
            <a:solidFill>
              <a:schemeClr val="bg1">
                <a:lumMod val="95000"/>
              </a:schemeClr>
            </a:solidFill>
          </a:ln>
        </p:spPr>
        <p:txBody>
          <a:bodyPr/>
          <a:lstStyle>
            <a:lvl1pPr marL="301625" indent="-301625" algn="l"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mn-cs"/>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fontAlgn="ctr">
              <a:lnSpc>
                <a:spcPct val="100000"/>
              </a:lnSpc>
              <a:buClrTx/>
              <a:buSzPct val="50000"/>
            </a:pPr>
            <a:r>
              <a:rPr lang="en-US" sz="1200" dirty="0" smtClean="0">
                <a:latin typeface="Huawei Sans" panose="020C0503030203020204" pitchFamily="34" charset="0"/>
              </a:rPr>
              <a:t>Supports full load balancing among links</a:t>
            </a:r>
            <a:endParaRPr lang="en-US" altLang="zh-CN" sz="1200" kern="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fontAlgn="ctr">
              <a:lnSpc>
                <a:spcPct val="100000"/>
              </a:lnSpc>
              <a:buClrTx/>
              <a:buSzPct val="50000"/>
            </a:pPr>
            <a:r>
              <a:rPr lang="en-US" sz="1200" dirty="0" smtClean="0">
                <a:latin typeface="Huawei Sans" panose="020C0503030203020204" pitchFamily="34" charset="0"/>
              </a:rPr>
              <a:t>Full spine-leaf architecture, supporting four or more spine nodes</a:t>
            </a:r>
          </a:p>
          <a:p>
            <a:pPr fontAlgn="ctr">
              <a:lnSpc>
                <a:spcPct val="100000"/>
              </a:lnSpc>
              <a:buClrTx/>
              <a:buSzPct val="50000"/>
            </a:pPr>
            <a:r>
              <a:rPr lang="en-US" sz="1200" dirty="0" smtClean="0">
                <a:latin typeface="Huawei Sans" panose="020C0503030203020204" pitchFamily="34" charset="0"/>
              </a:rPr>
              <a:t>Optimal path for east-west Layer 3 traffic</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1" name="椭圆 120">
            <a:extLst>
              <a:ext uri="{FF2B5EF4-FFF2-40B4-BE49-F238E27FC236}">
                <a16:creationId xmlns:a16="http://schemas.microsoft.com/office/drawing/2014/main" xmlns="" id="{047FFAFD-6046-44EE-A2D5-BAE646B3B17E}"/>
              </a:ext>
            </a:extLst>
          </p:cNvPr>
          <p:cNvSpPr/>
          <p:nvPr/>
        </p:nvSpPr>
        <p:spPr>
          <a:xfrm>
            <a:off x="5446285" y="2523015"/>
            <a:ext cx="421391" cy="92569"/>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椭圆 121">
            <a:extLst>
              <a:ext uri="{FF2B5EF4-FFF2-40B4-BE49-F238E27FC236}">
                <a16:creationId xmlns:a16="http://schemas.microsoft.com/office/drawing/2014/main" xmlns="" id="{047FFAFD-6046-44EE-A2D5-BAE646B3B17E}"/>
              </a:ext>
            </a:extLst>
          </p:cNvPr>
          <p:cNvSpPr/>
          <p:nvPr/>
        </p:nvSpPr>
        <p:spPr>
          <a:xfrm>
            <a:off x="6017063" y="2523015"/>
            <a:ext cx="421391" cy="92569"/>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椭圆 122">
            <a:extLst>
              <a:ext uri="{FF2B5EF4-FFF2-40B4-BE49-F238E27FC236}">
                <a16:creationId xmlns:a16="http://schemas.microsoft.com/office/drawing/2014/main" xmlns="" id="{047FFAFD-6046-44EE-A2D5-BAE646B3B17E}"/>
              </a:ext>
            </a:extLst>
          </p:cNvPr>
          <p:cNvSpPr/>
          <p:nvPr/>
        </p:nvSpPr>
        <p:spPr>
          <a:xfrm>
            <a:off x="6017063" y="2723049"/>
            <a:ext cx="421391" cy="92569"/>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椭圆 123">
            <a:extLst>
              <a:ext uri="{FF2B5EF4-FFF2-40B4-BE49-F238E27FC236}">
                <a16:creationId xmlns:a16="http://schemas.microsoft.com/office/drawing/2014/main" xmlns="" id="{047FFAFD-6046-44EE-A2D5-BAE646B3B17E}"/>
              </a:ext>
            </a:extLst>
          </p:cNvPr>
          <p:cNvSpPr/>
          <p:nvPr/>
        </p:nvSpPr>
        <p:spPr>
          <a:xfrm>
            <a:off x="5453854" y="2723049"/>
            <a:ext cx="421391" cy="92569"/>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185795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圆角 75">
            <a:extLst>
              <a:ext uri="{FF2B5EF4-FFF2-40B4-BE49-F238E27FC236}">
                <a16:creationId xmlns:a16="http://schemas.microsoft.com/office/drawing/2014/main" xmlns="" id="{81A83AE4-714E-4D15-989A-79D5F19D774A}"/>
              </a:ext>
            </a:extLst>
          </p:cNvPr>
          <p:cNvSpPr/>
          <p:nvPr/>
        </p:nvSpPr>
        <p:spPr bwMode="gray">
          <a:xfrm>
            <a:off x="4044809" y="4189977"/>
            <a:ext cx="3827311" cy="1499234"/>
          </a:xfrm>
          <a:prstGeom prst="round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F7521FEE-2B6F-49FE-9830-A3EB97F8EC80}"/>
              </a:ext>
            </a:extLst>
          </p:cNvPr>
          <p:cNvSpPr>
            <a:spLocks noGrp="1"/>
          </p:cNvSpPr>
          <p:nvPr>
            <p:ph type="title"/>
          </p:nvPr>
        </p:nvSpPr>
        <p:spPr/>
        <p:txBody>
          <a:bodyPr/>
          <a:lstStyle/>
          <a:p>
            <a:r>
              <a:rPr lang="en-US" smtClean="0"/>
              <a:t>DCN 1.0: STP+VRRP</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p:txBody>
          <a:bodyPr/>
          <a:lstStyle/>
          <a:p>
            <a:pPr algn="l"/>
            <a:r>
              <a:rPr lang="en-US" sz="1800" dirty="0" smtClean="0"/>
              <a:t>At the early stage of DCN development, no independent DCN solution is available. In this case, the typical STP+VRRP solution is used. The key points of the networking are as follows:</a:t>
            </a:r>
          </a:p>
          <a:p>
            <a:pPr marL="536575" lvl="1" indent="-211138"/>
            <a:r>
              <a:rPr lang="en-US" sz="1600" dirty="0" smtClean="0"/>
              <a:t>Aggregation switches and access switches form a Layer 2 network, and STP is used to eliminate Layer 2 loops.</a:t>
            </a:r>
          </a:p>
          <a:p>
            <a:pPr marL="536575" lvl="1" indent="-211138"/>
            <a:r>
              <a:rPr lang="en-US" sz="1600" dirty="0" smtClean="0"/>
              <a:t>Gateways are deployed on the aggregation switches, and VRRP is used to provide redundancy.</a:t>
            </a:r>
          </a:p>
          <a:p>
            <a:pPr algn="l"/>
            <a:endParaRPr lang="en-US" altLang="zh-CN" sz="1800" dirty="0">
              <a:sym typeface="Huawei Sans" panose="020C0503030203020204" pitchFamily="34" charset="0"/>
            </a:endParaRPr>
          </a:p>
        </p:txBody>
      </p:sp>
      <p:pic>
        <p:nvPicPr>
          <p:cNvPr id="31" name="图片 76" descr="接入交换机.png">
            <a:extLst>
              <a:ext uri="{FF2B5EF4-FFF2-40B4-BE49-F238E27FC236}">
                <a16:creationId xmlns:a16="http://schemas.microsoft.com/office/drawing/2014/main" xmlns="" id="{E29C2035-EEBA-41DB-A4BC-F99EEB3F5C48}"/>
              </a:ext>
            </a:extLst>
          </p:cNvPr>
          <p:cNvPicPr>
            <a:picLocks noChangeAspect="1"/>
          </p:cNvPicPr>
          <p:nvPr/>
        </p:nvPicPr>
        <p:blipFill>
          <a:blip r:embed="rId3" cstate="print"/>
          <a:stretch>
            <a:fillRect/>
          </a:stretch>
        </p:blipFill>
        <p:spPr bwMode="gray">
          <a:xfrm>
            <a:off x="4305289" y="2960109"/>
            <a:ext cx="569344" cy="413744"/>
          </a:xfrm>
          <a:prstGeom prst="rect">
            <a:avLst/>
          </a:prstGeom>
        </p:spPr>
      </p:pic>
      <p:pic>
        <p:nvPicPr>
          <p:cNvPr id="32" name="图片 76" descr="接入交换机.png">
            <a:extLst>
              <a:ext uri="{FF2B5EF4-FFF2-40B4-BE49-F238E27FC236}">
                <a16:creationId xmlns:a16="http://schemas.microsoft.com/office/drawing/2014/main" xmlns="" id="{092C2DB8-D1A4-4015-AD39-42163518AD81}"/>
              </a:ext>
            </a:extLst>
          </p:cNvPr>
          <p:cNvPicPr>
            <a:picLocks noChangeAspect="1"/>
          </p:cNvPicPr>
          <p:nvPr/>
        </p:nvPicPr>
        <p:blipFill>
          <a:blip r:embed="rId3" cstate="print"/>
          <a:stretch>
            <a:fillRect/>
          </a:stretch>
        </p:blipFill>
        <p:spPr bwMode="gray">
          <a:xfrm>
            <a:off x="7003698" y="2960109"/>
            <a:ext cx="569344" cy="413744"/>
          </a:xfrm>
          <a:prstGeom prst="rect">
            <a:avLst/>
          </a:prstGeom>
        </p:spPr>
      </p:pic>
      <p:pic>
        <p:nvPicPr>
          <p:cNvPr id="33" name="图片 76" descr="接入交换机.png">
            <a:extLst>
              <a:ext uri="{FF2B5EF4-FFF2-40B4-BE49-F238E27FC236}">
                <a16:creationId xmlns:a16="http://schemas.microsoft.com/office/drawing/2014/main" xmlns="" id="{A62699B1-1456-4D75-9EA9-5174FD0E5142}"/>
              </a:ext>
            </a:extLst>
          </p:cNvPr>
          <p:cNvPicPr>
            <a:picLocks noChangeAspect="1"/>
          </p:cNvPicPr>
          <p:nvPr/>
        </p:nvPicPr>
        <p:blipFill>
          <a:blip r:embed="rId3" cstate="print"/>
          <a:stretch>
            <a:fillRect/>
          </a:stretch>
        </p:blipFill>
        <p:spPr bwMode="gray">
          <a:xfrm>
            <a:off x="4305289" y="4051843"/>
            <a:ext cx="569344" cy="413744"/>
          </a:xfrm>
          <a:prstGeom prst="rect">
            <a:avLst/>
          </a:prstGeom>
        </p:spPr>
      </p:pic>
      <p:pic>
        <p:nvPicPr>
          <p:cNvPr id="34" name="图片 76" descr="接入交换机.png">
            <a:extLst>
              <a:ext uri="{FF2B5EF4-FFF2-40B4-BE49-F238E27FC236}">
                <a16:creationId xmlns:a16="http://schemas.microsoft.com/office/drawing/2014/main" xmlns="" id="{B75BC409-0A28-47C9-BF9D-1F0713673806}"/>
              </a:ext>
            </a:extLst>
          </p:cNvPr>
          <p:cNvPicPr>
            <a:picLocks noChangeAspect="1"/>
          </p:cNvPicPr>
          <p:nvPr/>
        </p:nvPicPr>
        <p:blipFill>
          <a:blip r:embed="rId3" cstate="print"/>
          <a:stretch>
            <a:fillRect/>
          </a:stretch>
        </p:blipFill>
        <p:spPr bwMode="gray">
          <a:xfrm>
            <a:off x="7003698" y="4051843"/>
            <a:ext cx="569344" cy="413744"/>
          </a:xfrm>
          <a:prstGeom prst="rect">
            <a:avLst/>
          </a:prstGeom>
        </p:spPr>
      </p:pic>
      <p:pic>
        <p:nvPicPr>
          <p:cNvPr id="35" name="图片 76" descr="接入交换机.png">
            <a:extLst>
              <a:ext uri="{FF2B5EF4-FFF2-40B4-BE49-F238E27FC236}">
                <a16:creationId xmlns:a16="http://schemas.microsoft.com/office/drawing/2014/main" xmlns="" id="{32F9DA40-F4F4-4634-9D25-44AFB5359D1E}"/>
              </a:ext>
            </a:extLst>
          </p:cNvPr>
          <p:cNvPicPr>
            <a:picLocks noChangeAspect="1"/>
          </p:cNvPicPr>
          <p:nvPr/>
        </p:nvPicPr>
        <p:blipFill>
          <a:blip r:embed="rId3" cstate="print"/>
          <a:stretch>
            <a:fillRect/>
          </a:stretch>
        </p:blipFill>
        <p:spPr bwMode="gray">
          <a:xfrm>
            <a:off x="4305289" y="5516632"/>
            <a:ext cx="569344" cy="413744"/>
          </a:xfrm>
          <a:prstGeom prst="rect">
            <a:avLst/>
          </a:prstGeom>
        </p:spPr>
      </p:pic>
      <p:pic>
        <p:nvPicPr>
          <p:cNvPr id="36" name="图片 76" descr="接入交换机.png">
            <a:extLst>
              <a:ext uri="{FF2B5EF4-FFF2-40B4-BE49-F238E27FC236}">
                <a16:creationId xmlns:a16="http://schemas.microsoft.com/office/drawing/2014/main" xmlns="" id="{5C9A4853-BC29-4B84-9913-FAA07D4A2DF7}"/>
              </a:ext>
            </a:extLst>
          </p:cNvPr>
          <p:cNvPicPr>
            <a:picLocks noChangeAspect="1"/>
          </p:cNvPicPr>
          <p:nvPr/>
        </p:nvPicPr>
        <p:blipFill>
          <a:blip r:embed="rId3" cstate="print"/>
          <a:stretch>
            <a:fillRect/>
          </a:stretch>
        </p:blipFill>
        <p:spPr bwMode="gray">
          <a:xfrm>
            <a:off x="7003698" y="5516632"/>
            <a:ext cx="569344" cy="413744"/>
          </a:xfrm>
          <a:prstGeom prst="rect">
            <a:avLst/>
          </a:prstGeom>
        </p:spPr>
      </p:pic>
      <p:cxnSp>
        <p:nvCxnSpPr>
          <p:cNvPr id="38" name="直接连接符 37">
            <a:extLst>
              <a:ext uri="{FF2B5EF4-FFF2-40B4-BE49-F238E27FC236}">
                <a16:creationId xmlns:a16="http://schemas.microsoft.com/office/drawing/2014/main" xmlns="" id="{02EB219A-543E-47F8-B1E7-49D5B64CA7A0}"/>
              </a:ext>
            </a:extLst>
          </p:cNvPr>
          <p:cNvCxnSpPr>
            <a:stCxn id="31" idx="3"/>
            <a:endCxn id="32" idx="1"/>
          </p:cNvCxnSpPr>
          <p:nvPr/>
        </p:nvCxnSpPr>
        <p:spPr bwMode="gray">
          <a:xfrm>
            <a:off x="4874633" y="3166981"/>
            <a:ext cx="2129065" cy="0"/>
          </a:xfrm>
          <a:prstGeom prst="line">
            <a:avLst/>
          </a:prstGeom>
          <a:noFill/>
          <a:ln w="19050" cap="flat" cmpd="sng">
            <a:solidFill>
              <a:srgbClr val="969696"/>
            </a:solidFill>
            <a:round/>
            <a:headEnd/>
            <a:tailEnd/>
          </a:ln>
          <a:effectLst/>
        </p:spPr>
      </p:cxnSp>
      <p:cxnSp>
        <p:nvCxnSpPr>
          <p:cNvPr id="39" name="直接连接符 38">
            <a:extLst>
              <a:ext uri="{FF2B5EF4-FFF2-40B4-BE49-F238E27FC236}">
                <a16:creationId xmlns:a16="http://schemas.microsoft.com/office/drawing/2014/main" xmlns="" id="{A1F65B60-C2CE-46E4-AACF-1871FBE7D962}"/>
              </a:ext>
            </a:extLst>
          </p:cNvPr>
          <p:cNvCxnSpPr>
            <a:cxnSpLocks/>
            <a:stCxn id="33" idx="3"/>
            <a:endCxn id="34" idx="1"/>
          </p:cNvCxnSpPr>
          <p:nvPr/>
        </p:nvCxnSpPr>
        <p:spPr bwMode="gray">
          <a:xfrm>
            <a:off x="4874633" y="4258715"/>
            <a:ext cx="212906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211564F6-515D-4099-A8CF-31ECCD37A12F}"/>
              </a:ext>
            </a:extLst>
          </p:cNvPr>
          <p:cNvCxnSpPr>
            <a:cxnSpLocks/>
            <a:stCxn id="35" idx="0"/>
            <a:endCxn id="34" idx="2"/>
          </p:cNvCxnSpPr>
          <p:nvPr/>
        </p:nvCxnSpPr>
        <p:spPr bwMode="gray">
          <a:xfrm flipV="1">
            <a:off x="4589961" y="4465587"/>
            <a:ext cx="2698409" cy="10510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FFC3F4EA-14A6-47DB-BE76-0287EA7538D7}"/>
              </a:ext>
            </a:extLst>
          </p:cNvPr>
          <p:cNvCxnSpPr>
            <a:cxnSpLocks/>
            <a:stCxn id="35" idx="0"/>
            <a:endCxn id="33" idx="2"/>
          </p:cNvCxnSpPr>
          <p:nvPr/>
        </p:nvCxnSpPr>
        <p:spPr bwMode="gray">
          <a:xfrm flipV="1">
            <a:off x="4589961" y="4465587"/>
            <a:ext cx="0" cy="10510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46F3C6DA-C006-47D0-B0C9-1E2ED87BA706}"/>
              </a:ext>
            </a:extLst>
          </p:cNvPr>
          <p:cNvCxnSpPr>
            <a:cxnSpLocks/>
            <a:stCxn id="36" idx="0"/>
            <a:endCxn id="33" idx="2"/>
          </p:cNvCxnSpPr>
          <p:nvPr/>
        </p:nvCxnSpPr>
        <p:spPr bwMode="gray">
          <a:xfrm flipH="1" flipV="1">
            <a:off x="4589961" y="4465587"/>
            <a:ext cx="2698409" cy="10510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DC1F7341-F12B-4491-81FA-07C4A8A29C2E}"/>
              </a:ext>
            </a:extLst>
          </p:cNvPr>
          <p:cNvCxnSpPr>
            <a:cxnSpLocks/>
            <a:stCxn id="36" idx="0"/>
            <a:endCxn id="34" idx="2"/>
          </p:cNvCxnSpPr>
          <p:nvPr/>
        </p:nvCxnSpPr>
        <p:spPr bwMode="gray">
          <a:xfrm flipV="1">
            <a:off x="7288370" y="4465587"/>
            <a:ext cx="0" cy="10510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E47CC25A-7FD1-4D62-B4FE-8C1C330BD19B}"/>
              </a:ext>
            </a:extLst>
          </p:cNvPr>
          <p:cNvCxnSpPr>
            <a:cxnSpLocks/>
            <a:stCxn id="34" idx="0"/>
            <a:endCxn id="32" idx="2"/>
          </p:cNvCxnSpPr>
          <p:nvPr/>
        </p:nvCxnSpPr>
        <p:spPr bwMode="gray">
          <a:xfrm flipV="1">
            <a:off x="7288370" y="3373853"/>
            <a:ext cx="0" cy="677990"/>
          </a:xfrm>
          <a:prstGeom prst="line">
            <a:avLst/>
          </a:prstGeom>
          <a:noFill/>
          <a:ln w="19050" cap="flat" cmpd="sng">
            <a:solidFill>
              <a:srgbClr val="969696"/>
            </a:solidFill>
            <a:round/>
            <a:headEnd/>
            <a:tailEnd/>
          </a:ln>
          <a:effectLst/>
        </p:spPr>
      </p:cxnSp>
      <p:cxnSp>
        <p:nvCxnSpPr>
          <p:cNvPr id="59" name="直接连接符 58">
            <a:extLst>
              <a:ext uri="{FF2B5EF4-FFF2-40B4-BE49-F238E27FC236}">
                <a16:creationId xmlns:a16="http://schemas.microsoft.com/office/drawing/2014/main" xmlns="" id="{C030701D-0525-4295-BEF8-AFEFB85156A2}"/>
              </a:ext>
            </a:extLst>
          </p:cNvPr>
          <p:cNvCxnSpPr>
            <a:cxnSpLocks/>
            <a:stCxn id="33" idx="0"/>
            <a:endCxn id="31" idx="2"/>
          </p:cNvCxnSpPr>
          <p:nvPr/>
        </p:nvCxnSpPr>
        <p:spPr bwMode="gray">
          <a:xfrm flipV="1">
            <a:off x="4589961" y="3373853"/>
            <a:ext cx="0" cy="67799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ABCF334C-D785-4199-B30B-B746BB65894D}"/>
              </a:ext>
            </a:extLst>
          </p:cNvPr>
          <p:cNvCxnSpPr>
            <a:cxnSpLocks/>
            <a:endCxn id="31" idx="2"/>
          </p:cNvCxnSpPr>
          <p:nvPr/>
        </p:nvCxnSpPr>
        <p:spPr bwMode="gray">
          <a:xfrm flipV="1">
            <a:off x="4589961" y="3373853"/>
            <a:ext cx="0" cy="583428"/>
          </a:xfrm>
          <a:prstGeom prst="line">
            <a:avLst/>
          </a:prstGeom>
          <a:noFill/>
          <a:ln w="19050" cap="flat" cmpd="sng">
            <a:solidFill>
              <a:srgbClr val="969696"/>
            </a:solidFill>
            <a:round/>
            <a:headEnd/>
            <a:tailEnd/>
          </a:ln>
          <a:effectLst/>
        </p:spPr>
      </p:cxnSp>
      <p:cxnSp>
        <p:nvCxnSpPr>
          <p:cNvPr id="63" name="直接连接符 62">
            <a:extLst>
              <a:ext uri="{FF2B5EF4-FFF2-40B4-BE49-F238E27FC236}">
                <a16:creationId xmlns:a16="http://schemas.microsoft.com/office/drawing/2014/main" xmlns="" id="{CA0E1CB8-C691-4D52-81C3-D6104BDF8CE4}"/>
              </a:ext>
            </a:extLst>
          </p:cNvPr>
          <p:cNvCxnSpPr>
            <a:cxnSpLocks/>
            <a:stCxn id="34" idx="0"/>
            <a:endCxn id="31" idx="2"/>
          </p:cNvCxnSpPr>
          <p:nvPr/>
        </p:nvCxnSpPr>
        <p:spPr bwMode="gray">
          <a:xfrm flipH="1" flipV="1">
            <a:off x="4589961" y="3373853"/>
            <a:ext cx="2698409" cy="677990"/>
          </a:xfrm>
          <a:prstGeom prst="line">
            <a:avLst/>
          </a:prstGeom>
          <a:noFill/>
          <a:ln w="19050" cap="flat" cmpd="sng">
            <a:solidFill>
              <a:srgbClr val="969696"/>
            </a:solidFill>
            <a:round/>
            <a:headEnd/>
            <a:tailEnd/>
          </a:ln>
          <a:effectLst/>
        </p:spPr>
      </p:cxnSp>
      <p:cxnSp>
        <p:nvCxnSpPr>
          <p:cNvPr id="67" name="直接连接符 66">
            <a:extLst>
              <a:ext uri="{FF2B5EF4-FFF2-40B4-BE49-F238E27FC236}">
                <a16:creationId xmlns:a16="http://schemas.microsoft.com/office/drawing/2014/main" xmlns="" id="{D37F645D-610A-40A5-89C3-7C32665B28C7}"/>
              </a:ext>
            </a:extLst>
          </p:cNvPr>
          <p:cNvCxnSpPr>
            <a:cxnSpLocks/>
            <a:endCxn id="33" idx="0"/>
          </p:cNvCxnSpPr>
          <p:nvPr/>
        </p:nvCxnSpPr>
        <p:spPr bwMode="gray">
          <a:xfrm flipH="1" flipV="1">
            <a:off x="4589961" y="4051843"/>
            <a:ext cx="120574" cy="3087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B1D442D4-1423-4D8F-A343-DDC0A56152FC}"/>
              </a:ext>
            </a:extLst>
          </p:cNvPr>
          <p:cNvCxnSpPr>
            <a:cxnSpLocks/>
            <a:stCxn id="32" idx="2"/>
            <a:endCxn id="33" idx="0"/>
          </p:cNvCxnSpPr>
          <p:nvPr/>
        </p:nvCxnSpPr>
        <p:spPr bwMode="gray">
          <a:xfrm flipH="1">
            <a:off x="4589961" y="3373853"/>
            <a:ext cx="2698409" cy="677990"/>
          </a:xfrm>
          <a:prstGeom prst="line">
            <a:avLst/>
          </a:prstGeom>
          <a:noFill/>
          <a:ln w="19050" cap="flat" cmpd="sng">
            <a:solidFill>
              <a:srgbClr val="969696"/>
            </a:solidFill>
            <a:round/>
            <a:headEnd/>
            <a:tailEnd/>
          </a:ln>
          <a:effectLst/>
        </p:spPr>
      </p:cxnSp>
      <p:sp>
        <p:nvSpPr>
          <p:cNvPr id="72" name="文本框 71">
            <a:extLst>
              <a:ext uri="{FF2B5EF4-FFF2-40B4-BE49-F238E27FC236}">
                <a16:creationId xmlns:a16="http://schemas.microsoft.com/office/drawing/2014/main" xmlns="" id="{6919C592-C5F9-4DA2-8A9B-120ADF658951}"/>
              </a:ext>
            </a:extLst>
          </p:cNvPr>
          <p:cNvSpPr txBox="1"/>
          <p:nvPr/>
        </p:nvSpPr>
        <p:spPr bwMode="gray">
          <a:xfrm>
            <a:off x="2953923" y="2979556"/>
            <a:ext cx="995785" cy="276999"/>
          </a:xfrm>
          <a:prstGeom prst="rect">
            <a:avLst/>
          </a:prstGeom>
          <a:noFill/>
        </p:spPr>
        <p:txBody>
          <a:bodyPr wrap="none" rtlCol="0">
            <a:spAutoFit/>
          </a:bodyPr>
          <a:lstStyle/>
          <a:p>
            <a:pPr fontAlgn="ctr"/>
            <a:r>
              <a:rPr lang="en-US" sz="1200" dirty="0" smtClean="0">
                <a:latin typeface="Huawei Sans" panose="020C0503030203020204" pitchFamily="34" charset="0"/>
              </a:rPr>
              <a:t>Core switch</a:t>
            </a:r>
            <a:endParaRPr lang="en-US" sz="1200" dirty="0">
              <a:latin typeface="Huawei Sans" panose="020C0503030203020204" pitchFamily="34" charset="0"/>
            </a:endParaRPr>
          </a:p>
        </p:txBody>
      </p:sp>
      <p:sp>
        <p:nvSpPr>
          <p:cNvPr id="73" name="文本框 72">
            <a:extLst>
              <a:ext uri="{FF2B5EF4-FFF2-40B4-BE49-F238E27FC236}">
                <a16:creationId xmlns:a16="http://schemas.microsoft.com/office/drawing/2014/main" xmlns="" id="{4870F0A2-438F-480B-A585-4FB8EB982287}"/>
              </a:ext>
            </a:extLst>
          </p:cNvPr>
          <p:cNvSpPr txBox="1"/>
          <p:nvPr/>
        </p:nvSpPr>
        <p:spPr bwMode="gray">
          <a:xfrm>
            <a:off x="2953923" y="4065231"/>
            <a:ext cx="1187268" cy="461665"/>
          </a:xfrm>
          <a:prstGeom prst="rect">
            <a:avLst/>
          </a:prstGeom>
          <a:noFill/>
        </p:spPr>
        <p:txBody>
          <a:bodyPr wrap="square" rtlCol="0">
            <a:spAutoFit/>
          </a:bodyPr>
          <a:lstStyle/>
          <a:p>
            <a:pPr fontAlgn="ctr"/>
            <a:r>
              <a:rPr lang="en-US" sz="1200" dirty="0" smtClean="0">
                <a:latin typeface="Huawei Sans" panose="020C0503030203020204" pitchFamily="34" charset="0"/>
              </a:rPr>
              <a:t>Aggregation switch</a:t>
            </a:r>
            <a:endParaRPr lang="en-US" sz="1200" dirty="0">
              <a:latin typeface="Huawei Sans" panose="020C0503030203020204" pitchFamily="34" charset="0"/>
            </a:endParaRPr>
          </a:p>
        </p:txBody>
      </p:sp>
      <p:sp>
        <p:nvSpPr>
          <p:cNvPr id="74" name="文本框 73">
            <a:extLst>
              <a:ext uri="{FF2B5EF4-FFF2-40B4-BE49-F238E27FC236}">
                <a16:creationId xmlns:a16="http://schemas.microsoft.com/office/drawing/2014/main" xmlns="" id="{D365DBB0-93DD-47D7-8966-40CAF82FD449}"/>
              </a:ext>
            </a:extLst>
          </p:cNvPr>
          <p:cNvSpPr txBox="1"/>
          <p:nvPr/>
        </p:nvSpPr>
        <p:spPr bwMode="gray">
          <a:xfrm>
            <a:off x="2953923" y="5538838"/>
            <a:ext cx="1128835" cy="276999"/>
          </a:xfrm>
          <a:prstGeom prst="rect">
            <a:avLst/>
          </a:prstGeom>
          <a:noFill/>
        </p:spPr>
        <p:txBody>
          <a:bodyPr wrap="none" rtlCol="0">
            <a:spAutoFit/>
          </a:bodyPr>
          <a:lstStyle/>
          <a:p>
            <a:pPr fontAlgn="ctr"/>
            <a:r>
              <a:rPr lang="en-US" sz="1200" dirty="0" smtClean="0">
                <a:latin typeface="Huawei Sans" panose="020C0503030203020204" pitchFamily="34" charset="0"/>
              </a:rPr>
              <a:t>Access switch</a:t>
            </a:r>
            <a:endParaRPr lang="en-US" sz="1200" dirty="0">
              <a:latin typeface="Huawei Sans" panose="020C0503030203020204" pitchFamily="34" charset="0"/>
            </a:endParaRPr>
          </a:p>
        </p:txBody>
      </p:sp>
      <p:sp>
        <p:nvSpPr>
          <p:cNvPr id="75" name="文本框 74">
            <a:extLst>
              <a:ext uri="{FF2B5EF4-FFF2-40B4-BE49-F238E27FC236}">
                <a16:creationId xmlns:a16="http://schemas.microsoft.com/office/drawing/2014/main" xmlns="" id="{7A35CAFC-BA0B-4BD2-A99E-C3C351FBC7C7}"/>
              </a:ext>
            </a:extLst>
          </p:cNvPr>
          <p:cNvSpPr txBox="1"/>
          <p:nvPr/>
        </p:nvSpPr>
        <p:spPr bwMode="gray">
          <a:xfrm>
            <a:off x="5678580" y="3884165"/>
            <a:ext cx="559769" cy="276999"/>
          </a:xfrm>
          <a:prstGeom prst="rect">
            <a:avLst/>
          </a:prstGeom>
          <a:noFill/>
        </p:spPr>
        <p:txBody>
          <a:bodyPr wrap="none" rtlCol="0">
            <a:spAutoFit/>
          </a:bodyPr>
          <a:lstStyle/>
          <a:p>
            <a:pPr fontAlgn="ctr"/>
            <a:r>
              <a:rPr lang="en-US" sz="1200" dirty="0" smtClean="0">
                <a:latin typeface="Huawei Sans" panose="020C0503030203020204" pitchFamily="34" charset="0"/>
              </a:rPr>
              <a:t>VRRP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a:extLst>
              <a:ext uri="{FF2B5EF4-FFF2-40B4-BE49-F238E27FC236}">
                <a16:creationId xmlns:a16="http://schemas.microsoft.com/office/drawing/2014/main" xmlns="" id="{F74EAAF2-D6C7-4D1C-B182-6A4EF8042B47}"/>
              </a:ext>
            </a:extLst>
          </p:cNvPr>
          <p:cNvSpPr txBox="1"/>
          <p:nvPr/>
        </p:nvSpPr>
        <p:spPr bwMode="gray">
          <a:xfrm>
            <a:off x="5737891" y="4406295"/>
            <a:ext cx="441146" cy="276999"/>
          </a:xfrm>
          <a:prstGeom prst="rect">
            <a:avLst/>
          </a:prstGeom>
          <a:noFill/>
        </p:spPr>
        <p:txBody>
          <a:bodyPr wrap="none" rtlCol="0">
            <a:spAutoFit/>
          </a:bodyPr>
          <a:lstStyle/>
          <a:p>
            <a:pPr fontAlgn="ctr"/>
            <a:r>
              <a:rPr lang="en-US" sz="1200" dirty="0" smtClean="0">
                <a:latin typeface="Huawei Sans" panose="020C0503030203020204" pitchFamily="34" charset="0"/>
              </a:rPr>
              <a:t>STP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5">
            <a:extLst>
              <a:ext uri="{FF2B5EF4-FFF2-40B4-BE49-F238E27FC236}">
                <a16:creationId xmlns:a16="http://schemas.microsoft.com/office/drawing/2014/main" xmlns="" id="{3ECF98C1-D1AF-438E-A19B-9F2E9EDECBB3}"/>
              </a:ext>
            </a:extLst>
          </p:cNvPr>
          <p:cNvSpPr/>
          <p:nvPr/>
        </p:nvSpPr>
        <p:spPr bwMode="gray">
          <a:xfrm>
            <a:off x="4363200" y="4617197"/>
            <a:ext cx="87249" cy="729934"/>
          </a:xfrm>
          <a:custGeom>
            <a:avLst/>
            <a:gdLst>
              <a:gd name="connsiteX0" fmla="*/ 69832 w 87249"/>
              <a:gd name="connsiteY0" fmla="*/ 0 h 618308"/>
              <a:gd name="connsiteX1" fmla="*/ 163 w 87249"/>
              <a:gd name="connsiteY1" fmla="*/ 304800 h 618308"/>
              <a:gd name="connsiteX2" fmla="*/ 87249 w 87249"/>
              <a:gd name="connsiteY2" fmla="*/ 618308 h 618308"/>
            </a:gdLst>
            <a:ahLst/>
            <a:cxnLst>
              <a:cxn ang="0">
                <a:pos x="connsiteX0" y="connsiteY0"/>
              </a:cxn>
              <a:cxn ang="0">
                <a:pos x="connsiteX1" y="connsiteY1"/>
              </a:cxn>
              <a:cxn ang="0">
                <a:pos x="connsiteX2" y="connsiteY2"/>
              </a:cxn>
            </a:cxnLst>
            <a:rect l="l" t="t" r="r" b="b"/>
            <a:pathLst>
              <a:path w="87249" h="618308">
                <a:moveTo>
                  <a:pt x="69832" y="0"/>
                </a:moveTo>
                <a:cubicBezTo>
                  <a:pt x="33546" y="100874"/>
                  <a:pt x="-2740" y="201749"/>
                  <a:pt x="163" y="304800"/>
                </a:cubicBezTo>
                <a:cubicBezTo>
                  <a:pt x="3066" y="407851"/>
                  <a:pt x="87249" y="618308"/>
                  <a:pt x="87249" y="618308"/>
                </a:cubicBezTo>
              </a:path>
            </a:pathLst>
          </a:custGeom>
          <a:noFill/>
          <a:ln w="19050" cap="flat" cmpd="sng" algn="ctr">
            <a:solidFill>
              <a:srgbClr val="0070C0"/>
            </a:solidFill>
            <a:prstDash val="dash"/>
            <a:round/>
            <a:headEnd type="triangl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9" name="任意多边形 120">
            <a:extLst>
              <a:ext uri="{FF2B5EF4-FFF2-40B4-BE49-F238E27FC236}">
                <a16:creationId xmlns:a16="http://schemas.microsoft.com/office/drawing/2014/main" xmlns="" id="{DDF9D0CB-8D67-49F4-999F-F1FF58EEFDDD}"/>
              </a:ext>
            </a:extLst>
          </p:cNvPr>
          <p:cNvSpPr/>
          <p:nvPr/>
        </p:nvSpPr>
        <p:spPr bwMode="gray">
          <a:xfrm rot="17837337">
            <a:off x="5640102" y="3931349"/>
            <a:ext cx="257187" cy="2341428"/>
          </a:xfrm>
          <a:custGeom>
            <a:avLst/>
            <a:gdLst>
              <a:gd name="connsiteX0" fmla="*/ 69832 w 87249"/>
              <a:gd name="connsiteY0" fmla="*/ 0 h 618308"/>
              <a:gd name="connsiteX1" fmla="*/ 163 w 87249"/>
              <a:gd name="connsiteY1" fmla="*/ 304800 h 618308"/>
              <a:gd name="connsiteX2" fmla="*/ 87249 w 87249"/>
              <a:gd name="connsiteY2" fmla="*/ 618308 h 618308"/>
              <a:gd name="connsiteX0" fmla="*/ 44294 w 87544"/>
              <a:gd name="connsiteY0" fmla="*/ 0 h 652731"/>
              <a:gd name="connsiteX1" fmla="*/ 458 w 87544"/>
              <a:gd name="connsiteY1" fmla="*/ 339223 h 652731"/>
              <a:gd name="connsiteX2" fmla="*/ 87544 w 87544"/>
              <a:gd name="connsiteY2" fmla="*/ 652731 h 652731"/>
              <a:gd name="connsiteX0" fmla="*/ 17019 w 60269"/>
              <a:gd name="connsiteY0" fmla="*/ 0 h 652731"/>
              <a:gd name="connsiteX1" fmla="*/ 16213 w 60269"/>
              <a:gd name="connsiteY1" fmla="*/ 312076 h 652731"/>
              <a:gd name="connsiteX2" fmla="*/ 60269 w 60269"/>
              <a:gd name="connsiteY2" fmla="*/ 652731 h 652731"/>
              <a:gd name="connsiteX0" fmla="*/ 17019 w 103733"/>
              <a:gd name="connsiteY0" fmla="*/ 0 h 649203"/>
              <a:gd name="connsiteX1" fmla="*/ 16213 w 103733"/>
              <a:gd name="connsiteY1" fmla="*/ 312076 h 649203"/>
              <a:gd name="connsiteX2" fmla="*/ 103733 w 103733"/>
              <a:gd name="connsiteY2" fmla="*/ 649203 h 649203"/>
            </a:gdLst>
            <a:ahLst/>
            <a:cxnLst>
              <a:cxn ang="0">
                <a:pos x="connsiteX0" y="connsiteY0"/>
              </a:cxn>
              <a:cxn ang="0">
                <a:pos x="connsiteX1" y="connsiteY1"/>
              </a:cxn>
              <a:cxn ang="0">
                <a:pos x="connsiteX2" y="connsiteY2"/>
              </a:cxn>
            </a:cxnLst>
            <a:rect l="l" t="t" r="r" b="b"/>
            <a:pathLst>
              <a:path w="103733" h="649203">
                <a:moveTo>
                  <a:pt x="17019" y="0"/>
                </a:moveTo>
                <a:cubicBezTo>
                  <a:pt x="-19267" y="100874"/>
                  <a:pt x="13310" y="209025"/>
                  <a:pt x="16213" y="312076"/>
                </a:cubicBezTo>
                <a:cubicBezTo>
                  <a:pt x="19116" y="415127"/>
                  <a:pt x="103733" y="649203"/>
                  <a:pt x="103733" y="649203"/>
                </a:cubicBezTo>
              </a:path>
            </a:pathLst>
          </a:custGeom>
          <a:noFill/>
          <a:ln w="19050" cap="flat" cmpd="sng" algn="ctr">
            <a:solidFill>
              <a:srgbClr val="0070C0"/>
            </a:solidFill>
            <a:prstDash val="dash"/>
            <a:round/>
            <a:headEnd type="triangl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37" name="组合 28">
            <a:extLst>
              <a:ext uri="{FF2B5EF4-FFF2-40B4-BE49-F238E27FC236}">
                <a16:creationId xmlns:a16="http://schemas.microsoft.com/office/drawing/2014/main" xmlns="" id="{33933C36-7044-44B2-9E12-62BAF4529534}"/>
              </a:ext>
            </a:extLst>
          </p:cNvPr>
          <p:cNvGrpSpPr>
            <a:grpSpLocks noChangeAspect="1"/>
          </p:cNvGrpSpPr>
          <p:nvPr/>
        </p:nvGrpSpPr>
        <p:grpSpPr bwMode="gray">
          <a:xfrm>
            <a:off x="4683932" y="5213224"/>
            <a:ext cx="288969" cy="288969"/>
            <a:chOff x="5076056" y="3356992"/>
            <a:chExt cx="436268" cy="436268"/>
          </a:xfrm>
        </p:grpSpPr>
        <p:sp>
          <p:nvSpPr>
            <p:cNvPr id="41" name="椭圆 27">
              <a:extLst>
                <a:ext uri="{FF2B5EF4-FFF2-40B4-BE49-F238E27FC236}">
                  <a16:creationId xmlns:a16="http://schemas.microsoft.com/office/drawing/2014/main" xmlns="" id="{313A2DC5-91FB-456A-BBBE-E50D411DC1FD}"/>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禁止符 23">
              <a:extLst>
                <a:ext uri="{FF2B5EF4-FFF2-40B4-BE49-F238E27FC236}">
                  <a16:creationId xmlns:a16="http://schemas.microsoft.com/office/drawing/2014/main" xmlns="" id="{F4F1D09D-1D97-4174-9152-7EC56E6B431B}"/>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3" name="组合 28">
            <a:extLst>
              <a:ext uri="{FF2B5EF4-FFF2-40B4-BE49-F238E27FC236}">
                <a16:creationId xmlns:a16="http://schemas.microsoft.com/office/drawing/2014/main" xmlns="" id="{D81DFC57-80E2-485E-97D8-8DEABC360214}"/>
              </a:ext>
            </a:extLst>
          </p:cNvPr>
          <p:cNvGrpSpPr>
            <a:grpSpLocks noChangeAspect="1"/>
          </p:cNvGrpSpPr>
          <p:nvPr/>
        </p:nvGrpSpPr>
        <p:grpSpPr bwMode="gray">
          <a:xfrm>
            <a:off x="7154916" y="5230477"/>
            <a:ext cx="288969" cy="288969"/>
            <a:chOff x="5076056" y="3356992"/>
            <a:chExt cx="436268" cy="436268"/>
          </a:xfrm>
        </p:grpSpPr>
        <p:sp>
          <p:nvSpPr>
            <p:cNvPr id="44" name="椭圆 27">
              <a:extLst>
                <a:ext uri="{FF2B5EF4-FFF2-40B4-BE49-F238E27FC236}">
                  <a16:creationId xmlns:a16="http://schemas.microsoft.com/office/drawing/2014/main" xmlns="" id="{E559B6FB-5A9A-471F-BC6D-1516C838A5A8}"/>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禁止符 23">
              <a:extLst>
                <a:ext uri="{FF2B5EF4-FFF2-40B4-BE49-F238E27FC236}">
                  <a16:creationId xmlns:a16="http://schemas.microsoft.com/office/drawing/2014/main" xmlns="" id="{D73BAD58-CC06-45B3-95AF-DAD3D9DB07D3}"/>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0464281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圆角 66">
            <a:extLst>
              <a:ext uri="{FF2B5EF4-FFF2-40B4-BE49-F238E27FC236}">
                <a16:creationId xmlns:a16="http://schemas.microsoft.com/office/drawing/2014/main" xmlns="" id="{37774E18-9C13-4641-8F34-B3FD1BF2CCD4}"/>
              </a:ext>
            </a:extLst>
          </p:cNvPr>
          <p:cNvSpPr/>
          <p:nvPr/>
        </p:nvSpPr>
        <p:spPr bwMode="gray">
          <a:xfrm>
            <a:off x="3999961" y="4312422"/>
            <a:ext cx="3827311" cy="1499234"/>
          </a:xfrm>
          <a:prstGeom prst="round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圆角 100">
            <a:extLst>
              <a:ext uri="{FF2B5EF4-FFF2-40B4-BE49-F238E27FC236}">
                <a16:creationId xmlns:a16="http://schemas.microsoft.com/office/drawing/2014/main" xmlns="" id="{A2530B12-740C-4BD9-B00C-40FC15C72564}"/>
              </a:ext>
            </a:extLst>
          </p:cNvPr>
          <p:cNvSpPr/>
          <p:nvPr/>
        </p:nvSpPr>
        <p:spPr bwMode="gray">
          <a:xfrm>
            <a:off x="4142797" y="5582575"/>
            <a:ext cx="3509965" cy="576745"/>
          </a:xfrm>
          <a:prstGeom prst="roundRect">
            <a:avLst/>
          </a:prstGeom>
          <a:solidFill>
            <a:srgbClr val="BEE9EE"/>
          </a:solidFill>
          <a:ln w="19050">
            <a:solidFill>
              <a:srgbClr val="94DAE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圆角 99">
            <a:extLst>
              <a:ext uri="{FF2B5EF4-FFF2-40B4-BE49-F238E27FC236}">
                <a16:creationId xmlns:a16="http://schemas.microsoft.com/office/drawing/2014/main" xmlns="" id="{BD0E7F70-97F3-4F3D-9CE0-A634F69F6C82}"/>
              </a:ext>
            </a:extLst>
          </p:cNvPr>
          <p:cNvSpPr/>
          <p:nvPr/>
        </p:nvSpPr>
        <p:spPr bwMode="gray">
          <a:xfrm>
            <a:off x="4142797" y="4079726"/>
            <a:ext cx="3509965" cy="576745"/>
          </a:xfrm>
          <a:prstGeom prst="roundRect">
            <a:avLst/>
          </a:prstGeom>
          <a:solidFill>
            <a:srgbClr val="BEE9EE"/>
          </a:solidFill>
          <a:ln w="19050">
            <a:solidFill>
              <a:srgbClr val="94DAE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7A277BB8-14E0-4587-8546-CC8FD63201E5}"/>
              </a:ext>
            </a:extLst>
          </p:cNvPr>
          <p:cNvSpPr>
            <a:spLocks noGrp="1"/>
          </p:cNvSpPr>
          <p:nvPr>
            <p:ph type="title"/>
          </p:nvPr>
        </p:nvSpPr>
        <p:spPr/>
        <p:txBody>
          <a:bodyPr/>
          <a:lstStyle/>
          <a:p>
            <a:r>
              <a:rPr lang="en-US" smtClean="0"/>
              <a:t>DCN 2.0: Stacking/M-LAG</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a:xfrm>
            <a:off x="455612" y="1052514"/>
            <a:ext cx="10904050" cy="4875042"/>
          </a:xfrm>
        </p:spPr>
        <p:txBody>
          <a:bodyPr/>
          <a:lstStyle/>
          <a:p>
            <a:pPr algn="l"/>
            <a:r>
              <a:rPr lang="en-US" sz="1400" dirty="0" smtClean="0"/>
              <a:t>DCN 2.0 uses the stacking and M-LAG technologies to solve the STP+VRRP network problems in the DCN 1.0 phase. Both stacking and M-LAG are network virtualization technologies that implement many-to-one virtualization of devices and support inter-device link bundling. The key points of the networking are as follows:</a:t>
            </a:r>
          </a:p>
          <a:p>
            <a:pPr marL="536575" lvl="1" indent="-211138"/>
            <a:r>
              <a:rPr lang="en-US" sz="1200" dirty="0" smtClean="0"/>
              <a:t>Aggregation layer: Devices form an M-LAG or are stacked, which function as the Layer 3 gateways. The aggregation layer and access layer are interconnected through inter-device link bundling.</a:t>
            </a:r>
          </a:p>
          <a:p>
            <a:pPr marL="536575" lvl="1" indent="-211138"/>
            <a:r>
              <a:rPr lang="en-US" sz="1200" dirty="0" smtClean="0"/>
              <a:t>Access layer: </a:t>
            </a:r>
            <a:r>
              <a:rPr lang="en-US" altLang="zh-CN" sz="1200" dirty="0" smtClean="0"/>
              <a:t>Devices form an M-LAG or are stacked</a:t>
            </a:r>
            <a:r>
              <a:rPr lang="en-US" sz="1200" dirty="0" smtClean="0"/>
              <a:t> to meet the requirement that server NICs are dual-homed to two physical devices in NIC binding mode.</a:t>
            </a:r>
          </a:p>
          <a:p>
            <a:pPr algn="l"/>
            <a:endParaRPr lang="en-US" altLang="zh-CN" sz="1400" dirty="0">
              <a:sym typeface="Huawei Sans" panose="020C0503030203020204" pitchFamily="34" charset="0"/>
            </a:endParaRPr>
          </a:p>
        </p:txBody>
      </p:sp>
      <p:pic>
        <p:nvPicPr>
          <p:cNvPr id="68" name="图片 76" descr="接入交换机.png">
            <a:extLst>
              <a:ext uri="{FF2B5EF4-FFF2-40B4-BE49-F238E27FC236}">
                <a16:creationId xmlns:a16="http://schemas.microsoft.com/office/drawing/2014/main" xmlns="" id="{C1714456-527B-45C0-B8F4-BE2D3571E50E}"/>
              </a:ext>
            </a:extLst>
          </p:cNvPr>
          <p:cNvPicPr>
            <a:picLocks noChangeAspect="1"/>
          </p:cNvPicPr>
          <p:nvPr/>
        </p:nvPicPr>
        <p:blipFill>
          <a:blip r:embed="rId3" cstate="print"/>
          <a:stretch>
            <a:fillRect/>
          </a:stretch>
        </p:blipFill>
        <p:spPr bwMode="gray">
          <a:xfrm>
            <a:off x="4260441" y="3082554"/>
            <a:ext cx="569344" cy="413744"/>
          </a:xfrm>
          <a:prstGeom prst="rect">
            <a:avLst/>
          </a:prstGeom>
        </p:spPr>
      </p:pic>
      <p:pic>
        <p:nvPicPr>
          <p:cNvPr id="69" name="图片 76" descr="接入交换机.png">
            <a:extLst>
              <a:ext uri="{FF2B5EF4-FFF2-40B4-BE49-F238E27FC236}">
                <a16:creationId xmlns:a16="http://schemas.microsoft.com/office/drawing/2014/main" xmlns="" id="{C5B9F9A7-3674-4F4E-9178-91112A26D013}"/>
              </a:ext>
            </a:extLst>
          </p:cNvPr>
          <p:cNvPicPr>
            <a:picLocks noChangeAspect="1"/>
          </p:cNvPicPr>
          <p:nvPr/>
        </p:nvPicPr>
        <p:blipFill>
          <a:blip r:embed="rId3" cstate="print"/>
          <a:stretch>
            <a:fillRect/>
          </a:stretch>
        </p:blipFill>
        <p:spPr bwMode="gray">
          <a:xfrm>
            <a:off x="6958850" y="3082554"/>
            <a:ext cx="569344" cy="413744"/>
          </a:xfrm>
          <a:prstGeom prst="rect">
            <a:avLst/>
          </a:prstGeom>
        </p:spPr>
      </p:pic>
      <p:pic>
        <p:nvPicPr>
          <p:cNvPr id="70" name="图片 76" descr="接入交换机.png">
            <a:extLst>
              <a:ext uri="{FF2B5EF4-FFF2-40B4-BE49-F238E27FC236}">
                <a16:creationId xmlns:a16="http://schemas.microsoft.com/office/drawing/2014/main" xmlns="" id="{7068DAAF-AF50-447F-89B0-D8F2029FD0A0}"/>
              </a:ext>
            </a:extLst>
          </p:cNvPr>
          <p:cNvPicPr>
            <a:picLocks noChangeAspect="1"/>
          </p:cNvPicPr>
          <p:nvPr/>
        </p:nvPicPr>
        <p:blipFill>
          <a:blip r:embed="rId3" cstate="print"/>
          <a:stretch>
            <a:fillRect/>
          </a:stretch>
        </p:blipFill>
        <p:spPr bwMode="gray">
          <a:xfrm>
            <a:off x="4260441" y="4174288"/>
            <a:ext cx="569344" cy="413744"/>
          </a:xfrm>
          <a:prstGeom prst="rect">
            <a:avLst/>
          </a:prstGeom>
        </p:spPr>
      </p:pic>
      <p:pic>
        <p:nvPicPr>
          <p:cNvPr id="71" name="图片 76" descr="接入交换机.png">
            <a:extLst>
              <a:ext uri="{FF2B5EF4-FFF2-40B4-BE49-F238E27FC236}">
                <a16:creationId xmlns:a16="http://schemas.microsoft.com/office/drawing/2014/main" xmlns="" id="{7E199577-83C1-483E-9EA5-8F726E5CC3EF}"/>
              </a:ext>
            </a:extLst>
          </p:cNvPr>
          <p:cNvPicPr>
            <a:picLocks noChangeAspect="1"/>
          </p:cNvPicPr>
          <p:nvPr/>
        </p:nvPicPr>
        <p:blipFill>
          <a:blip r:embed="rId3" cstate="print"/>
          <a:stretch>
            <a:fillRect/>
          </a:stretch>
        </p:blipFill>
        <p:spPr bwMode="gray">
          <a:xfrm>
            <a:off x="6958850" y="4174288"/>
            <a:ext cx="569344" cy="413744"/>
          </a:xfrm>
          <a:prstGeom prst="rect">
            <a:avLst/>
          </a:prstGeom>
        </p:spPr>
      </p:pic>
      <p:pic>
        <p:nvPicPr>
          <p:cNvPr id="72" name="图片 76" descr="接入交换机.png">
            <a:extLst>
              <a:ext uri="{FF2B5EF4-FFF2-40B4-BE49-F238E27FC236}">
                <a16:creationId xmlns:a16="http://schemas.microsoft.com/office/drawing/2014/main" xmlns="" id="{E290F76E-F4AA-442B-9B34-3A2957851741}"/>
              </a:ext>
            </a:extLst>
          </p:cNvPr>
          <p:cNvPicPr>
            <a:picLocks noChangeAspect="1"/>
          </p:cNvPicPr>
          <p:nvPr/>
        </p:nvPicPr>
        <p:blipFill>
          <a:blip r:embed="rId3" cstate="print"/>
          <a:stretch>
            <a:fillRect/>
          </a:stretch>
        </p:blipFill>
        <p:spPr bwMode="gray">
          <a:xfrm>
            <a:off x="4260441" y="5639077"/>
            <a:ext cx="569344" cy="413744"/>
          </a:xfrm>
          <a:prstGeom prst="rect">
            <a:avLst/>
          </a:prstGeom>
        </p:spPr>
      </p:pic>
      <p:pic>
        <p:nvPicPr>
          <p:cNvPr id="73" name="图片 76" descr="接入交换机.png">
            <a:extLst>
              <a:ext uri="{FF2B5EF4-FFF2-40B4-BE49-F238E27FC236}">
                <a16:creationId xmlns:a16="http://schemas.microsoft.com/office/drawing/2014/main" xmlns="" id="{4B08F7C1-CC27-4A1B-BCF1-B6AB1B37D15E}"/>
              </a:ext>
            </a:extLst>
          </p:cNvPr>
          <p:cNvPicPr>
            <a:picLocks noChangeAspect="1"/>
          </p:cNvPicPr>
          <p:nvPr/>
        </p:nvPicPr>
        <p:blipFill>
          <a:blip r:embed="rId3" cstate="print"/>
          <a:stretch>
            <a:fillRect/>
          </a:stretch>
        </p:blipFill>
        <p:spPr bwMode="gray">
          <a:xfrm>
            <a:off x="6958850" y="5639077"/>
            <a:ext cx="569344" cy="413744"/>
          </a:xfrm>
          <a:prstGeom prst="rect">
            <a:avLst/>
          </a:prstGeom>
        </p:spPr>
      </p:pic>
      <p:cxnSp>
        <p:nvCxnSpPr>
          <p:cNvPr id="74" name="直接连接符 73">
            <a:extLst>
              <a:ext uri="{FF2B5EF4-FFF2-40B4-BE49-F238E27FC236}">
                <a16:creationId xmlns:a16="http://schemas.microsoft.com/office/drawing/2014/main" xmlns="" id="{53ED6DAB-E4A2-4307-8B42-3BBBAF224871}"/>
              </a:ext>
            </a:extLst>
          </p:cNvPr>
          <p:cNvCxnSpPr>
            <a:stCxn id="68" idx="3"/>
            <a:endCxn id="69" idx="1"/>
          </p:cNvCxnSpPr>
          <p:nvPr/>
        </p:nvCxnSpPr>
        <p:spPr bwMode="gray">
          <a:xfrm>
            <a:off x="4829785" y="3289426"/>
            <a:ext cx="2129065" cy="0"/>
          </a:xfrm>
          <a:prstGeom prst="line">
            <a:avLst/>
          </a:prstGeom>
          <a:noFill/>
          <a:ln w="19050" cap="flat" cmpd="sng">
            <a:solidFill>
              <a:srgbClr val="969696"/>
            </a:solidFill>
            <a:round/>
            <a:headEnd/>
            <a:tailEnd/>
          </a:ln>
          <a:effectLst/>
        </p:spPr>
      </p:cxnSp>
      <p:cxnSp>
        <p:nvCxnSpPr>
          <p:cNvPr id="75" name="直接连接符 74">
            <a:extLst>
              <a:ext uri="{FF2B5EF4-FFF2-40B4-BE49-F238E27FC236}">
                <a16:creationId xmlns:a16="http://schemas.microsoft.com/office/drawing/2014/main" xmlns="" id="{60721790-6B41-4F15-929A-316793FFD4AA}"/>
              </a:ext>
            </a:extLst>
          </p:cNvPr>
          <p:cNvCxnSpPr>
            <a:cxnSpLocks/>
            <a:stCxn id="70" idx="3"/>
            <a:endCxn id="71" idx="1"/>
          </p:cNvCxnSpPr>
          <p:nvPr/>
        </p:nvCxnSpPr>
        <p:spPr bwMode="gray">
          <a:xfrm>
            <a:off x="4829785" y="4381160"/>
            <a:ext cx="212906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2C0E9940-908A-40E8-B445-785DC2A369B7}"/>
              </a:ext>
            </a:extLst>
          </p:cNvPr>
          <p:cNvCxnSpPr>
            <a:cxnSpLocks/>
            <a:stCxn id="72" idx="0"/>
            <a:endCxn id="71" idx="2"/>
          </p:cNvCxnSpPr>
          <p:nvPr/>
        </p:nvCxnSpPr>
        <p:spPr bwMode="gray">
          <a:xfrm flipV="1">
            <a:off x="4545113" y="4588032"/>
            <a:ext cx="2698409" cy="10510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34D55B06-3FD3-4EE0-9A41-59AE7FA6F5D4}"/>
              </a:ext>
            </a:extLst>
          </p:cNvPr>
          <p:cNvCxnSpPr>
            <a:cxnSpLocks/>
            <a:stCxn id="72" idx="0"/>
            <a:endCxn id="70" idx="2"/>
          </p:cNvCxnSpPr>
          <p:nvPr/>
        </p:nvCxnSpPr>
        <p:spPr bwMode="gray">
          <a:xfrm flipV="1">
            <a:off x="4545113" y="4588032"/>
            <a:ext cx="0" cy="10510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BEFA9FAA-3934-47EF-8AFB-7FB685586037}"/>
              </a:ext>
            </a:extLst>
          </p:cNvPr>
          <p:cNvCxnSpPr>
            <a:cxnSpLocks/>
            <a:stCxn id="73" idx="0"/>
            <a:endCxn id="70" idx="2"/>
          </p:cNvCxnSpPr>
          <p:nvPr/>
        </p:nvCxnSpPr>
        <p:spPr bwMode="gray">
          <a:xfrm flipH="1" flipV="1">
            <a:off x="4545113" y="4588032"/>
            <a:ext cx="2698409" cy="10510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D9E64EC0-3E70-455C-8212-8395D4AB4DA9}"/>
              </a:ext>
            </a:extLst>
          </p:cNvPr>
          <p:cNvCxnSpPr>
            <a:cxnSpLocks/>
            <a:stCxn id="73" idx="0"/>
            <a:endCxn id="71" idx="2"/>
          </p:cNvCxnSpPr>
          <p:nvPr/>
        </p:nvCxnSpPr>
        <p:spPr bwMode="gray">
          <a:xfrm flipV="1">
            <a:off x="7243522" y="4588032"/>
            <a:ext cx="0" cy="10510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C8FA0ECA-9883-489A-9C43-BCA21B1A128C}"/>
              </a:ext>
            </a:extLst>
          </p:cNvPr>
          <p:cNvCxnSpPr>
            <a:cxnSpLocks/>
            <a:stCxn id="71" idx="0"/>
            <a:endCxn id="69" idx="2"/>
          </p:cNvCxnSpPr>
          <p:nvPr/>
        </p:nvCxnSpPr>
        <p:spPr bwMode="gray">
          <a:xfrm flipV="1">
            <a:off x="7243522" y="3496298"/>
            <a:ext cx="0" cy="677990"/>
          </a:xfrm>
          <a:prstGeom prst="line">
            <a:avLst/>
          </a:prstGeom>
          <a:noFill/>
          <a:ln w="19050" cap="flat" cmpd="sng">
            <a:solidFill>
              <a:srgbClr val="969696"/>
            </a:solidFill>
            <a:round/>
            <a:headEnd/>
            <a:tailEnd/>
          </a:ln>
          <a:effectLst/>
        </p:spPr>
      </p:cxnSp>
      <p:cxnSp>
        <p:nvCxnSpPr>
          <p:cNvPr id="81" name="直接连接符 80">
            <a:extLst>
              <a:ext uri="{FF2B5EF4-FFF2-40B4-BE49-F238E27FC236}">
                <a16:creationId xmlns:a16="http://schemas.microsoft.com/office/drawing/2014/main" xmlns="" id="{C1FE2F05-205F-48F0-BA95-6E79EC392D58}"/>
              </a:ext>
            </a:extLst>
          </p:cNvPr>
          <p:cNvCxnSpPr>
            <a:cxnSpLocks/>
            <a:stCxn id="70" idx="0"/>
            <a:endCxn id="68" idx="2"/>
          </p:cNvCxnSpPr>
          <p:nvPr/>
        </p:nvCxnSpPr>
        <p:spPr bwMode="gray">
          <a:xfrm flipV="1">
            <a:off x="4545113" y="3496298"/>
            <a:ext cx="0" cy="67799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3E12CDE4-3205-47AE-AC77-961B834485F8}"/>
              </a:ext>
            </a:extLst>
          </p:cNvPr>
          <p:cNvCxnSpPr>
            <a:cxnSpLocks/>
            <a:endCxn id="68" idx="2"/>
          </p:cNvCxnSpPr>
          <p:nvPr/>
        </p:nvCxnSpPr>
        <p:spPr bwMode="gray">
          <a:xfrm flipV="1">
            <a:off x="4545113" y="3496298"/>
            <a:ext cx="0" cy="583428"/>
          </a:xfrm>
          <a:prstGeom prst="line">
            <a:avLst/>
          </a:prstGeom>
          <a:noFill/>
          <a:ln w="19050" cap="flat" cmpd="sng">
            <a:solidFill>
              <a:srgbClr val="969696"/>
            </a:solidFill>
            <a:round/>
            <a:headEnd/>
            <a:tailEnd/>
          </a:ln>
          <a:effectLst/>
        </p:spPr>
      </p:cxnSp>
      <p:cxnSp>
        <p:nvCxnSpPr>
          <p:cNvPr id="83" name="直接连接符 82">
            <a:extLst>
              <a:ext uri="{FF2B5EF4-FFF2-40B4-BE49-F238E27FC236}">
                <a16:creationId xmlns:a16="http://schemas.microsoft.com/office/drawing/2014/main" xmlns="" id="{865E4405-35BE-43E5-893C-5ED6A45ED9D8}"/>
              </a:ext>
            </a:extLst>
          </p:cNvPr>
          <p:cNvCxnSpPr>
            <a:cxnSpLocks/>
            <a:stCxn id="71" idx="0"/>
            <a:endCxn id="68" idx="2"/>
          </p:cNvCxnSpPr>
          <p:nvPr/>
        </p:nvCxnSpPr>
        <p:spPr bwMode="gray">
          <a:xfrm flipH="1" flipV="1">
            <a:off x="4545113" y="3496298"/>
            <a:ext cx="2698409" cy="677990"/>
          </a:xfrm>
          <a:prstGeom prst="line">
            <a:avLst/>
          </a:prstGeom>
          <a:noFill/>
          <a:ln w="19050" cap="flat" cmpd="sng">
            <a:solidFill>
              <a:srgbClr val="969696"/>
            </a:solidFill>
            <a:round/>
            <a:headEnd/>
            <a:tailEnd/>
          </a:ln>
          <a:effectLst/>
        </p:spPr>
      </p:cxnSp>
      <p:cxnSp>
        <p:nvCxnSpPr>
          <p:cNvPr id="84" name="直接连接符 83">
            <a:extLst>
              <a:ext uri="{FF2B5EF4-FFF2-40B4-BE49-F238E27FC236}">
                <a16:creationId xmlns:a16="http://schemas.microsoft.com/office/drawing/2014/main" xmlns="" id="{A368360B-DE0F-484A-8B4C-DB2811671982}"/>
              </a:ext>
            </a:extLst>
          </p:cNvPr>
          <p:cNvCxnSpPr>
            <a:cxnSpLocks/>
            <a:endCxn id="70" idx="0"/>
          </p:cNvCxnSpPr>
          <p:nvPr/>
        </p:nvCxnSpPr>
        <p:spPr bwMode="gray">
          <a:xfrm flipH="1" flipV="1">
            <a:off x="4545113" y="4174288"/>
            <a:ext cx="120574" cy="3087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F6C454AD-36E8-4D25-BAE6-646F7C453290}"/>
              </a:ext>
            </a:extLst>
          </p:cNvPr>
          <p:cNvCxnSpPr>
            <a:cxnSpLocks/>
            <a:stCxn id="69" idx="2"/>
            <a:endCxn id="70" idx="0"/>
          </p:cNvCxnSpPr>
          <p:nvPr/>
        </p:nvCxnSpPr>
        <p:spPr bwMode="gray">
          <a:xfrm flipH="1">
            <a:off x="4545113" y="3496298"/>
            <a:ext cx="2698409" cy="677990"/>
          </a:xfrm>
          <a:prstGeom prst="line">
            <a:avLst/>
          </a:prstGeom>
          <a:noFill/>
          <a:ln w="19050" cap="flat" cmpd="sng">
            <a:solidFill>
              <a:srgbClr val="969696"/>
            </a:solidFill>
            <a:round/>
            <a:headEnd/>
            <a:tailEnd/>
          </a:ln>
          <a:effectLst/>
        </p:spPr>
      </p:cxnSp>
      <p:sp>
        <p:nvSpPr>
          <p:cNvPr id="86" name="文本框 85">
            <a:extLst>
              <a:ext uri="{FF2B5EF4-FFF2-40B4-BE49-F238E27FC236}">
                <a16:creationId xmlns:a16="http://schemas.microsoft.com/office/drawing/2014/main" xmlns="" id="{32FEA26B-7FC7-4DD5-A27C-10A0277D6233}"/>
              </a:ext>
            </a:extLst>
          </p:cNvPr>
          <p:cNvSpPr txBox="1"/>
          <p:nvPr/>
        </p:nvSpPr>
        <p:spPr bwMode="gray">
          <a:xfrm>
            <a:off x="2909075" y="3102001"/>
            <a:ext cx="995785" cy="276999"/>
          </a:xfrm>
          <a:prstGeom prst="rect">
            <a:avLst/>
          </a:prstGeom>
          <a:noFill/>
        </p:spPr>
        <p:txBody>
          <a:bodyPr wrap="none" rtlCol="0">
            <a:spAutoFit/>
          </a:bodyPr>
          <a:lstStyle/>
          <a:p>
            <a:pPr fontAlgn="ctr"/>
            <a:r>
              <a:rPr lang="en-US" sz="1200" dirty="0" smtClean="0">
                <a:latin typeface="Huawei Sans" panose="020C0503030203020204" pitchFamily="34" charset="0"/>
              </a:rPr>
              <a:t>Core switch</a:t>
            </a:r>
            <a:endParaRPr lang="en-US" sz="1200" dirty="0">
              <a:latin typeface="Huawei Sans" panose="020C0503030203020204" pitchFamily="34" charset="0"/>
            </a:endParaRPr>
          </a:p>
        </p:txBody>
      </p:sp>
      <p:sp>
        <p:nvSpPr>
          <p:cNvPr id="87" name="文本框 86">
            <a:extLst>
              <a:ext uri="{FF2B5EF4-FFF2-40B4-BE49-F238E27FC236}">
                <a16:creationId xmlns:a16="http://schemas.microsoft.com/office/drawing/2014/main" xmlns="" id="{066FEDAF-1947-4E40-B031-2499FE8734F0}"/>
              </a:ext>
            </a:extLst>
          </p:cNvPr>
          <p:cNvSpPr txBox="1"/>
          <p:nvPr/>
        </p:nvSpPr>
        <p:spPr bwMode="gray">
          <a:xfrm>
            <a:off x="2909075" y="4187676"/>
            <a:ext cx="1233722" cy="461665"/>
          </a:xfrm>
          <a:prstGeom prst="rect">
            <a:avLst/>
          </a:prstGeom>
          <a:noFill/>
        </p:spPr>
        <p:txBody>
          <a:bodyPr wrap="square" rtlCol="0">
            <a:spAutoFit/>
          </a:bodyPr>
          <a:lstStyle/>
          <a:p>
            <a:pPr fontAlgn="ctr"/>
            <a:r>
              <a:rPr lang="en-US" sz="1200" dirty="0" smtClean="0">
                <a:latin typeface="Huawei Sans" panose="020C0503030203020204" pitchFamily="34" charset="0"/>
              </a:rPr>
              <a:t>Aggregation switch</a:t>
            </a:r>
            <a:endParaRPr lang="en-US" sz="1200" dirty="0">
              <a:latin typeface="Huawei Sans" panose="020C0503030203020204" pitchFamily="34" charset="0"/>
            </a:endParaRPr>
          </a:p>
        </p:txBody>
      </p:sp>
      <p:sp>
        <p:nvSpPr>
          <p:cNvPr id="88" name="文本框 87">
            <a:extLst>
              <a:ext uri="{FF2B5EF4-FFF2-40B4-BE49-F238E27FC236}">
                <a16:creationId xmlns:a16="http://schemas.microsoft.com/office/drawing/2014/main" xmlns="" id="{CFA0AC43-211B-48A8-AA5C-1DA0F9F70247}"/>
              </a:ext>
            </a:extLst>
          </p:cNvPr>
          <p:cNvSpPr txBox="1"/>
          <p:nvPr/>
        </p:nvSpPr>
        <p:spPr bwMode="gray">
          <a:xfrm>
            <a:off x="2909075" y="5661283"/>
            <a:ext cx="1128835" cy="276999"/>
          </a:xfrm>
          <a:prstGeom prst="rect">
            <a:avLst/>
          </a:prstGeom>
          <a:noFill/>
        </p:spPr>
        <p:txBody>
          <a:bodyPr wrap="none" rtlCol="0">
            <a:spAutoFit/>
          </a:bodyPr>
          <a:lstStyle/>
          <a:p>
            <a:pPr fontAlgn="ctr"/>
            <a:r>
              <a:rPr lang="en-US" sz="1200" dirty="0" smtClean="0">
                <a:latin typeface="Huawei Sans" panose="020C0503030203020204" pitchFamily="34" charset="0"/>
              </a:rPr>
              <a:t>Access switch</a:t>
            </a:r>
            <a:endParaRPr lang="en-US" sz="1200" dirty="0">
              <a:latin typeface="Huawei Sans" panose="020C0503030203020204" pitchFamily="34" charset="0"/>
            </a:endParaRPr>
          </a:p>
        </p:txBody>
      </p:sp>
      <p:sp>
        <p:nvSpPr>
          <p:cNvPr id="91" name="任意多边形 5">
            <a:extLst>
              <a:ext uri="{FF2B5EF4-FFF2-40B4-BE49-F238E27FC236}">
                <a16:creationId xmlns:a16="http://schemas.microsoft.com/office/drawing/2014/main" xmlns="" id="{8FE88317-1013-4D17-AE87-2CB2820322BD}"/>
              </a:ext>
            </a:extLst>
          </p:cNvPr>
          <p:cNvSpPr/>
          <p:nvPr/>
        </p:nvSpPr>
        <p:spPr bwMode="gray">
          <a:xfrm>
            <a:off x="4318352" y="4739642"/>
            <a:ext cx="87249" cy="729934"/>
          </a:xfrm>
          <a:custGeom>
            <a:avLst/>
            <a:gdLst>
              <a:gd name="connsiteX0" fmla="*/ 69832 w 87249"/>
              <a:gd name="connsiteY0" fmla="*/ 0 h 618308"/>
              <a:gd name="connsiteX1" fmla="*/ 163 w 87249"/>
              <a:gd name="connsiteY1" fmla="*/ 304800 h 618308"/>
              <a:gd name="connsiteX2" fmla="*/ 87249 w 87249"/>
              <a:gd name="connsiteY2" fmla="*/ 618308 h 618308"/>
            </a:gdLst>
            <a:ahLst/>
            <a:cxnLst>
              <a:cxn ang="0">
                <a:pos x="connsiteX0" y="connsiteY0"/>
              </a:cxn>
              <a:cxn ang="0">
                <a:pos x="connsiteX1" y="connsiteY1"/>
              </a:cxn>
              <a:cxn ang="0">
                <a:pos x="connsiteX2" y="connsiteY2"/>
              </a:cxn>
            </a:cxnLst>
            <a:rect l="l" t="t" r="r" b="b"/>
            <a:pathLst>
              <a:path w="87249" h="618308">
                <a:moveTo>
                  <a:pt x="69832" y="0"/>
                </a:moveTo>
                <a:cubicBezTo>
                  <a:pt x="33546" y="100874"/>
                  <a:pt x="-2740" y="201749"/>
                  <a:pt x="163" y="304800"/>
                </a:cubicBezTo>
                <a:cubicBezTo>
                  <a:pt x="3066" y="407851"/>
                  <a:pt x="87249" y="618308"/>
                  <a:pt x="87249" y="618308"/>
                </a:cubicBezTo>
              </a:path>
            </a:pathLst>
          </a:custGeom>
          <a:noFill/>
          <a:ln w="19050" cap="flat" cmpd="sng" algn="ctr">
            <a:solidFill>
              <a:srgbClr val="0070C0"/>
            </a:solidFill>
            <a:prstDash val="dash"/>
            <a:round/>
            <a:headEnd type="triangl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2" name="任意多边形 120">
            <a:extLst>
              <a:ext uri="{FF2B5EF4-FFF2-40B4-BE49-F238E27FC236}">
                <a16:creationId xmlns:a16="http://schemas.microsoft.com/office/drawing/2014/main" xmlns="" id="{AC01DA3E-3D95-4365-93BD-129D4BC5B6A0}"/>
              </a:ext>
            </a:extLst>
          </p:cNvPr>
          <p:cNvSpPr/>
          <p:nvPr/>
        </p:nvSpPr>
        <p:spPr bwMode="gray">
          <a:xfrm rot="15160019">
            <a:off x="5875156" y="4079995"/>
            <a:ext cx="257187" cy="2341428"/>
          </a:xfrm>
          <a:custGeom>
            <a:avLst/>
            <a:gdLst>
              <a:gd name="connsiteX0" fmla="*/ 69832 w 87249"/>
              <a:gd name="connsiteY0" fmla="*/ 0 h 618308"/>
              <a:gd name="connsiteX1" fmla="*/ 163 w 87249"/>
              <a:gd name="connsiteY1" fmla="*/ 304800 h 618308"/>
              <a:gd name="connsiteX2" fmla="*/ 87249 w 87249"/>
              <a:gd name="connsiteY2" fmla="*/ 618308 h 618308"/>
              <a:gd name="connsiteX0" fmla="*/ 44294 w 87544"/>
              <a:gd name="connsiteY0" fmla="*/ 0 h 652731"/>
              <a:gd name="connsiteX1" fmla="*/ 458 w 87544"/>
              <a:gd name="connsiteY1" fmla="*/ 339223 h 652731"/>
              <a:gd name="connsiteX2" fmla="*/ 87544 w 87544"/>
              <a:gd name="connsiteY2" fmla="*/ 652731 h 652731"/>
              <a:gd name="connsiteX0" fmla="*/ 17019 w 60269"/>
              <a:gd name="connsiteY0" fmla="*/ 0 h 652731"/>
              <a:gd name="connsiteX1" fmla="*/ 16213 w 60269"/>
              <a:gd name="connsiteY1" fmla="*/ 312076 h 652731"/>
              <a:gd name="connsiteX2" fmla="*/ 60269 w 60269"/>
              <a:gd name="connsiteY2" fmla="*/ 652731 h 652731"/>
              <a:gd name="connsiteX0" fmla="*/ 17019 w 103733"/>
              <a:gd name="connsiteY0" fmla="*/ 0 h 649203"/>
              <a:gd name="connsiteX1" fmla="*/ 16213 w 103733"/>
              <a:gd name="connsiteY1" fmla="*/ 312076 h 649203"/>
              <a:gd name="connsiteX2" fmla="*/ 103733 w 103733"/>
              <a:gd name="connsiteY2" fmla="*/ 649203 h 649203"/>
            </a:gdLst>
            <a:ahLst/>
            <a:cxnLst>
              <a:cxn ang="0">
                <a:pos x="connsiteX0" y="connsiteY0"/>
              </a:cxn>
              <a:cxn ang="0">
                <a:pos x="connsiteX1" y="connsiteY1"/>
              </a:cxn>
              <a:cxn ang="0">
                <a:pos x="connsiteX2" y="connsiteY2"/>
              </a:cxn>
            </a:cxnLst>
            <a:rect l="l" t="t" r="r" b="b"/>
            <a:pathLst>
              <a:path w="103733" h="649203">
                <a:moveTo>
                  <a:pt x="17019" y="0"/>
                </a:moveTo>
                <a:cubicBezTo>
                  <a:pt x="-19267" y="100874"/>
                  <a:pt x="13310" y="209025"/>
                  <a:pt x="16213" y="312076"/>
                </a:cubicBezTo>
                <a:cubicBezTo>
                  <a:pt x="19116" y="415127"/>
                  <a:pt x="103733" y="649203"/>
                  <a:pt x="103733" y="649203"/>
                </a:cubicBezTo>
              </a:path>
            </a:pathLst>
          </a:custGeom>
          <a:noFill/>
          <a:ln w="19050" cap="flat" cmpd="sng" algn="ctr">
            <a:solidFill>
              <a:srgbClr val="0070C0"/>
            </a:solidFill>
            <a:prstDash val="dash"/>
            <a:round/>
            <a:headEnd type="triangl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8" name="任意多边形 5">
            <a:extLst>
              <a:ext uri="{FF2B5EF4-FFF2-40B4-BE49-F238E27FC236}">
                <a16:creationId xmlns:a16="http://schemas.microsoft.com/office/drawing/2014/main" xmlns="" id="{91FE4CAD-5007-4180-B70D-C0B84CB140C5}"/>
              </a:ext>
            </a:extLst>
          </p:cNvPr>
          <p:cNvSpPr/>
          <p:nvPr/>
        </p:nvSpPr>
        <p:spPr bwMode="gray">
          <a:xfrm rot="10968298">
            <a:off x="7402906" y="4739641"/>
            <a:ext cx="87249" cy="729934"/>
          </a:xfrm>
          <a:custGeom>
            <a:avLst/>
            <a:gdLst>
              <a:gd name="connsiteX0" fmla="*/ 69832 w 87249"/>
              <a:gd name="connsiteY0" fmla="*/ 0 h 618308"/>
              <a:gd name="connsiteX1" fmla="*/ 163 w 87249"/>
              <a:gd name="connsiteY1" fmla="*/ 304800 h 618308"/>
              <a:gd name="connsiteX2" fmla="*/ 87249 w 87249"/>
              <a:gd name="connsiteY2" fmla="*/ 618308 h 618308"/>
            </a:gdLst>
            <a:ahLst/>
            <a:cxnLst>
              <a:cxn ang="0">
                <a:pos x="connsiteX0" y="connsiteY0"/>
              </a:cxn>
              <a:cxn ang="0">
                <a:pos x="connsiteX1" y="connsiteY1"/>
              </a:cxn>
              <a:cxn ang="0">
                <a:pos x="connsiteX2" y="connsiteY2"/>
              </a:cxn>
            </a:cxnLst>
            <a:rect l="l" t="t" r="r" b="b"/>
            <a:pathLst>
              <a:path w="87249" h="618308">
                <a:moveTo>
                  <a:pt x="69832" y="0"/>
                </a:moveTo>
                <a:cubicBezTo>
                  <a:pt x="33546" y="100874"/>
                  <a:pt x="-2740" y="201749"/>
                  <a:pt x="163" y="304800"/>
                </a:cubicBezTo>
                <a:cubicBezTo>
                  <a:pt x="3066" y="407851"/>
                  <a:pt x="87249" y="618308"/>
                  <a:pt x="87249" y="618308"/>
                </a:cubicBezTo>
              </a:path>
            </a:pathLst>
          </a:custGeom>
          <a:noFill/>
          <a:ln w="19050" cap="flat" cmpd="sng" algn="ctr">
            <a:solidFill>
              <a:srgbClr val="0070C0"/>
            </a:solidFill>
            <a:prstDash val="dash"/>
            <a:round/>
            <a:headEnd type="triangl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9" name="任意多边形 120">
            <a:extLst>
              <a:ext uri="{FF2B5EF4-FFF2-40B4-BE49-F238E27FC236}">
                <a16:creationId xmlns:a16="http://schemas.microsoft.com/office/drawing/2014/main" xmlns="" id="{1907903F-D588-4D5B-BD41-10BD6535FF75}"/>
              </a:ext>
            </a:extLst>
          </p:cNvPr>
          <p:cNvSpPr/>
          <p:nvPr/>
        </p:nvSpPr>
        <p:spPr bwMode="gray">
          <a:xfrm rot="17837337">
            <a:off x="5633354" y="4079194"/>
            <a:ext cx="257187" cy="2341428"/>
          </a:xfrm>
          <a:custGeom>
            <a:avLst/>
            <a:gdLst>
              <a:gd name="connsiteX0" fmla="*/ 69832 w 87249"/>
              <a:gd name="connsiteY0" fmla="*/ 0 h 618308"/>
              <a:gd name="connsiteX1" fmla="*/ 163 w 87249"/>
              <a:gd name="connsiteY1" fmla="*/ 304800 h 618308"/>
              <a:gd name="connsiteX2" fmla="*/ 87249 w 87249"/>
              <a:gd name="connsiteY2" fmla="*/ 618308 h 618308"/>
              <a:gd name="connsiteX0" fmla="*/ 44294 w 87544"/>
              <a:gd name="connsiteY0" fmla="*/ 0 h 652731"/>
              <a:gd name="connsiteX1" fmla="*/ 458 w 87544"/>
              <a:gd name="connsiteY1" fmla="*/ 339223 h 652731"/>
              <a:gd name="connsiteX2" fmla="*/ 87544 w 87544"/>
              <a:gd name="connsiteY2" fmla="*/ 652731 h 652731"/>
              <a:gd name="connsiteX0" fmla="*/ 17019 w 60269"/>
              <a:gd name="connsiteY0" fmla="*/ 0 h 652731"/>
              <a:gd name="connsiteX1" fmla="*/ 16213 w 60269"/>
              <a:gd name="connsiteY1" fmla="*/ 312076 h 652731"/>
              <a:gd name="connsiteX2" fmla="*/ 60269 w 60269"/>
              <a:gd name="connsiteY2" fmla="*/ 652731 h 652731"/>
              <a:gd name="connsiteX0" fmla="*/ 17019 w 103733"/>
              <a:gd name="connsiteY0" fmla="*/ 0 h 649203"/>
              <a:gd name="connsiteX1" fmla="*/ 16213 w 103733"/>
              <a:gd name="connsiteY1" fmla="*/ 312076 h 649203"/>
              <a:gd name="connsiteX2" fmla="*/ 103733 w 103733"/>
              <a:gd name="connsiteY2" fmla="*/ 649203 h 649203"/>
            </a:gdLst>
            <a:ahLst/>
            <a:cxnLst>
              <a:cxn ang="0">
                <a:pos x="connsiteX0" y="connsiteY0"/>
              </a:cxn>
              <a:cxn ang="0">
                <a:pos x="connsiteX1" y="connsiteY1"/>
              </a:cxn>
              <a:cxn ang="0">
                <a:pos x="connsiteX2" y="connsiteY2"/>
              </a:cxn>
            </a:cxnLst>
            <a:rect l="l" t="t" r="r" b="b"/>
            <a:pathLst>
              <a:path w="103733" h="649203">
                <a:moveTo>
                  <a:pt x="17019" y="0"/>
                </a:moveTo>
                <a:cubicBezTo>
                  <a:pt x="-19267" y="100874"/>
                  <a:pt x="13310" y="209025"/>
                  <a:pt x="16213" y="312076"/>
                </a:cubicBezTo>
                <a:cubicBezTo>
                  <a:pt x="19116" y="415127"/>
                  <a:pt x="103733" y="649203"/>
                  <a:pt x="103733" y="649203"/>
                </a:cubicBezTo>
              </a:path>
            </a:pathLst>
          </a:custGeom>
          <a:noFill/>
          <a:ln w="19050" cap="flat" cmpd="sng" algn="ctr">
            <a:solidFill>
              <a:srgbClr val="0070C0"/>
            </a:solidFill>
            <a:prstDash val="dash"/>
            <a:round/>
            <a:headEnd type="triangl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2" name="文本框 101">
            <a:extLst>
              <a:ext uri="{FF2B5EF4-FFF2-40B4-BE49-F238E27FC236}">
                <a16:creationId xmlns:a16="http://schemas.microsoft.com/office/drawing/2014/main" xmlns="" id="{9D319F9D-0047-44F7-8E17-3DDA19B128B0}"/>
              </a:ext>
            </a:extLst>
          </p:cNvPr>
          <p:cNvSpPr txBox="1"/>
          <p:nvPr/>
        </p:nvSpPr>
        <p:spPr bwMode="gray">
          <a:xfrm>
            <a:off x="7827272" y="4160608"/>
            <a:ext cx="1327608" cy="276999"/>
          </a:xfrm>
          <a:prstGeom prst="rect">
            <a:avLst/>
          </a:prstGeom>
          <a:noFill/>
        </p:spPr>
        <p:txBody>
          <a:bodyPr wrap="none" rtlCol="0">
            <a:spAutoFit/>
          </a:bodyPr>
          <a:lstStyle/>
          <a:p>
            <a:pPr fontAlgn="ctr"/>
            <a:r>
              <a:rPr lang="en-US" sz="1200" dirty="0" smtClean="0">
                <a:latin typeface="Huawei Sans" panose="020C0503030203020204" pitchFamily="34" charset="0"/>
              </a:rPr>
              <a:t>Stacking/M-LAG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文本框 102">
            <a:extLst>
              <a:ext uri="{FF2B5EF4-FFF2-40B4-BE49-F238E27FC236}">
                <a16:creationId xmlns:a16="http://schemas.microsoft.com/office/drawing/2014/main" xmlns="" id="{9915E80E-A63D-4020-9E49-EBC7EF826CD3}"/>
              </a:ext>
            </a:extLst>
          </p:cNvPr>
          <p:cNvSpPr txBox="1"/>
          <p:nvPr/>
        </p:nvSpPr>
        <p:spPr bwMode="gray">
          <a:xfrm>
            <a:off x="7827272" y="5709364"/>
            <a:ext cx="1327608" cy="276999"/>
          </a:xfrm>
          <a:prstGeom prst="rect">
            <a:avLst/>
          </a:prstGeom>
          <a:noFill/>
        </p:spPr>
        <p:txBody>
          <a:bodyPr wrap="none" rtlCol="0">
            <a:spAutoFit/>
          </a:bodyPr>
          <a:lstStyle/>
          <a:p>
            <a:pPr fontAlgn="ctr"/>
            <a:r>
              <a:rPr lang="en-US" sz="1200" dirty="0" smtClean="0">
                <a:latin typeface="Huawei Sans" panose="020C0503030203020204" pitchFamily="34" charset="0"/>
              </a:rPr>
              <a:t>Stacking/M-LAG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a:extLst>
              <a:ext uri="{FF2B5EF4-FFF2-40B4-BE49-F238E27FC236}">
                <a16:creationId xmlns:a16="http://schemas.microsoft.com/office/drawing/2014/main" xmlns="" id="{416B0689-4F30-40AD-8E99-2B3B134968A1}"/>
              </a:ext>
            </a:extLst>
          </p:cNvPr>
          <p:cNvSpPr/>
          <p:nvPr/>
        </p:nvSpPr>
        <p:spPr bwMode="gray">
          <a:xfrm>
            <a:off x="4126561" y="5374816"/>
            <a:ext cx="941728" cy="202335"/>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a:extLst>
              <a:ext uri="{FF2B5EF4-FFF2-40B4-BE49-F238E27FC236}">
                <a16:creationId xmlns:a16="http://schemas.microsoft.com/office/drawing/2014/main" xmlns="" id="{416B0689-4F30-40AD-8E99-2B3B134968A1}"/>
              </a:ext>
            </a:extLst>
          </p:cNvPr>
          <p:cNvSpPr/>
          <p:nvPr/>
        </p:nvSpPr>
        <p:spPr bwMode="gray">
          <a:xfrm>
            <a:off x="6711034" y="5374816"/>
            <a:ext cx="941728" cy="202335"/>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a:extLst>
              <a:ext uri="{FF2B5EF4-FFF2-40B4-BE49-F238E27FC236}">
                <a16:creationId xmlns:a16="http://schemas.microsoft.com/office/drawing/2014/main" xmlns="" id="{416B0689-4F30-40AD-8E99-2B3B134968A1}"/>
              </a:ext>
            </a:extLst>
          </p:cNvPr>
          <p:cNvSpPr/>
          <p:nvPr/>
        </p:nvSpPr>
        <p:spPr bwMode="gray">
          <a:xfrm>
            <a:off x="4126561" y="4601164"/>
            <a:ext cx="941728" cy="202335"/>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椭圆 36">
            <a:extLst>
              <a:ext uri="{FF2B5EF4-FFF2-40B4-BE49-F238E27FC236}">
                <a16:creationId xmlns:a16="http://schemas.microsoft.com/office/drawing/2014/main" xmlns="" id="{416B0689-4F30-40AD-8E99-2B3B134968A1}"/>
              </a:ext>
            </a:extLst>
          </p:cNvPr>
          <p:cNvSpPr/>
          <p:nvPr/>
        </p:nvSpPr>
        <p:spPr bwMode="gray">
          <a:xfrm>
            <a:off x="6711034" y="4601164"/>
            <a:ext cx="941728" cy="202335"/>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570782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椭圆 65">
            <a:extLst>
              <a:ext uri="{FF2B5EF4-FFF2-40B4-BE49-F238E27FC236}">
                <a16:creationId xmlns:a16="http://schemas.microsoft.com/office/drawing/2014/main" xmlns="" id="{8D1D1649-5DBF-4621-8534-248F02BB0306}"/>
              </a:ext>
            </a:extLst>
          </p:cNvPr>
          <p:cNvSpPr/>
          <p:nvPr/>
        </p:nvSpPr>
        <p:spPr bwMode="gray">
          <a:xfrm>
            <a:off x="1039947" y="2993458"/>
            <a:ext cx="4988400" cy="2251096"/>
          </a:xfrm>
          <a:prstGeom prst="ellipse">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EB66F5A6-73E0-49E9-AF81-2B996C3781E8}"/>
              </a:ext>
            </a:extLst>
          </p:cNvPr>
          <p:cNvSpPr>
            <a:spLocks noGrp="1"/>
          </p:cNvSpPr>
          <p:nvPr>
            <p:ph type="title"/>
          </p:nvPr>
        </p:nvSpPr>
        <p:spPr/>
        <p:txBody>
          <a:bodyPr/>
          <a:lstStyle/>
          <a:p>
            <a:r>
              <a:rPr lang="en-US" smtClean="0"/>
              <a:t>DCN 3.0: Spine-Leaf + VXLAN</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p:txBody>
          <a:bodyPr/>
          <a:lstStyle/>
          <a:p>
            <a:pPr algn="l"/>
            <a:r>
              <a:rPr lang="en-US" sz="1600" smtClean="0"/>
              <a:t>DCN 3.0 uses the spine-leaf architecture and combines VXLAN and Ethernet VPN (EVPN) technologies.</a:t>
            </a:r>
            <a:endParaRPr lang="en-US" altLang="zh-CN" sz="1600" smtClean="0">
              <a:sym typeface="Huawei Sans" panose="020C0503030203020204" pitchFamily="34" charset="0"/>
            </a:endParaRPr>
          </a:p>
          <a:p>
            <a:pPr algn="l"/>
            <a:r>
              <a:rPr lang="en-US" sz="1600" smtClean="0"/>
              <a:t>VXLAN uses MAC-in-UDP packets to implement data plane encapsulation and construct IP-based overlay virtual local area networks (VLANs). Spine and leaf nodes are fully meshed.</a:t>
            </a:r>
            <a:endParaRPr lang="en-US" altLang="zh-CN" sz="1600" smtClean="0">
              <a:sym typeface="Huawei Sans" panose="020C0503030203020204" pitchFamily="34" charset="0"/>
            </a:endParaRPr>
          </a:p>
          <a:p>
            <a:pPr algn="l"/>
            <a:endParaRPr lang="en-US" altLang="zh-CN" sz="1600" dirty="0">
              <a:sym typeface="Huawei Sans" panose="020C0503030203020204" pitchFamily="34" charset="0"/>
            </a:endParaRPr>
          </a:p>
        </p:txBody>
      </p:sp>
      <p:pic>
        <p:nvPicPr>
          <p:cNvPr id="35" name="图片 76" descr="接入交换机.png">
            <a:extLst>
              <a:ext uri="{FF2B5EF4-FFF2-40B4-BE49-F238E27FC236}">
                <a16:creationId xmlns:a16="http://schemas.microsoft.com/office/drawing/2014/main" xmlns="" id="{DD003149-9FE8-4DF6-BC3D-0A187CA90E85}"/>
              </a:ext>
            </a:extLst>
          </p:cNvPr>
          <p:cNvPicPr>
            <a:picLocks noChangeAspect="1"/>
          </p:cNvPicPr>
          <p:nvPr/>
        </p:nvPicPr>
        <p:blipFill>
          <a:blip r:embed="rId3" cstate="print"/>
          <a:stretch>
            <a:fillRect/>
          </a:stretch>
        </p:blipFill>
        <p:spPr bwMode="gray">
          <a:xfrm>
            <a:off x="2307475" y="2840226"/>
            <a:ext cx="569344" cy="413744"/>
          </a:xfrm>
          <a:prstGeom prst="rect">
            <a:avLst/>
          </a:prstGeom>
        </p:spPr>
      </p:pic>
      <p:pic>
        <p:nvPicPr>
          <p:cNvPr id="36" name="图片 76" descr="接入交换机.png">
            <a:extLst>
              <a:ext uri="{FF2B5EF4-FFF2-40B4-BE49-F238E27FC236}">
                <a16:creationId xmlns:a16="http://schemas.microsoft.com/office/drawing/2014/main" xmlns="" id="{42CA8A20-20AF-47AE-9982-BD53EDD63B74}"/>
              </a:ext>
            </a:extLst>
          </p:cNvPr>
          <p:cNvPicPr>
            <a:picLocks noChangeAspect="1"/>
          </p:cNvPicPr>
          <p:nvPr/>
        </p:nvPicPr>
        <p:blipFill>
          <a:blip r:embed="rId3" cstate="print"/>
          <a:stretch>
            <a:fillRect/>
          </a:stretch>
        </p:blipFill>
        <p:spPr bwMode="gray">
          <a:xfrm>
            <a:off x="4116884" y="2840226"/>
            <a:ext cx="569344" cy="413744"/>
          </a:xfrm>
          <a:prstGeom prst="rect">
            <a:avLst/>
          </a:prstGeom>
        </p:spPr>
      </p:pic>
      <p:pic>
        <p:nvPicPr>
          <p:cNvPr id="37" name="图片 76" descr="接入交换机.png">
            <a:extLst>
              <a:ext uri="{FF2B5EF4-FFF2-40B4-BE49-F238E27FC236}">
                <a16:creationId xmlns:a16="http://schemas.microsoft.com/office/drawing/2014/main" xmlns="" id="{5938FB8E-2697-4C7F-BC9B-90D9153EF8B9}"/>
              </a:ext>
            </a:extLst>
          </p:cNvPr>
          <p:cNvPicPr>
            <a:picLocks noChangeAspect="1"/>
          </p:cNvPicPr>
          <p:nvPr/>
        </p:nvPicPr>
        <p:blipFill>
          <a:blip r:embed="rId3" cstate="print"/>
          <a:stretch>
            <a:fillRect/>
          </a:stretch>
        </p:blipFill>
        <p:spPr bwMode="gray">
          <a:xfrm>
            <a:off x="1367675" y="4889215"/>
            <a:ext cx="569344" cy="413744"/>
          </a:xfrm>
          <a:prstGeom prst="rect">
            <a:avLst/>
          </a:prstGeom>
        </p:spPr>
      </p:pic>
      <p:pic>
        <p:nvPicPr>
          <p:cNvPr id="38" name="图片 76" descr="接入交换机.png">
            <a:extLst>
              <a:ext uri="{FF2B5EF4-FFF2-40B4-BE49-F238E27FC236}">
                <a16:creationId xmlns:a16="http://schemas.microsoft.com/office/drawing/2014/main" xmlns="" id="{DDEC643D-AA6F-439B-97A0-9B06945A19E9}"/>
              </a:ext>
            </a:extLst>
          </p:cNvPr>
          <p:cNvPicPr>
            <a:picLocks noChangeAspect="1"/>
          </p:cNvPicPr>
          <p:nvPr/>
        </p:nvPicPr>
        <p:blipFill>
          <a:blip r:embed="rId3" cstate="print"/>
          <a:stretch>
            <a:fillRect/>
          </a:stretch>
        </p:blipFill>
        <p:spPr bwMode="gray">
          <a:xfrm>
            <a:off x="5183684" y="4889215"/>
            <a:ext cx="569344" cy="413744"/>
          </a:xfrm>
          <a:prstGeom prst="rect">
            <a:avLst/>
          </a:prstGeom>
        </p:spPr>
      </p:pic>
      <p:cxnSp>
        <p:nvCxnSpPr>
          <p:cNvPr id="40" name="直接连接符 39">
            <a:extLst>
              <a:ext uri="{FF2B5EF4-FFF2-40B4-BE49-F238E27FC236}">
                <a16:creationId xmlns:a16="http://schemas.microsoft.com/office/drawing/2014/main" xmlns="" id="{024353EF-9970-433B-B3FA-BD472A766375}"/>
              </a:ext>
            </a:extLst>
          </p:cNvPr>
          <p:cNvCxnSpPr>
            <a:cxnSpLocks/>
            <a:stCxn id="37" idx="0"/>
            <a:endCxn id="36" idx="2"/>
          </p:cNvCxnSpPr>
          <p:nvPr/>
        </p:nvCxnSpPr>
        <p:spPr bwMode="gray">
          <a:xfrm flipV="1">
            <a:off x="1652347" y="3253970"/>
            <a:ext cx="2749209" cy="1635245"/>
          </a:xfrm>
          <a:prstGeom prst="line">
            <a:avLst/>
          </a:prstGeom>
          <a:noFill/>
          <a:ln w="19050" cap="flat" cmpd="sng">
            <a:solidFill>
              <a:srgbClr val="969696"/>
            </a:solidFill>
            <a:round/>
            <a:headEnd/>
            <a:tailEnd/>
          </a:ln>
          <a:effectLst/>
        </p:spPr>
      </p:cxnSp>
      <p:cxnSp>
        <p:nvCxnSpPr>
          <p:cNvPr id="41" name="直接连接符 40">
            <a:extLst>
              <a:ext uri="{FF2B5EF4-FFF2-40B4-BE49-F238E27FC236}">
                <a16:creationId xmlns:a16="http://schemas.microsoft.com/office/drawing/2014/main" xmlns="" id="{B3BD3865-C1BE-4BAE-8668-7C73387030C9}"/>
              </a:ext>
            </a:extLst>
          </p:cNvPr>
          <p:cNvCxnSpPr>
            <a:cxnSpLocks/>
            <a:stCxn id="37" idx="0"/>
            <a:endCxn id="35" idx="2"/>
          </p:cNvCxnSpPr>
          <p:nvPr/>
        </p:nvCxnSpPr>
        <p:spPr bwMode="gray">
          <a:xfrm flipV="1">
            <a:off x="1652347" y="3253970"/>
            <a:ext cx="939800" cy="1635245"/>
          </a:xfrm>
          <a:prstGeom prst="line">
            <a:avLst/>
          </a:prstGeom>
          <a:noFill/>
          <a:ln w="19050" cap="flat" cmpd="sng">
            <a:solidFill>
              <a:srgbClr val="969696"/>
            </a:solidFill>
            <a:round/>
            <a:headEnd/>
            <a:tailEnd/>
          </a:ln>
          <a:effectLst/>
        </p:spPr>
      </p:cxnSp>
      <p:cxnSp>
        <p:nvCxnSpPr>
          <p:cNvPr id="42" name="直接连接符 41">
            <a:extLst>
              <a:ext uri="{FF2B5EF4-FFF2-40B4-BE49-F238E27FC236}">
                <a16:creationId xmlns:a16="http://schemas.microsoft.com/office/drawing/2014/main" xmlns="" id="{46238009-E344-45CE-B83F-5EB80C24208F}"/>
              </a:ext>
            </a:extLst>
          </p:cNvPr>
          <p:cNvCxnSpPr>
            <a:cxnSpLocks/>
            <a:stCxn id="38" idx="0"/>
            <a:endCxn id="35" idx="2"/>
          </p:cNvCxnSpPr>
          <p:nvPr/>
        </p:nvCxnSpPr>
        <p:spPr bwMode="gray">
          <a:xfrm flipH="1" flipV="1">
            <a:off x="2592147" y="3253970"/>
            <a:ext cx="2876209" cy="1635245"/>
          </a:xfrm>
          <a:prstGeom prst="line">
            <a:avLst/>
          </a:prstGeom>
          <a:noFill/>
          <a:ln w="19050" cap="flat" cmpd="sng">
            <a:solidFill>
              <a:srgbClr val="969696"/>
            </a:solidFill>
            <a:round/>
            <a:headEnd/>
            <a:tailEnd/>
          </a:ln>
          <a:effectLst/>
        </p:spPr>
      </p:cxnSp>
      <p:cxnSp>
        <p:nvCxnSpPr>
          <p:cNvPr id="43" name="直接连接符 42">
            <a:extLst>
              <a:ext uri="{FF2B5EF4-FFF2-40B4-BE49-F238E27FC236}">
                <a16:creationId xmlns:a16="http://schemas.microsoft.com/office/drawing/2014/main" xmlns="" id="{500C791D-6F20-46D2-9D99-C861B257D295}"/>
              </a:ext>
            </a:extLst>
          </p:cNvPr>
          <p:cNvCxnSpPr>
            <a:cxnSpLocks/>
            <a:stCxn id="38" idx="0"/>
            <a:endCxn id="36" idx="2"/>
          </p:cNvCxnSpPr>
          <p:nvPr/>
        </p:nvCxnSpPr>
        <p:spPr bwMode="gray">
          <a:xfrm flipH="1" flipV="1">
            <a:off x="4401556" y="3253970"/>
            <a:ext cx="1066800" cy="1635245"/>
          </a:xfrm>
          <a:prstGeom prst="line">
            <a:avLst/>
          </a:prstGeom>
          <a:noFill/>
          <a:ln w="19050" cap="flat" cmpd="sng">
            <a:solidFill>
              <a:srgbClr val="969696"/>
            </a:solidFill>
            <a:round/>
            <a:headEnd/>
            <a:tailEnd/>
          </a:ln>
          <a:effectLst/>
        </p:spPr>
      </p:cxnSp>
      <p:cxnSp>
        <p:nvCxnSpPr>
          <p:cNvPr id="44" name="直接连接符 43">
            <a:extLst>
              <a:ext uri="{FF2B5EF4-FFF2-40B4-BE49-F238E27FC236}">
                <a16:creationId xmlns:a16="http://schemas.microsoft.com/office/drawing/2014/main" xmlns="" id="{06FC51B9-376D-43FB-833C-7162995EB793}"/>
              </a:ext>
            </a:extLst>
          </p:cNvPr>
          <p:cNvCxnSpPr>
            <a:cxnSpLocks/>
            <a:endCxn id="35" idx="0"/>
          </p:cNvCxnSpPr>
          <p:nvPr/>
        </p:nvCxnSpPr>
        <p:spPr bwMode="gray">
          <a:xfrm flipH="1" flipV="1">
            <a:off x="2592147" y="2840226"/>
            <a:ext cx="120574" cy="3087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xmlns="" id="{6C68040A-01BB-48F2-8A0A-CB2E9585C337}"/>
              </a:ext>
            </a:extLst>
          </p:cNvPr>
          <p:cNvSpPr txBox="1"/>
          <p:nvPr/>
        </p:nvSpPr>
        <p:spPr bwMode="gray">
          <a:xfrm>
            <a:off x="4631961" y="2854958"/>
            <a:ext cx="564578" cy="276999"/>
          </a:xfrm>
          <a:prstGeom prst="rect">
            <a:avLst/>
          </a:prstGeom>
          <a:noFill/>
        </p:spPr>
        <p:txBody>
          <a:bodyPr wrap="none" rtlCol="0">
            <a:spAutoFit/>
          </a:bodyPr>
          <a:lstStyle/>
          <a:p>
            <a:pP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a:extLst>
              <a:ext uri="{FF2B5EF4-FFF2-40B4-BE49-F238E27FC236}">
                <a16:creationId xmlns:a16="http://schemas.microsoft.com/office/drawing/2014/main" xmlns="" id="{29D92EAE-E9C3-42EB-BC38-406A239554B7}"/>
              </a:ext>
            </a:extLst>
          </p:cNvPr>
          <p:cNvSpPr txBox="1"/>
          <p:nvPr/>
        </p:nvSpPr>
        <p:spPr bwMode="gray">
          <a:xfrm>
            <a:off x="5759559" y="4946993"/>
            <a:ext cx="484428" cy="276999"/>
          </a:xfrm>
          <a:prstGeom prst="rect">
            <a:avLst/>
          </a:prstGeom>
          <a:noFill/>
        </p:spPr>
        <p:txBody>
          <a:bodyPr wrap="none" rtlCol="0">
            <a:spAutoFit/>
          </a:bodyPr>
          <a:lstStyle/>
          <a:p>
            <a:pP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76" descr="接入交换机.png">
            <a:extLst>
              <a:ext uri="{FF2B5EF4-FFF2-40B4-BE49-F238E27FC236}">
                <a16:creationId xmlns:a16="http://schemas.microsoft.com/office/drawing/2014/main" xmlns="" id="{39642972-EAE0-4CBF-A3B1-1C1F29A05F00}"/>
              </a:ext>
            </a:extLst>
          </p:cNvPr>
          <p:cNvPicPr>
            <a:picLocks noChangeAspect="1"/>
          </p:cNvPicPr>
          <p:nvPr/>
        </p:nvPicPr>
        <p:blipFill>
          <a:blip r:embed="rId3" cstate="print"/>
          <a:stretch>
            <a:fillRect/>
          </a:stretch>
        </p:blipFill>
        <p:spPr bwMode="gray">
          <a:xfrm>
            <a:off x="2639678" y="4889215"/>
            <a:ext cx="569344" cy="413744"/>
          </a:xfrm>
          <a:prstGeom prst="rect">
            <a:avLst/>
          </a:prstGeom>
        </p:spPr>
      </p:pic>
      <p:cxnSp>
        <p:nvCxnSpPr>
          <p:cNvPr id="56" name="直接连接符 55">
            <a:extLst>
              <a:ext uri="{FF2B5EF4-FFF2-40B4-BE49-F238E27FC236}">
                <a16:creationId xmlns:a16="http://schemas.microsoft.com/office/drawing/2014/main" xmlns="" id="{93A67055-D587-4EB5-B77B-540AF621CD7F}"/>
              </a:ext>
            </a:extLst>
          </p:cNvPr>
          <p:cNvCxnSpPr>
            <a:cxnSpLocks/>
            <a:stCxn id="55" idx="0"/>
            <a:endCxn id="36" idx="2"/>
          </p:cNvCxnSpPr>
          <p:nvPr/>
        </p:nvCxnSpPr>
        <p:spPr bwMode="gray">
          <a:xfrm flipV="1">
            <a:off x="2924350" y="3253970"/>
            <a:ext cx="1477206" cy="1635245"/>
          </a:xfrm>
          <a:prstGeom prst="line">
            <a:avLst/>
          </a:prstGeom>
          <a:noFill/>
          <a:ln w="19050" cap="flat" cmpd="sng">
            <a:solidFill>
              <a:srgbClr val="969696"/>
            </a:solidFill>
            <a:round/>
            <a:headEnd/>
            <a:tailEnd/>
          </a:ln>
          <a:effectLst/>
        </p:spPr>
      </p:cxnSp>
      <p:cxnSp>
        <p:nvCxnSpPr>
          <p:cNvPr id="57" name="直接连接符 56">
            <a:extLst>
              <a:ext uri="{FF2B5EF4-FFF2-40B4-BE49-F238E27FC236}">
                <a16:creationId xmlns:a16="http://schemas.microsoft.com/office/drawing/2014/main" xmlns="" id="{763A846A-1B32-407B-84BF-20217238E4B3}"/>
              </a:ext>
            </a:extLst>
          </p:cNvPr>
          <p:cNvCxnSpPr>
            <a:cxnSpLocks/>
            <a:stCxn id="55" idx="0"/>
            <a:endCxn id="35" idx="2"/>
          </p:cNvCxnSpPr>
          <p:nvPr/>
        </p:nvCxnSpPr>
        <p:spPr bwMode="gray">
          <a:xfrm flipH="1" flipV="1">
            <a:off x="2592147" y="3253970"/>
            <a:ext cx="332203" cy="1635245"/>
          </a:xfrm>
          <a:prstGeom prst="line">
            <a:avLst/>
          </a:prstGeom>
          <a:noFill/>
          <a:ln w="19050" cap="flat" cmpd="sng">
            <a:solidFill>
              <a:srgbClr val="969696"/>
            </a:solidFill>
            <a:round/>
            <a:headEnd/>
            <a:tailEnd/>
          </a:ln>
          <a:effectLst/>
        </p:spPr>
      </p:cxnSp>
      <p:pic>
        <p:nvPicPr>
          <p:cNvPr id="58" name="图片 76" descr="接入交换机.png">
            <a:extLst>
              <a:ext uri="{FF2B5EF4-FFF2-40B4-BE49-F238E27FC236}">
                <a16:creationId xmlns:a16="http://schemas.microsoft.com/office/drawing/2014/main" xmlns="" id="{963D597C-DBAB-444A-A289-9F7FE7A9D619}"/>
              </a:ext>
            </a:extLst>
          </p:cNvPr>
          <p:cNvPicPr>
            <a:picLocks noChangeAspect="1"/>
          </p:cNvPicPr>
          <p:nvPr/>
        </p:nvPicPr>
        <p:blipFill>
          <a:blip r:embed="rId3" cstate="print"/>
          <a:stretch>
            <a:fillRect/>
          </a:stretch>
        </p:blipFill>
        <p:spPr bwMode="gray">
          <a:xfrm>
            <a:off x="3911681" y="4889215"/>
            <a:ext cx="569344" cy="413744"/>
          </a:xfrm>
          <a:prstGeom prst="rect">
            <a:avLst/>
          </a:prstGeom>
        </p:spPr>
      </p:pic>
      <p:cxnSp>
        <p:nvCxnSpPr>
          <p:cNvPr id="59" name="直接连接符 58">
            <a:extLst>
              <a:ext uri="{FF2B5EF4-FFF2-40B4-BE49-F238E27FC236}">
                <a16:creationId xmlns:a16="http://schemas.microsoft.com/office/drawing/2014/main" xmlns="" id="{1607317C-21A1-4461-91F4-C7F051A8FF28}"/>
              </a:ext>
            </a:extLst>
          </p:cNvPr>
          <p:cNvCxnSpPr>
            <a:cxnSpLocks/>
            <a:stCxn id="58" idx="0"/>
            <a:endCxn id="36" idx="2"/>
          </p:cNvCxnSpPr>
          <p:nvPr/>
        </p:nvCxnSpPr>
        <p:spPr bwMode="gray">
          <a:xfrm flipV="1">
            <a:off x="4196353" y="3253970"/>
            <a:ext cx="205203" cy="1635245"/>
          </a:xfrm>
          <a:prstGeom prst="line">
            <a:avLst/>
          </a:prstGeom>
          <a:noFill/>
          <a:ln w="19050" cap="flat" cmpd="sng">
            <a:solidFill>
              <a:srgbClr val="969696"/>
            </a:solidFill>
            <a:round/>
            <a:headEnd/>
            <a:tailEnd/>
          </a:ln>
          <a:effectLst/>
        </p:spPr>
      </p:cxnSp>
      <p:cxnSp>
        <p:nvCxnSpPr>
          <p:cNvPr id="60" name="直接连接符 59">
            <a:extLst>
              <a:ext uri="{FF2B5EF4-FFF2-40B4-BE49-F238E27FC236}">
                <a16:creationId xmlns:a16="http://schemas.microsoft.com/office/drawing/2014/main" xmlns="" id="{9206E88F-6827-4862-A4D8-EF20F5A3FE0C}"/>
              </a:ext>
            </a:extLst>
          </p:cNvPr>
          <p:cNvCxnSpPr>
            <a:cxnSpLocks/>
            <a:stCxn id="58" idx="0"/>
            <a:endCxn id="35" idx="2"/>
          </p:cNvCxnSpPr>
          <p:nvPr/>
        </p:nvCxnSpPr>
        <p:spPr bwMode="gray">
          <a:xfrm flipH="1" flipV="1">
            <a:off x="2592147" y="3253970"/>
            <a:ext cx="1604206" cy="1635245"/>
          </a:xfrm>
          <a:prstGeom prst="line">
            <a:avLst/>
          </a:prstGeom>
          <a:noFill/>
          <a:ln w="19050" cap="flat" cmpd="sng">
            <a:solidFill>
              <a:srgbClr val="969696"/>
            </a:solidFill>
            <a:round/>
            <a:headEnd/>
            <a:tailEnd/>
          </a:ln>
          <a:effectLst/>
        </p:spPr>
      </p:cxnSp>
      <p:sp>
        <p:nvSpPr>
          <p:cNvPr id="67" name="文本框 66">
            <a:extLst>
              <a:ext uri="{FF2B5EF4-FFF2-40B4-BE49-F238E27FC236}">
                <a16:creationId xmlns:a16="http://schemas.microsoft.com/office/drawing/2014/main" xmlns="" id="{BCB5E53D-806E-401A-88BF-6BBECB5406E0}"/>
              </a:ext>
            </a:extLst>
          </p:cNvPr>
          <p:cNvSpPr txBox="1"/>
          <p:nvPr/>
        </p:nvSpPr>
        <p:spPr bwMode="gray">
          <a:xfrm>
            <a:off x="2588286" y="3245988"/>
            <a:ext cx="1891723"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VXLAN+EVPN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 name="图片 22" descr="汇聚交换机.png"/>
          <p:cNvPicPr>
            <a:picLocks noChangeAspect="1"/>
          </p:cNvPicPr>
          <p:nvPr/>
        </p:nvPicPr>
        <p:blipFill>
          <a:blip r:embed="rId4" cstate="print"/>
          <a:stretch>
            <a:fillRect/>
          </a:stretch>
        </p:blipFill>
        <p:spPr bwMode="gray">
          <a:xfrm>
            <a:off x="9123832" y="4559125"/>
            <a:ext cx="368827" cy="301768"/>
          </a:xfrm>
          <a:prstGeom prst="rect">
            <a:avLst/>
          </a:prstGeom>
        </p:spPr>
      </p:pic>
      <p:pic>
        <p:nvPicPr>
          <p:cNvPr id="24" name="图片 23" descr="接入交换机.png"/>
          <p:cNvPicPr>
            <a:picLocks noChangeAspect="1"/>
          </p:cNvPicPr>
          <p:nvPr/>
        </p:nvPicPr>
        <p:blipFill>
          <a:blip r:embed="rId3" cstate="print"/>
          <a:stretch>
            <a:fillRect/>
          </a:stretch>
        </p:blipFill>
        <p:spPr bwMode="gray">
          <a:xfrm>
            <a:off x="10188445" y="4558972"/>
            <a:ext cx="368827" cy="301768"/>
          </a:xfrm>
          <a:prstGeom prst="rect">
            <a:avLst/>
          </a:prstGeom>
        </p:spPr>
      </p:pic>
      <p:pic>
        <p:nvPicPr>
          <p:cNvPr id="25" name="图片 24" descr="接入交换机.png"/>
          <p:cNvPicPr>
            <a:picLocks noChangeAspect="1"/>
          </p:cNvPicPr>
          <p:nvPr/>
        </p:nvPicPr>
        <p:blipFill>
          <a:blip r:embed="rId5" cstate="print"/>
          <a:stretch>
            <a:fillRect/>
          </a:stretch>
        </p:blipFill>
        <p:spPr bwMode="gray">
          <a:xfrm>
            <a:off x="8237221" y="3261993"/>
            <a:ext cx="368827" cy="301768"/>
          </a:xfrm>
          <a:prstGeom prst="rect">
            <a:avLst/>
          </a:prstGeom>
        </p:spPr>
      </p:pic>
      <p:pic>
        <p:nvPicPr>
          <p:cNvPr id="26" name="图片 25" descr="汇聚交换机.png"/>
          <p:cNvPicPr>
            <a:picLocks noChangeAspect="1"/>
          </p:cNvPicPr>
          <p:nvPr/>
        </p:nvPicPr>
        <p:blipFill>
          <a:blip r:embed="rId4" cstate="print"/>
          <a:stretch>
            <a:fillRect/>
          </a:stretch>
        </p:blipFill>
        <p:spPr bwMode="gray">
          <a:xfrm>
            <a:off x="8925869" y="5293688"/>
            <a:ext cx="368827" cy="301768"/>
          </a:xfrm>
          <a:prstGeom prst="rect">
            <a:avLst/>
          </a:prstGeom>
        </p:spPr>
      </p:pic>
      <p:pic>
        <p:nvPicPr>
          <p:cNvPr id="27" name="图片 26" descr="接入交换机.png"/>
          <p:cNvPicPr>
            <a:picLocks noChangeAspect="1"/>
          </p:cNvPicPr>
          <p:nvPr/>
        </p:nvPicPr>
        <p:blipFill>
          <a:blip r:embed="rId3" cstate="print"/>
          <a:stretch>
            <a:fillRect/>
          </a:stretch>
        </p:blipFill>
        <p:spPr bwMode="gray">
          <a:xfrm>
            <a:off x="9920458" y="5293688"/>
            <a:ext cx="368827" cy="301768"/>
          </a:xfrm>
          <a:prstGeom prst="rect">
            <a:avLst/>
          </a:prstGeom>
        </p:spPr>
      </p:pic>
      <p:cxnSp>
        <p:nvCxnSpPr>
          <p:cNvPr id="28" name="直接连接符 27"/>
          <p:cNvCxnSpPr>
            <a:stCxn id="23" idx="3"/>
            <a:endCxn id="27" idx="1"/>
          </p:cNvCxnSpPr>
          <p:nvPr/>
        </p:nvCxnSpPr>
        <p:spPr bwMode="gray">
          <a:xfrm>
            <a:off x="9492659" y="4710009"/>
            <a:ext cx="427799" cy="734563"/>
          </a:xfrm>
          <a:prstGeom prst="line">
            <a:avLst/>
          </a:prstGeom>
          <a:solidFill>
            <a:schemeClr val="accent1"/>
          </a:solidFill>
          <a:ln w="19050" cap="flat" cmpd="sng" algn="ctr">
            <a:solidFill>
              <a:srgbClr val="00B0F0"/>
            </a:solidFill>
            <a:prstDash val="solid"/>
            <a:round/>
            <a:headEnd type="none" w="med" len="med"/>
            <a:tailEnd type="none" w="med" len="med"/>
          </a:ln>
          <a:effectLst/>
        </p:spPr>
      </p:cxnSp>
      <p:cxnSp>
        <p:nvCxnSpPr>
          <p:cNvPr id="29" name="直接连接符 28"/>
          <p:cNvCxnSpPr>
            <a:stCxn id="27" idx="1"/>
            <a:endCxn id="26" idx="3"/>
          </p:cNvCxnSpPr>
          <p:nvPr/>
        </p:nvCxnSpPr>
        <p:spPr bwMode="gray">
          <a:xfrm flipH="1">
            <a:off x="9294696" y="5444572"/>
            <a:ext cx="625762" cy="0"/>
          </a:xfrm>
          <a:prstGeom prst="line">
            <a:avLst/>
          </a:prstGeom>
          <a:solidFill>
            <a:schemeClr val="accent1"/>
          </a:solidFill>
          <a:ln w="19050" cap="flat" cmpd="sng" algn="ctr">
            <a:solidFill>
              <a:srgbClr val="00B0F0"/>
            </a:solidFill>
            <a:prstDash val="solid"/>
            <a:round/>
            <a:headEnd type="none" w="med" len="med"/>
            <a:tailEnd type="none" w="med" len="med"/>
          </a:ln>
          <a:effectLst/>
        </p:spPr>
      </p:cxnSp>
      <p:cxnSp>
        <p:nvCxnSpPr>
          <p:cNvPr id="30" name="直接连接符 29"/>
          <p:cNvCxnSpPr>
            <a:stCxn id="26" idx="3"/>
            <a:endCxn id="24" idx="1"/>
          </p:cNvCxnSpPr>
          <p:nvPr/>
        </p:nvCxnSpPr>
        <p:spPr bwMode="gray">
          <a:xfrm flipV="1">
            <a:off x="9294696" y="4709856"/>
            <a:ext cx="893749" cy="734716"/>
          </a:xfrm>
          <a:prstGeom prst="line">
            <a:avLst/>
          </a:prstGeom>
          <a:solidFill>
            <a:schemeClr val="accent1"/>
          </a:solidFill>
          <a:ln w="19050" cap="flat" cmpd="sng" algn="ctr">
            <a:solidFill>
              <a:srgbClr val="00B0F0"/>
            </a:solidFill>
            <a:prstDash val="solid"/>
            <a:round/>
            <a:headEnd type="none" w="med" len="med"/>
            <a:tailEnd type="none" w="med" len="med"/>
          </a:ln>
          <a:effectLst/>
        </p:spPr>
      </p:cxnSp>
      <p:cxnSp>
        <p:nvCxnSpPr>
          <p:cNvPr id="31" name="直接连接符 30"/>
          <p:cNvCxnSpPr>
            <a:stCxn id="24" idx="1"/>
            <a:endCxn id="23" idx="3"/>
          </p:cNvCxnSpPr>
          <p:nvPr/>
        </p:nvCxnSpPr>
        <p:spPr bwMode="gray">
          <a:xfrm flipH="1">
            <a:off x="9492659" y="4709856"/>
            <a:ext cx="695786" cy="153"/>
          </a:xfrm>
          <a:prstGeom prst="line">
            <a:avLst/>
          </a:prstGeom>
          <a:solidFill>
            <a:schemeClr val="accent1"/>
          </a:solidFill>
          <a:ln w="19050" cap="flat" cmpd="sng" algn="ctr">
            <a:solidFill>
              <a:srgbClr val="00B0F0"/>
            </a:solidFill>
            <a:prstDash val="solid"/>
            <a:round/>
            <a:headEnd type="none" w="med" len="med"/>
            <a:tailEnd type="none" w="med" len="med"/>
          </a:ln>
          <a:effectLst/>
        </p:spPr>
      </p:cxnSp>
      <p:pic>
        <p:nvPicPr>
          <p:cNvPr id="32" name="图片 31" descr="接入交换机.png"/>
          <p:cNvPicPr>
            <a:picLocks noChangeAspect="1"/>
          </p:cNvPicPr>
          <p:nvPr/>
        </p:nvPicPr>
        <p:blipFill>
          <a:blip r:embed="rId3" cstate="print"/>
          <a:stretch>
            <a:fillRect/>
          </a:stretch>
        </p:blipFill>
        <p:spPr bwMode="gray">
          <a:xfrm>
            <a:off x="8194622" y="4849046"/>
            <a:ext cx="368827" cy="301768"/>
          </a:xfrm>
          <a:prstGeom prst="rect">
            <a:avLst/>
          </a:prstGeom>
        </p:spPr>
      </p:pic>
      <p:cxnSp>
        <p:nvCxnSpPr>
          <p:cNvPr id="33" name="直接连接符 32"/>
          <p:cNvCxnSpPr>
            <a:stCxn id="32" idx="3"/>
            <a:endCxn id="23" idx="1"/>
          </p:cNvCxnSpPr>
          <p:nvPr/>
        </p:nvCxnSpPr>
        <p:spPr bwMode="gray">
          <a:xfrm flipV="1">
            <a:off x="8563449" y="4710009"/>
            <a:ext cx="560383" cy="289921"/>
          </a:xfrm>
          <a:prstGeom prst="line">
            <a:avLst/>
          </a:prstGeom>
          <a:solidFill>
            <a:schemeClr val="accent1"/>
          </a:solidFill>
          <a:ln w="19050" cap="flat" cmpd="sng" algn="ctr">
            <a:solidFill>
              <a:srgbClr val="00B0F0"/>
            </a:solidFill>
            <a:prstDash val="solid"/>
            <a:round/>
            <a:headEnd type="none" w="med" len="med"/>
            <a:tailEnd type="none" w="med" len="med"/>
          </a:ln>
          <a:effectLst/>
        </p:spPr>
      </p:cxnSp>
      <p:cxnSp>
        <p:nvCxnSpPr>
          <p:cNvPr id="34" name="直接连接符 33"/>
          <p:cNvCxnSpPr>
            <a:stCxn id="32" idx="3"/>
            <a:endCxn id="26" idx="1"/>
          </p:cNvCxnSpPr>
          <p:nvPr/>
        </p:nvCxnSpPr>
        <p:spPr bwMode="gray">
          <a:xfrm>
            <a:off x="8563449" y="4999930"/>
            <a:ext cx="362420" cy="444642"/>
          </a:xfrm>
          <a:prstGeom prst="line">
            <a:avLst/>
          </a:prstGeom>
          <a:solidFill>
            <a:schemeClr val="accent1"/>
          </a:solidFill>
          <a:ln w="19050" cap="flat" cmpd="sng" algn="ctr">
            <a:solidFill>
              <a:srgbClr val="00B0F0"/>
            </a:solidFill>
            <a:prstDash val="solid"/>
            <a:round/>
            <a:headEnd type="none" w="med" len="med"/>
            <a:tailEnd type="none" w="med" len="med"/>
          </a:ln>
          <a:effectLst/>
        </p:spPr>
      </p:cxnSp>
      <p:cxnSp>
        <p:nvCxnSpPr>
          <p:cNvPr id="39" name="直接箭头连接符 38"/>
          <p:cNvCxnSpPr/>
          <p:nvPr/>
        </p:nvCxnSpPr>
        <p:spPr bwMode="gray">
          <a:xfrm flipV="1">
            <a:off x="8607039" y="4636976"/>
            <a:ext cx="396818" cy="212071"/>
          </a:xfrm>
          <a:prstGeom prst="straightConnector1">
            <a:avLst/>
          </a:prstGeom>
          <a:solidFill>
            <a:schemeClr val="accent1"/>
          </a:solidFill>
          <a:ln w="9525" cap="flat" cmpd="sng" algn="ctr">
            <a:solidFill>
              <a:srgbClr val="FFC000"/>
            </a:solidFill>
            <a:prstDash val="dash"/>
            <a:round/>
            <a:headEnd type="triangle"/>
            <a:tailEnd type="triangle"/>
          </a:ln>
          <a:effectLst/>
        </p:spPr>
      </p:cxnSp>
      <p:cxnSp>
        <p:nvCxnSpPr>
          <p:cNvPr id="47" name="直接箭头连接符 46"/>
          <p:cNvCxnSpPr/>
          <p:nvPr/>
        </p:nvCxnSpPr>
        <p:spPr bwMode="gray">
          <a:xfrm>
            <a:off x="9571434" y="4603817"/>
            <a:ext cx="553699" cy="0"/>
          </a:xfrm>
          <a:prstGeom prst="straightConnector1">
            <a:avLst/>
          </a:prstGeom>
          <a:solidFill>
            <a:schemeClr val="accent1"/>
          </a:solidFill>
          <a:ln w="9525" cap="flat" cmpd="sng" algn="ctr">
            <a:solidFill>
              <a:srgbClr val="FFC000"/>
            </a:solidFill>
            <a:prstDash val="dash"/>
            <a:round/>
            <a:headEnd type="triangle"/>
            <a:tailEnd type="triangle"/>
          </a:ln>
          <a:effectLst/>
        </p:spPr>
      </p:cxnSp>
      <p:cxnSp>
        <p:nvCxnSpPr>
          <p:cNvPr id="48" name="直接箭头连接符 47"/>
          <p:cNvCxnSpPr/>
          <p:nvPr/>
        </p:nvCxnSpPr>
        <p:spPr bwMode="gray">
          <a:xfrm>
            <a:off x="8566243" y="5112709"/>
            <a:ext cx="254141" cy="331863"/>
          </a:xfrm>
          <a:prstGeom prst="straightConnector1">
            <a:avLst/>
          </a:prstGeom>
          <a:solidFill>
            <a:schemeClr val="accent1"/>
          </a:solidFill>
          <a:ln w="9525" cap="flat" cmpd="sng" algn="ctr">
            <a:solidFill>
              <a:srgbClr val="FFC000"/>
            </a:solidFill>
            <a:prstDash val="dash"/>
            <a:round/>
            <a:headEnd type="triangle"/>
            <a:tailEnd type="triangle"/>
          </a:ln>
          <a:effectLst/>
        </p:spPr>
      </p:cxnSp>
      <p:cxnSp>
        <p:nvCxnSpPr>
          <p:cNvPr id="49" name="直接箭头连接符 48"/>
          <p:cNvCxnSpPr/>
          <p:nvPr/>
        </p:nvCxnSpPr>
        <p:spPr bwMode="gray">
          <a:xfrm>
            <a:off x="9444163" y="4871834"/>
            <a:ext cx="325777" cy="502889"/>
          </a:xfrm>
          <a:prstGeom prst="straightConnector1">
            <a:avLst/>
          </a:prstGeom>
          <a:solidFill>
            <a:schemeClr val="accent1"/>
          </a:solidFill>
          <a:ln w="9525" cap="flat" cmpd="sng" algn="ctr">
            <a:solidFill>
              <a:srgbClr val="FFC000"/>
            </a:solidFill>
            <a:prstDash val="dash"/>
            <a:round/>
            <a:headEnd type="triangle"/>
            <a:tailEnd type="triangle"/>
          </a:ln>
          <a:effectLst/>
        </p:spPr>
      </p:cxnSp>
      <p:cxnSp>
        <p:nvCxnSpPr>
          <p:cNvPr id="50" name="直接箭头连接符 49"/>
          <p:cNvCxnSpPr/>
          <p:nvPr/>
        </p:nvCxnSpPr>
        <p:spPr bwMode="gray">
          <a:xfrm flipH="1">
            <a:off x="9360143" y="4803600"/>
            <a:ext cx="499724" cy="420392"/>
          </a:xfrm>
          <a:prstGeom prst="straightConnector1">
            <a:avLst/>
          </a:prstGeom>
          <a:solidFill>
            <a:schemeClr val="accent1"/>
          </a:solidFill>
          <a:ln w="9525" cap="flat" cmpd="sng" algn="ctr">
            <a:solidFill>
              <a:srgbClr val="FFC000"/>
            </a:solidFill>
            <a:prstDash val="dash"/>
            <a:round/>
            <a:headEnd type="triangle"/>
            <a:tailEnd type="triangle"/>
          </a:ln>
          <a:effectLst/>
        </p:spPr>
      </p:cxnSp>
      <p:cxnSp>
        <p:nvCxnSpPr>
          <p:cNvPr id="51" name="直接箭头连接符 50"/>
          <p:cNvCxnSpPr/>
          <p:nvPr/>
        </p:nvCxnSpPr>
        <p:spPr bwMode="gray">
          <a:xfrm>
            <a:off x="9423700" y="5538164"/>
            <a:ext cx="481249" cy="0"/>
          </a:xfrm>
          <a:prstGeom prst="straightConnector1">
            <a:avLst/>
          </a:prstGeom>
          <a:solidFill>
            <a:schemeClr val="accent1"/>
          </a:solidFill>
          <a:ln w="9525" cap="flat" cmpd="sng" algn="ctr">
            <a:solidFill>
              <a:srgbClr val="FFC000"/>
            </a:solidFill>
            <a:prstDash val="dash"/>
            <a:round/>
            <a:headEnd type="triangle"/>
            <a:tailEnd type="triangle"/>
          </a:ln>
          <a:effectLst/>
        </p:spPr>
      </p:cxnSp>
      <p:pic>
        <p:nvPicPr>
          <p:cNvPr id="52" name="图片 51" descr="接入交换机.png"/>
          <p:cNvPicPr>
            <a:picLocks noChangeAspect="1"/>
          </p:cNvPicPr>
          <p:nvPr/>
        </p:nvPicPr>
        <p:blipFill>
          <a:blip r:embed="rId5" cstate="print"/>
          <a:stretch>
            <a:fillRect/>
          </a:stretch>
        </p:blipFill>
        <p:spPr bwMode="gray">
          <a:xfrm>
            <a:off x="10190420" y="2665448"/>
            <a:ext cx="368827" cy="301768"/>
          </a:xfrm>
          <a:prstGeom prst="rect">
            <a:avLst/>
          </a:prstGeom>
        </p:spPr>
      </p:pic>
      <p:pic>
        <p:nvPicPr>
          <p:cNvPr id="53" name="图片 52" descr="接入交换机.png"/>
          <p:cNvPicPr>
            <a:picLocks noChangeAspect="1"/>
          </p:cNvPicPr>
          <p:nvPr/>
        </p:nvPicPr>
        <p:blipFill>
          <a:blip r:embed="rId5" cstate="print"/>
          <a:stretch>
            <a:fillRect/>
          </a:stretch>
        </p:blipFill>
        <p:spPr bwMode="gray">
          <a:xfrm>
            <a:off x="9926536" y="3499670"/>
            <a:ext cx="368827" cy="301768"/>
          </a:xfrm>
          <a:prstGeom prst="rect">
            <a:avLst/>
          </a:prstGeom>
        </p:spPr>
      </p:pic>
      <p:sp>
        <p:nvSpPr>
          <p:cNvPr id="54" name="任意多边形 53"/>
          <p:cNvSpPr/>
          <p:nvPr/>
        </p:nvSpPr>
        <p:spPr bwMode="gray">
          <a:xfrm>
            <a:off x="8725506" y="2909274"/>
            <a:ext cx="1192696" cy="457200"/>
          </a:xfrm>
          <a:custGeom>
            <a:avLst/>
            <a:gdLst>
              <a:gd name="connsiteX0" fmla="*/ 0 w 1192696"/>
              <a:gd name="connsiteY0" fmla="*/ 457200 h 457200"/>
              <a:gd name="connsiteX1" fmla="*/ 665922 w 1192696"/>
              <a:gd name="connsiteY1" fmla="*/ 188844 h 457200"/>
              <a:gd name="connsiteX2" fmla="*/ 1192696 w 1192696"/>
              <a:gd name="connsiteY2" fmla="*/ 0 h 457200"/>
            </a:gdLst>
            <a:ahLst/>
            <a:cxnLst>
              <a:cxn ang="0">
                <a:pos x="connsiteX0" y="connsiteY0"/>
              </a:cxn>
              <a:cxn ang="0">
                <a:pos x="connsiteX1" y="connsiteY1"/>
              </a:cxn>
              <a:cxn ang="0">
                <a:pos x="connsiteX2" y="connsiteY2"/>
              </a:cxn>
            </a:cxnLst>
            <a:rect l="l" t="t" r="r" b="b"/>
            <a:pathLst>
              <a:path w="1192696" h="457200">
                <a:moveTo>
                  <a:pt x="0" y="457200"/>
                </a:moveTo>
                <a:lnTo>
                  <a:pt x="665922" y="188844"/>
                </a:lnTo>
                <a:cubicBezTo>
                  <a:pt x="864705" y="112644"/>
                  <a:pt x="1028700" y="56322"/>
                  <a:pt x="1192696" y="0"/>
                </a:cubicBezTo>
              </a:path>
            </a:pathLst>
          </a:custGeom>
          <a:noFill/>
          <a:ln w="57150">
            <a:solidFill>
              <a:srgbClr val="FF9900"/>
            </a:solidFill>
          </a:ln>
        </p:spPr>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 name="任意多边形 60"/>
          <p:cNvSpPr/>
          <p:nvPr/>
        </p:nvSpPr>
        <p:spPr bwMode="gray">
          <a:xfrm>
            <a:off x="9272159" y="3147814"/>
            <a:ext cx="636104" cy="417443"/>
          </a:xfrm>
          <a:custGeom>
            <a:avLst/>
            <a:gdLst>
              <a:gd name="connsiteX0" fmla="*/ 0 w 636104"/>
              <a:gd name="connsiteY0" fmla="*/ 0 h 417443"/>
              <a:gd name="connsiteX1" fmla="*/ 407504 w 636104"/>
              <a:gd name="connsiteY1" fmla="*/ 119269 h 417443"/>
              <a:gd name="connsiteX2" fmla="*/ 636104 w 636104"/>
              <a:gd name="connsiteY2" fmla="*/ 417443 h 417443"/>
            </a:gdLst>
            <a:ahLst/>
            <a:cxnLst>
              <a:cxn ang="0">
                <a:pos x="connsiteX0" y="connsiteY0"/>
              </a:cxn>
              <a:cxn ang="0">
                <a:pos x="connsiteX1" y="connsiteY1"/>
              </a:cxn>
              <a:cxn ang="0">
                <a:pos x="connsiteX2" y="connsiteY2"/>
              </a:cxn>
            </a:cxnLst>
            <a:rect l="l" t="t" r="r" b="b"/>
            <a:pathLst>
              <a:path w="636104" h="417443">
                <a:moveTo>
                  <a:pt x="0" y="0"/>
                </a:moveTo>
                <a:cubicBezTo>
                  <a:pt x="150743" y="24847"/>
                  <a:pt x="301487" y="49695"/>
                  <a:pt x="407504" y="119269"/>
                </a:cubicBezTo>
                <a:cubicBezTo>
                  <a:pt x="513521" y="188843"/>
                  <a:pt x="574812" y="303143"/>
                  <a:pt x="636104" y="417443"/>
                </a:cubicBezTo>
              </a:path>
            </a:pathLst>
          </a:custGeom>
          <a:noFill/>
          <a:ln w="57150">
            <a:solidFill>
              <a:srgbClr val="FF9900"/>
            </a:solidFill>
          </a:ln>
        </p:spPr>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2" name="文本框 61"/>
          <p:cNvSpPr txBox="1"/>
          <p:nvPr/>
        </p:nvSpPr>
        <p:spPr bwMode="gray">
          <a:xfrm>
            <a:off x="8767309" y="3601383"/>
            <a:ext cx="957314" cy="276999"/>
          </a:xfrm>
          <a:prstGeom prst="rect">
            <a:avLst/>
          </a:prstGeom>
          <a:noFill/>
        </p:spPr>
        <p:txBody>
          <a:bodyPr wrap="none" rtlCol="0">
            <a:spAutoFit/>
          </a:bodyPr>
          <a:lstStyle/>
          <a:p>
            <a:pPr algn="ctr" defTabSz="1219200" fontAlgn="ctr"/>
            <a:r>
              <a:rPr lang="en-US" sz="1200" dirty="0" smtClean="0">
                <a:solidFill>
                  <a:srgbClr val="000000"/>
                </a:solidFill>
                <a:latin typeface="Huawei Sans" panose="020C0503030203020204" pitchFamily="34" charset="0"/>
              </a:rPr>
              <a:t>Data plane</a:t>
            </a:r>
            <a:endParaRPr kumimoji="1" lang="en-US" altLang="zh-CN"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3" name="文本框 62"/>
          <p:cNvSpPr txBox="1"/>
          <p:nvPr/>
        </p:nvSpPr>
        <p:spPr bwMode="gray">
          <a:xfrm>
            <a:off x="7809281" y="2497129"/>
            <a:ext cx="1696298" cy="276999"/>
          </a:xfrm>
          <a:prstGeom prst="rect">
            <a:avLst/>
          </a:prstGeom>
          <a:noFill/>
        </p:spPr>
        <p:txBody>
          <a:bodyPr wrap="none" rtlCol="0">
            <a:spAutoFit/>
          </a:bodyPr>
          <a:lstStyle/>
          <a:p>
            <a:pPr algn="ctr" defTabSz="1219200" fontAlgn="ctr"/>
            <a:r>
              <a:rPr lang="en-US" sz="1200" dirty="0" smtClean="0">
                <a:solidFill>
                  <a:srgbClr val="000000"/>
                </a:solidFill>
                <a:latin typeface="Huawei Sans" panose="020C0503030203020204" pitchFamily="34" charset="0"/>
              </a:rPr>
              <a:t>Overlay control plane</a:t>
            </a:r>
            <a:endParaRPr lang="en-US" sz="1200" dirty="0">
              <a:solidFill>
                <a:srgbClr val="000000"/>
              </a:solidFill>
              <a:latin typeface="Huawei Sans" panose="020C0503030203020204" pitchFamily="34" charset="0"/>
            </a:endParaRPr>
          </a:p>
        </p:txBody>
      </p:sp>
      <p:sp>
        <p:nvSpPr>
          <p:cNvPr id="64" name="任意多边形 63"/>
          <p:cNvSpPr/>
          <p:nvPr/>
        </p:nvSpPr>
        <p:spPr bwMode="gray">
          <a:xfrm>
            <a:off x="8457150" y="2880928"/>
            <a:ext cx="1510748" cy="286764"/>
          </a:xfrm>
          <a:custGeom>
            <a:avLst/>
            <a:gdLst>
              <a:gd name="connsiteX0" fmla="*/ 0 w 1510748"/>
              <a:gd name="connsiteY0" fmla="*/ 286764 h 286764"/>
              <a:gd name="connsiteX1" fmla="*/ 735496 w 1510748"/>
              <a:gd name="connsiteY1" fmla="*/ 28346 h 286764"/>
              <a:gd name="connsiteX2" fmla="*/ 1510748 w 1510748"/>
              <a:gd name="connsiteY2" fmla="*/ 18407 h 286764"/>
            </a:gdLst>
            <a:ahLst/>
            <a:cxnLst>
              <a:cxn ang="0">
                <a:pos x="connsiteX0" y="connsiteY0"/>
              </a:cxn>
              <a:cxn ang="0">
                <a:pos x="connsiteX1" y="connsiteY1"/>
              </a:cxn>
              <a:cxn ang="0">
                <a:pos x="connsiteX2" y="connsiteY2"/>
              </a:cxn>
            </a:cxnLst>
            <a:rect l="l" t="t" r="r" b="b"/>
            <a:pathLst>
              <a:path w="1510748" h="286764">
                <a:moveTo>
                  <a:pt x="0" y="286764"/>
                </a:moveTo>
                <a:cubicBezTo>
                  <a:pt x="241852" y="179918"/>
                  <a:pt x="483705" y="73072"/>
                  <a:pt x="735496" y="28346"/>
                </a:cubicBezTo>
                <a:cubicBezTo>
                  <a:pt x="987287" y="-16380"/>
                  <a:pt x="1249017" y="1013"/>
                  <a:pt x="1510748" y="18407"/>
                </a:cubicBezTo>
              </a:path>
            </a:pathLst>
          </a:custGeom>
          <a:noFill/>
          <a:ln>
            <a:solidFill>
              <a:srgbClr val="CC3300"/>
            </a:solidFill>
            <a:prstDash val="dash"/>
            <a:headEnd type="triangle" w="med" len="med"/>
            <a:tailEnd type="triangle" w="med" len="med"/>
          </a:ln>
        </p:spPr>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5" name="任意多边形 64"/>
          <p:cNvSpPr/>
          <p:nvPr/>
        </p:nvSpPr>
        <p:spPr bwMode="gray">
          <a:xfrm>
            <a:off x="8496906" y="3062819"/>
            <a:ext cx="1431235" cy="641586"/>
          </a:xfrm>
          <a:custGeom>
            <a:avLst/>
            <a:gdLst>
              <a:gd name="connsiteX0" fmla="*/ 0 w 1431235"/>
              <a:gd name="connsiteY0" fmla="*/ 124751 h 641586"/>
              <a:gd name="connsiteX1" fmla="*/ 844827 w 1431235"/>
              <a:gd name="connsiteY1" fmla="*/ 35299 h 641586"/>
              <a:gd name="connsiteX2" fmla="*/ 1431235 w 1431235"/>
              <a:gd name="connsiteY2" fmla="*/ 641586 h 641586"/>
            </a:gdLst>
            <a:ahLst/>
            <a:cxnLst>
              <a:cxn ang="0">
                <a:pos x="connsiteX0" y="connsiteY0"/>
              </a:cxn>
              <a:cxn ang="0">
                <a:pos x="connsiteX1" y="connsiteY1"/>
              </a:cxn>
              <a:cxn ang="0">
                <a:pos x="connsiteX2" y="connsiteY2"/>
              </a:cxn>
            </a:cxnLst>
            <a:rect l="l" t="t" r="r" b="b"/>
            <a:pathLst>
              <a:path w="1431235" h="641586">
                <a:moveTo>
                  <a:pt x="0" y="124751"/>
                </a:moveTo>
                <a:cubicBezTo>
                  <a:pt x="303144" y="36955"/>
                  <a:pt x="606288" y="-50840"/>
                  <a:pt x="844827" y="35299"/>
                </a:cubicBezTo>
                <a:cubicBezTo>
                  <a:pt x="1083366" y="121438"/>
                  <a:pt x="1257300" y="381512"/>
                  <a:pt x="1431235" y="641586"/>
                </a:cubicBezTo>
              </a:path>
            </a:pathLst>
          </a:custGeom>
          <a:noFill/>
          <a:ln>
            <a:solidFill>
              <a:srgbClr val="CC3300"/>
            </a:solidFill>
            <a:prstDash val="dash"/>
            <a:headEnd type="triangle" w="med" len="med"/>
            <a:tailEnd type="triangle" w="med" len="med"/>
          </a:ln>
        </p:spPr>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 name="任意多边形 67"/>
          <p:cNvSpPr/>
          <p:nvPr/>
        </p:nvSpPr>
        <p:spPr bwMode="gray">
          <a:xfrm>
            <a:off x="9728791" y="2929153"/>
            <a:ext cx="209289" cy="626165"/>
          </a:xfrm>
          <a:custGeom>
            <a:avLst/>
            <a:gdLst>
              <a:gd name="connsiteX0" fmla="*/ 159594 w 209289"/>
              <a:gd name="connsiteY0" fmla="*/ 0 h 626165"/>
              <a:gd name="connsiteX1" fmla="*/ 568 w 209289"/>
              <a:gd name="connsiteY1" fmla="*/ 298174 h 626165"/>
              <a:gd name="connsiteX2" fmla="*/ 209289 w 209289"/>
              <a:gd name="connsiteY2" fmla="*/ 626165 h 626165"/>
            </a:gdLst>
            <a:ahLst/>
            <a:cxnLst>
              <a:cxn ang="0">
                <a:pos x="connsiteX0" y="connsiteY0"/>
              </a:cxn>
              <a:cxn ang="0">
                <a:pos x="connsiteX1" y="connsiteY1"/>
              </a:cxn>
              <a:cxn ang="0">
                <a:pos x="connsiteX2" y="connsiteY2"/>
              </a:cxn>
            </a:cxnLst>
            <a:rect l="l" t="t" r="r" b="b"/>
            <a:pathLst>
              <a:path w="209289" h="626165">
                <a:moveTo>
                  <a:pt x="159594" y="0"/>
                </a:moveTo>
                <a:cubicBezTo>
                  <a:pt x="75939" y="96906"/>
                  <a:pt x="-7715" y="193813"/>
                  <a:pt x="568" y="298174"/>
                </a:cubicBezTo>
                <a:cubicBezTo>
                  <a:pt x="8851" y="402535"/>
                  <a:pt x="109070" y="514350"/>
                  <a:pt x="209289" y="626165"/>
                </a:cubicBezTo>
              </a:path>
            </a:pathLst>
          </a:custGeom>
          <a:noFill/>
          <a:ln>
            <a:solidFill>
              <a:srgbClr val="CC3300"/>
            </a:solidFill>
            <a:prstDash val="dash"/>
            <a:headEnd type="triangle" w="med" len="med"/>
            <a:tailEnd type="triangle" w="med" len="med"/>
          </a:ln>
        </p:spPr>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69" name="直接箭头连接符 68"/>
          <p:cNvCxnSpPr>
            <a:stCxn id="62" idx="0"/>
          </p:cNvCxnSpPr>
          <p:nvPr/>
        </p:nvCxnSpPr>
        <p:spPr bwMode="gray">
          <a:xfrm flipH="1" flipV="1">
            <a:off x="9106304" y="3261993"/>
            <a:ext cx="139662" cy="33939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0" name="直接箭头连接符 69"/>
          <p:cNvCxnSpPr>
            <a:stCxn id="63" idx="2"/>
            <a:endCxn id="64" idx="1"/>
          </p:cNvCxnSpPr>
          <p:nvPr/>
        </p:nvCxnSpPr>
        <p:spPr bwMode="gray">
          <a:xfrm>
            <a:off x="8657430" y="2774128"/>
            <a:ext cx="535216" cy="13514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1" name="直接连接符 70"/>
          <p:cNvCxnSpPr/>
          <p:nvPr/>
        </p:nvCxnSpPr>
        <p:spPr bwMode="gray">
          <a:xfrm>
            <a:off x="7710466" y="2363839"/>
            <a:ext cx="3596629" cy="0"/>
          </a:xfrm>
          <a:prstGeom prst="line">
            <a:avLst/>
          </a:prstGeom>
          <a:solidFill>
            <a:schemeClr val="accent1"/>
          </a:solidFill>
          <a:ln w="9525" cap="flat" cmpd="sng" algn="ctr">
            <a:solidFill>
              <a:srgbClr val="FFC000"/>
            </a:solidFill>
            <a:prstDash val="solid"/>
            <a:round/>
            <a:headEnd type="none" w="med" len="med"/>
            <a:tailEnd type="none" w="med" len="med"/>
          </a:ln>
          <a:effectLst/>
        </p:spPr>
      </p:cxnSp>
      <p:cxnSp>
        <p:nvCxnSpPr>
          <p:cNvPr id="72" name="直接连接符 71"/>
          <p:cNvCxnSpPr/>
          <p:nvPr/>
        </p:nvCxnSpPr>
        <p:spPr bwMode="gray">
          <a:xfrm flipH="1">
            <a:off x="6833650" y="2363839"/>
            <a:ext cx="863720" cy="1656184"/>
          </a:xfrm>
          <a:prstGeom prst="line">
            <a:avLst/>
          </a:prstGeom>
          <a:solidFill>
            <a:schemeClr val="accent1"/>
          </a:solidFill>
          <a:ln w="9525" cap="flat" cmpd="sng" algn="ctr">
            <a:solidFill>
              <a:srgbClr val="FFC000"/>
            </a:solidFill>
            <a:prstDash val="solid"/>
            <a:round/>
            <a:headEnd type="none" w="med" len="med"/>
            <a:tailEnd type="none" w="med" len="med"/>
          </a:ln>
          <a:effectLst/>
        </p:spPr>
      </p:cxnSp>
      <p:cxnSp>
        <p:nvCxnSpPr>
          <p:cNvPr id="73" name="直接连接符 72"/>
          <p:cNvCxnSpPr/>
          <p:nvPr/>
        </p:nvCxnSpPr>
        <p:spPr bwMode="gray">
          <a:xfrm>
            <a:off x="6833650" y="4020023"/>
            <a:ext cx="3654921" cy="0"/>
          </a:xfrm>
          <a:prstGeom prst="line">
            <a:avLst/>
          </a:prstGeom>
          <a:solidFill>
            <a:schemeClr val="accent1"/>
          </a:solidFill>
          <a:ln w="9525" cap="flat" cmpd="sng" algn="ctr">
            <a:solidFill>
              <a:srgbClr val="FFC000"/>
            </a:solidFill>
            <a:prstDash val="solid"/>
            <a:round/>
            <a:headEnd type="none" w="med" len="med"/>
            <a:tailEnd type="none" w="med" len="med"/>
          </a:ln>
          <a:effectLst/>
        </p:spPr>
      </p:cxnSp>
      <p:cxnSp>
        <p:nvCxnSpPr>
          <p:cNvPr id="74" name="直接连接符 73"/>
          <p:cNvCxnSpPr/>
          <p:nvPr/>
        </p:nvCxnSpPr>
        <p:spPr bwMode="gray">
          <a:xfrm flipH="1">
            <a:off x="10443375" y="2342344"/>
            <a:ext cx="863720" cy="1656184"/>
          </a:xfrm>
          <a:prstGeom prst="line">
            <a:avLst/>
          </a:prstGeom>
          <a:solidFill>
            <a:schemeClr val="accent1"/>
          </a:solidFill>
          <a:ln w="9525" cap="flat" cmpd="sng" algn="ctr">
            <a:solidFill>
              <a:srgbClr val="FFC000"/>
            </a:solidFill>
            <a:prstDash val="solid"/>
            <a:round/>
            <a:headEnd type="none" w="med" len="med"/>
            <a:tailEnd type="none" w="med" len="med"/>
          </a:ln>
          <a:effectLst/>
        </p:spPr>
      </p:cxnSp>
      <p:cxnSp>
        <p:nvCxnSpPr>
          <p:cNvPr id="75" name="直接箭头连接符 74"/>
          <p:cNvCxnSpPr>
            <a:stCxn id="24" idx="0"/>
            <a:endCxn id="52" idx="2"/>
          </p:cNvCxnSpPr>
          <p:nvPr/>
        </p:nvCxnSpPr>
        <p:spPr bwMode="gray">
          <a:xfrm flipV="1">
            <a:off x="10372859" y="2967216"/>
            <a:ext cx="0" cy="1591756"/>
          </a:xfrm>
          <a:prstGeom prst="straightConnector1">
            <a:avLst/>
          </a:prstGeom>
          <a:solidFill>
            <a:schemeClr val="accent1"/>
          </a:solidFill>
          <a:ln w="9525" cap="flat" cmpd="sng" algn="ctr">
            <a:solidFill>
              <a:srgbClr val="00B0F0"/>
            </a:solidFill>
            <a:prstDash val="dash"/>
            <a:round/>
            <a:headEnd type="none" w="med" len="med"/>
            <a:tailEnd type="triangle"/>
          </a:ln>
          <a:effectLst/>
        </p:spPr>
      </p:cxnSp>
      <p:cxnSp>
        <p:nvCxnSpPr>
          <p:cNvPr id="76" name="直接箭头连接符 75"/>
          <p:cNvCxnSpPr>
            <a:stCxn id="27" idx="0"/>
            <a:endCxn id="53" idx="2"/>
          </p:cNvCxnSpPr>
          <p:nvPr/>
        </p:nvCxnSpPr>
        <p:spPr bwMode="gray">
          <a:xfrm flipV="1">
            <a:off x="10104872" y="3801438"/>
            <a:ext cx="0" cy="1492250"/>
          </a:xfrm>
          <a:prstGeom prst="straightConnector1">
            <a:avLst/>
          </a:prstGeom>
          <a:solidFill>
            <a:schemeClr val="accent1"/>
          </a:solidFill>
          <a:ln w="9525" cap="flat" cmpd="sng" algn="ctr">
            <a:solidFill>
              <a:srgbClr val="00B0F0"/>
            </a:solidFill>
            <a:prstDash val="dash"/>
            <a:round/>
            <a:headEnd type="none" w="med" len="med"/>
            <a:tailEnd type="triangle"/>
          </a:ln>
          <a:effectLst/>
        </p:spPr>
      </p:cxnSp>
      <p:cxnSp>
        <p:nvCxnSpPr>
          <p:cNvPr id="77" name="直接箭头连接符 76"/>
          <p:cNvCxnSpPr>
            <a:stCxn id="32" idx="0"/>
            <a:endCxn id="25" idx="2"/>
          </p:cNvCxnSpPr>
          <p:nvPr/>
        </p:nvCxnSpPr>
        <p:spPr bwMode="gray">
          <a:xfrm flipV="1">
            <a:off x="8379036" y="3563761"/>
            <a:ext cx="0" cy="1285285"/>
          </a:xfrm>
          <a:prstGeom prst="straightConnector1">
            <a:avLst/>
          </a:prstGeom>
          <a:solidFill>
            <a:schemeClr val="accent1"/>
          </a:solidFill>
          <a:ln w="9525" cap="flat" cmpd="sng" algn="ctr">
            <a:solidFill>
              <a:srgbClr val="00B0F0"/>
            </a:solidFill>
            <a:prstDash val="dash"/>
            <a:round/>
            <a:headEnd type="none" w="med" len="med"/>
            <a:tailEnd type="triangle"/>
          </a:ln>
          <a:effectLst/>
        </p:spPr>
      </p:cxnSp>
      <p:grpSp>
        <p:nvGrpSpPr>
          <p:cNvPr id="78" name="组合 77"/>
          <p:cNvGrpSpPr/>
          <p:nvPr/>
        </p:nvGrpSpPr>
        <p:grpSpPr bwMode="gray">
          <a:xfrm>
            <a:off x="6826115" y="4245893"/>
            <a:ext cx="4252331" cy="1669920"/>
            <a:chOff x="575452" y="3756503"/>
            <a:chExt cx="4252331" cy="1669920"/>
          </a:xfrm>
        </p:grpSpPr>
        <p:cxnSp>
          <p:nvCxnSpPr>
            <p:cNvPr id="79" name="直接连接符 78"/>
            <p:cNvCxnSpPr/>
            <p:nvPr/>
          </p:nvCxnSpPr>
          <p:spPr bwMode="gray">
            <a:xfrm flipH="1">
              <a:off x="575452" y="3756503"/>
              <a:ext cx="863720" cy="1656184"/>
            </a:xfrm>
            <a:prstGeom prst="line">
              <a:avLst/>
            </a:prstGeom>
            <a:solidFill>
              <a:schemeClr val="accent1"/>
            </a:solidFill>
            <a:ln w="9525" cap="flat" cmpd="sng" algn="ctr">
              <a:solidFill>
                <a:srgbClr val="00B0F0"/>
              </a:solidFill>
              <a:prstDash val="solid"/>
              <a:round/>
              <a:headEnd type="none" w="med" len="med"/>
              <a:tailEnd type="none" w="med" len="med"/>
            </a:ln>
            <a:effectLst/>
          </p:spPr>
        </p:cxnSp>
        <p:cxnSp>
          <p:nvCxnSpPr>
            <p:cNvPr id="80" name="直接连接符 79"/>
            <p:cNvCxnSpPr/>
            <p:nvPr/>
          </p:nvCxnSpPr>
          <p:spPr bwMode="gray">
            <a:xfrm>
              <a:off x="1433222" y="3756989"/>
              <a:ext cx="3394561" cy="13250"/>
            </a:xfrm>
            <a:prstGeom prst="line">
              <a:avLst/>
            </a:prstGeom>
            <a:solidFill>
              <a:schemeClr val="accent1"/>
            </a:solidFill>
            <a:ln w="9525" cap="flat" cmpd="sng" algn="ctr">
              <a:solidFill>
                <a:srgbClr val="00B0F0"/>
              </a:solidFill>
              <a:prstDash val="solid"/>
              <a:round/>
              <a:headEnd type="none" w="med" len="med"/>
              <a:tailEnd type="none" w="med" len="med"/>
            </a:ln>
            <a:effectLst/>
          </p:spPr>
        </p:cxnSp>
        <p:cxnSp>
          <p:nvCxnSpPr>
            <p:cNvPr id="81" name="直接连接符 80"/>
            <p:cNvCxnSpPr/>
            <p:nvPr/>
          </p:nvCxnSpPr>
          <p:spPr bwMode="gray">
            <a:xfrm flipV="1">
              <a:off x="578382" y="5412687"/>
              <a:ext cx="3460240" cy="13736"/>
            </a:xfrm>
            <a:prstGeom prst="line">
              <a:avLst/>
            </a:prstGeom>
            <a:solidFill>
              <a:schemeClr val="accent1"/>
            </a:solidFill>
            <a:ln w="9525" cap="flat" cmpd="sng" algn="ctr">
              <a:solidFill>
                <a:srgbClr val="00B0F0"/>
              </a:solidFill>
              <a:prstDash val="solid"/>
              <a:round/>
              <a:headEnd type="none" w="med" len="med"/>
              <a:tailEnd type="none" w="med" len="med"/>
            </a:ln>
            <a:effectLst/>
          </p:spPr>
        </p:cxnSp>
        <p:cxnSp>
          <p:nvCxnSpPr>
            <p:cNvPr id="82" name="直接连接符 81"/>
            <p:cNvCxnSpPr/>
            <p:nvPr/>
          </p:nvCxnSpPr>
          <p:spPr bwMode="gray">
            <a:xfrm flipH="1">
              <a:off x="3964063" y="3770239"/>
              <a:ext cx="863720" cy="1656184"/>
            </a:xfrm>
            <a:prstGeom prst="line">
              <a:avLst/>
            </a:prstGeom>
            <a:solidFill>
              <a:schemeClr val="accent1"/>
            </a:solidFill>
            <a:ln w="9525" cap="flat" cmpd="sng" algn="ctr">
              <a:solidFill>
                <a:srgbClr val="00B0F0"/>
              </a:solidFill>
              <a:prstDash val="solid"/>
              <a:round/>
              <a:headEnd type="none" w="med" len="med"/>
              <a:tailEnd type="none" w="med" len="med"/>
            </a:ln>
            <a:effectLst/>
          </p:spPr>
        </p:cxnSp>
      </p:grpSp>
      <p:sp>
        <p:nvSpPr>
          <p:cNvPr id="83" name="文本框 82"/>
          <p:cNvSpPr txBox="1"/>
          <p:nvPr/>
        </p:nvSpPr>
        <p:spPr bwMode="gray">
          <a:xfrm>
            <a:off x="6932514" y="3547212"/>
            <a:ext cx="1510578" cy="461665"/>
          </a:xfrm>
          <a:prstGeom prst="rect">
            <a:avLst/>
          </a:prstGeom>
          <a:noFill/>
        </p:spPr>
        <p:txBody>
          <a:bodyPr wrap="square" rtlCol="0">
            <a:spAutoFit/>
          </a:bodyPr>
          <a:lstStyle/>
          <a:p>
            <a:pPr algn="ctr" defTabSz="1219200" fontAlgn="ctr"/>
            <a:r>
              <a:rPr lang="en-US" sz="1200" b="1" dirty="0" smtClean="0">
                <a:solidFill>
                  <a:srgbClr val="000000"/>
                </a:solidFill>
                <a:latin typeface="Huawei Sans" panose="020C0503030203020204" pitchFamily="34" charset="0"/>
              </a:rPr>
              <a:t>Overlay network (logical network)</a:t>
            </a:r>
            <a:endParaRPr lang="en-US" sz="1200" b="1" dirty="0">
              <a:solidFill>
                <a:srgbClr val="000000"/>
              </a:solidFill>
              <a:latin typeface="Huawei Sans" panose="020C0503030203020204" pitchFamily="34" charset="0"/>
            </a:endParaRPr>
          </a:p>
        </p:txBody>
      </p:sp>
      <p:sp>
        <p:nvSpPr>
          <p:cNvPr id="84" name="文本框 83"/>
          <p:cNvSpPr txBox="1"/>
          <p:nvPr/>
        </p:nvSpPr>
        <p:spPr bwMode="gray">
          <a:xfrm>
            <a:off x="7057178" y="5402469"/>
            <a:ext cx="1696532" cy="461665"/>
          </a:xfrm>
          <a:prstGeom prst="rect">
            <a:avLst/>
          </a:prstGeom>
          <a:noFill/>
        </p:spPr>
        <p:txBody>
          <a:bodyPr wrap="square" rtlCol="0">
            <a:spAutoFit/>
          </a:bodyPr>
          <a:lstStyle/>
          <a:p>
            <a:pPr algn="ctr" defTabSz="1219200" fontAlgn="ctr"/>
            <a:r>
              <a:rPr lang="en-US" sz="1200" b="1" dirty="0" smtClean="0">
                <a:solidFill>
                  <a:srgbClr val="000000"/>
                </a:solidFill>
                <a:latin typeface="Huawei Sans" panose="020C0503030203020204" pitchFamily="34" charset="0"/>
              </a:rPr>
              <a:t>Underlay network (physical network)</a:t>
            </a:r>
            <a:endParaRPr lang="en-US" sz="1200" b="1" dirty="0">
              <a:solidFill>
                <a:srgbClr val="000000"/>
              </a:solidFill>
              <a:latin typeface="Huawei Sans" panose="020C0503030203020204" pitchFamily="34" charset="0"/>
            </a:endParaRPr>
          </a:p>
        </p:txBody>
      </p:sp>
    </p:spTree>
    <p:extLst>
      <p:ext uri="{BB962C8B-B14F-4D97-AF65-F5344CB8AC3E}">
        <p14:creationId xmlns:p14="http://schemas.microsoft.com/office/powerpoint/2010/main" val="9822940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rPr>
              <a:t>DC and DCN </a:t>
            </a:r>
            <a:r>
              <a:rPr lang="en-US" altLang="zh-CN" dirty="0" smtClean="0">
                <a:solidFill>
                  <a:schemeClr val="bg1">
                    <a:lumMod val="50000"/>
                  </a:schemeClr>
                </a:solidFill>
              </a:rPr>
              <a:t>O</a:t>
            </a:r>
            <a:r>
              <a:rPr lang="en-US" dirty="0" smtClean="0">
                <a:solidFill>
                  <a:schemeClr val="bg1">
                    <a:lumMod val="50000"/>
                  </a:schemeClr>
                </a:solidFill>
              </a:rPr>
              <a:t>verview</a:t>
            </a:r>
            <a:endParaRPr lang="en-US" altLang="zh-CN" dirty="0" smtClean="0">
              <a:solidFill>
                <a:schemeClr val="bg1">
                  <a:lumMod val="50000"/>
                </a:schemeClr>
              </a:solidFill>
              <a:sym typeface="Huawei Sans" panose="020C0503030203020204" pitchFamily="34" charset="0"/>
            </a:endParaRPr>
          </a:p>
          <a:p>
            <a:r>
              <a:rPr lang="en-US" b="1" dirty="0" smtClean="0"/>
              <a:t>Terms and Key Technologies of DCs</a:t>
            </a:r>
            <a:endParaRPr lang="en-US" altLang="zh-CN" b="1" dirty="0" smtClean="0">
              <a:sym typeface="Huawei Sans" panose="020C0503030203020204" pitchFamily="34" charset="0"/>
            </a:endParaRPr>
          </a:p>
          <a:p>
            <a:pPr lvl="1">
              <a:buSzPct val="60000"/>
              <a:buFont typeface="Wingdings" panose="05000000000000000000" pitchFamily="2" charset="2"/>
              <a:buChar char="n"/>
            </a:pPr>
            <a:r>
              <a:rPr lang="en-US" dirty="0" smtClean="0"/>
              <a:t>Common Terms of DCs</a:t>
            </a:r>
            <a:endParaRPr lang="en-US" altLang="zh-CN" dirty="0" smtClean="0">
              <a:sym typeface="Huawei Sans" panose="020C0503030203020204" pitchFamily="34" charset="0"/>
            </a:endParaRPr>
          </a:p>
          <a:p>
            <a:pPr lvl="1"/>
            <a:r>
              <a:rPr lang="en-US" dirty="0" smtClean="0">
                <a:solidFill>
                  <a:schemeClr val="bg1">
                    <a:lumMod val="50000"/>
                  </a:schemeClr>
                </a:solidFill>
              </a:rPr>
              <a:t>Key Services of DCs</a:t>
            </a:r>
            <a:endParaRPr lang="en-US" altLang="zh-CN" dirty="0" smtClean="0">
              <a:solidFill>
                <a:schemeClr val="bg1">
                  <a:lumMod val="50000"/>
                </a:schemeClr>
              </a:solidFill>
              <a:sym typeface="Huawei Sans" panose="020C0503030203020204" pitchFamily="34" charset="0"/>
            </a:endParaRPr>
          </a:p>
          <a:p>
            <a:r>
              <a:rPr lang="en-US" dirty="0" err="1" smtClean="0">
                <a:solidFill>
                  <a:schemeClr val="bg1">
                    <a:lumMod val="50000"/>
                  </a:schemeClr>
                </a:solidFill>
              </a:rPr>
              <a:t>CloudFabric</a:t>
            </a:r>
            <a:r>
              <a:rPr lang="en-US" dirty="0" smtClean="0">
                <a:solidFill>
                  <a:schemeClr val="bg1">
                    <a:lumMod val="50000"/>
                  </a:schemeClr>
                </a:solidFill>
              </a:rPr>
              <a:t> Solution and Related Technologies</a:t>
            </a:r>
            <a:endParaRPr lang="en-US" dirty="0">
              <a:solidFill>
                <a:schemeClr val="bg1">
                  <a:lumMod val="50000"/>
                </a:schemeClr>
              </a:solidFill>
            </a:endParaRPr>
          </a:p>
        </p:txBody>
      </p:sp>
    </p:spTree>
    <p:extLst>
      <p:ext uri="{BB962C8B-B14F-4D97-AF65-F5344CB8AC3E}">
        <p14:creationId xmlns:p14="http://schemas.microsoft.com/office/powerpoint/2010/main" val="26357929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C2835E4-A758-4A44-BA11-444D972C0F8B}"/>
              </a:ext>
            </a:extLst>
          </p:cNvPr>
          <p:cNvSpPr>
            <a:spLocks noGrp="1"/>
          </p:cNvSpPr>
          <p:nvPr>
            <p:ph type="title"/>
          </p:nvPr>
        </p:nvSpPr>
        <p:spPr/>
        <p:txBody>
          <a:bodyPr/>
          <a:lstStyle/>
          <a:p>
            <a:r>
              <a:rPr lang="en-US" smtClean="0"/>
              <a:t>Integrated Cabling</a:t>
            </a:r>
            <a:endParaRPr lang="en-US" dirty="0"/>
          </a:p>
        </p:txBody>
      </p:sp>
      <p:sp>
        <p:nvSpPr>
          <p:cNvPr id="5" name="文本占位符 4"/>
          <p:cNvSpPr>
            <a:spLocks noGrp="1"/>
          </p:cNvSpPr>
          <p:nvPr>
            <p:ph type="body" sz="quarter" idx="10"/>
          </p:nvPr>
        </p:nvSpPr>
        <p:spPr/>
        <p:txBody>
          <a:bodyPr/>
          <a:lstStyle/>
          <a:p>
            <a:pPr algn="l"/>
            <a:r>
              <a:rPr lang="en-US" sz="1800" smtClean="0"/>
              <a:t>Integrated cabling in a DC involves three concepts: Top of Rack (TOR), End of Row (EOR), and Middle of Row (MOR).</a:t>
            </a:r>
            <a:endParaRPr lang="en-US" altLang="zh-CN" sz="1800" dirty="0">
              <a:sym typeface="Huawei Sans" panose="020C0503030203020204" pitchFamily="34" charset="0"/>
            </a:endParaRPr>
          </a:p>
        </p:txBody>
      </p:sp>
      <p:sp>
        <p:nvSpPr>
          <p:cNvPr id="90" name="任意多边形: 形状 89">
            <a:extLst>
              <a:ext uri="{FF2B5EF4-FFF2-40B4-BE49-F238E27FC236}">
                <a16:creationId xmlns:a16="http://schemas.microsoft.com/office/drawing/2014/main" xmlns="" id="{9C1D9E8C-8B12-4C19-8CAF-898E31E81E9E}"/>
              </a:ext>
            </a:extLst>
          </p:cNvPr>
          <p:cNvSpPr/>
          <p:nvPr/>
        </p:nvSpPr>
        <p:spPr bwMode="gray">
          <a:xfrm>
            <a:off x="7101142" y="2151163"/>
            <a:ext cx="2139950" cy="189955"/>
          </a:xfrm>
          <a:custGeom>
            <a:avLst/>
            <a:gdLst>
              <a:gd name="connsiteX0" fmla="*/ 0 w 2139950"/>
              <a:gd name="connsiteY0" fmla="*/ 190500 h 196850"/>
              <a:gd name="connsiteX1" fmla="*/ 0 w 2139950"/>
              <a:gd name="connsiteY1" fmla="*/ 0 h 196850"/>
              <a:gd name="connsiteX2" fmla="*/ 2082800 w 2139950"/>
              <a:gd name="connsiteY2" fmla="*/ 0 h 196850"/>
              <a:gd name="connsiteX3" fmla="*/ 2082800 w 2139950"/>
              <a:gd name="connsiteY3" fmla="*/ 196850 h 196850"/>
              <a:gd name="connsiteX4" fmla="*/ 2139950 w 2139950"/>
              <a:gd name="connsiteY4" fmla="*/ 196850 h 19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9950" h="196850">
                <a:moveTo>
                  <a:pt x="0" y="190500"/>
                </a:moveTo>
                <a:lnTo>
                  <a:pt x="0" y="0"/>
                </a:lnTo>
                <a:lnTo>
                  <a:pt x="2082800" y="0"/>
                </a:lnTo>
                <a:lnTo>
                  <a:pt x="2082800" y="196850"/>
                </a:lnTo>
                <a:lnTo>
                  <a:pt x="2139950" y="196850"/>
                </a:lnTo>
              </a:path>
            </a:pathLst>
          </a:custGeom>
          <a:no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a16="http://schemas.microsoft.com/office/drawing/2014/main" xmlns="" id="{EF8F6A86-8B5B-4429-B039-E00F53BC4FDA}"/>
              </a:ext>
            </a:extLst>
          </p:cNvPr>
          <p:cNvSpPr/>
          <p:nvPr/>
        </p:nvSpPr>
        <p:spPr bwMode="gray">
          <a:xfrm>
            <a:off x="4307440" y="2342702"/>
            <a:ext cx="1320800" cy="3368386"/>
          </a:xfrm>
          <a:prstGeom prst="rect">
            <a:avLst/>
          </a:prstGeom>
          <a:no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a:extLst>
              <a:ext uri="{FF2B5EF4-FFF2-40B4-BE49-F238E27FC236}">
                <a16:creationId xmlns:a16="http://schemas.microsoft.com/office/drawing/2014/main" xmlns="" id="{4E69B635-ACC2-4660-B6D3-73C19C3C6D50}"/>
              </a:ext>
            </a:extLst>
          </p:cNvPr>
          <p:cNvSpPr/>
          <p:nvPr/>
        </p:nvSpPr>
        <p:spPr bwMode="gray">
          <a:xfrm>
            <a:off x="4307440" y="2341137"/>
            <a:ext cx="1320800" cy="1581499"/>
          </a:xfrm>
          <a:prstGeom prst="rect">
            <a:avLst/>
          </a:pr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59F1B5CC-0DBD-4D69-80E5-A7EA2035257A}"/>
              </a:ext>
            </a:extLst>
          </p:cNvPr>
          <p:cNvSpPr/>
          <p:nvPr/>
        </p:nvSpPr>
        <p:spPr bwMode="gray">
          <a:xfrm>
            <a:off x="2263064" y="2342702"/>
            <a:ext cx="1320800" cy="3368386"/>
          </a:xfrm>
          <a:prstGeom prst="rect">
            <a:avLst/>
          </a:prstGeom>
          <a:no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A0FD5843-54BE-4A67-A776-6F698837C6CD}"/>
              </a:ext>
            </a:extLst>
          </p:cNvPr>
          <p:cNvSpPr/>
          <p:nvPr/>
        </p:nvSpPr>
        <p:spPr bwMode="gray">
          <a:xfrm>
            <a:off x="2263064" y="2629135"/>
            <a:ext cx="1320800" cy="257360"/>
          </a:xfrm>
          <a:prstGeom prst="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D27CE607-BBFC-46A7-BD6D-E18666BE5A49}"/>
              </a:ext>
            </a:extLst>
          </p:cNvPr>
          <p:cNvSpPr/>
          <p:nvPr/>
        </p:nvSpPr>
        <p:spPr bwMode="gray">
          <a:xfrm>
            <a:off x="2263064" y="3146400"/>
            <a:ext cx="1320800" cy="257360"/>
          </a:xfrm>
          <a:prstGeom prst="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a:extLst>
              <a:ext uri="{FF2B5EF4-FFF2-40B4-BE49-F238E27FC236}">
                <a16:creationId xmlns:a16="http://schemas.microsoft.com/office/drawing/2014/main" xmlns="" id="{98C3B7E0-A13F-4C6A-A2E9-023D99CDBBCA}"/>
              </a:ext>
            </a:extLst>
          </p:cNvPr>
          <p:cNvSpPr/>
          <p:nvPr/>
        </p:nvSpPr>
        <p:spPr bwMode="gray">
          <a:xfrm>
            <a:off x="2263064" y="3665276"/>
            <a:ext cx="1320800" cy="257360"/>
          </a:xfrm>
          <a:prstGeom prst="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a:extLst>
              <a:ext uri="{FF2B5EF4-FFF2-40B4-BE49-F238E27FC236}">
                <a16:creationId xmlns:a16="http://schemas.microsoft.com/office/drawing/2014/main" xmlns="" id="{63055887-49CA-4BFA-90F1-50905AB0BF1E}"/>
              </a:ext>
            </a:extLst>
          </p:cNvPr>
          <p:cNvSpPr/>
          <p:nvPr/>
        </p:nvSpPr>
        <p:spPr bwMode="gray">
          <a:xfrm>
            <a:off x="4304435" y="3666807"/>
            <a:ext cx="1320800" cy="257360"/>
          </a:xfrm>
          <a:prstGeom prst="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a:extLst>
              <a:ext uri="{FF2B5EF4-FFF2-40B4-BE49-F238E27FC236}">
                <a16:creationId xmlns:a16="http://schemas.microsoft.com/office/drawing/2014/main" xmlns="" id="{BBB3FDDA-5380-4C34-85EA-BD907C5963FA}"/>
              </a:ext>
            </a:extLst>
          </p:cNvPr>
          <p:cNvSpPr txBox="1"/>
          <p:nvPr/>
        </p:nvSpPr>
        <p:spPr bwMode="gray">
          <a:xfrm>
            <a:off x="2280943" y="2326989"/>
            <a:ext cx="1302921" cy="307777"/>
          </a:xfrm>
          <a:prstGeom prst="rect">
            <a:avLst/>
          </a:prstGeom>
          <a:noFill/>
        </p:spPr>
        <p:txBody>
          <a:bodyPr wrap="square" rtlCol="0">
            <a:spAutoFit/>
          </a:bodyPr>
          <a:lstStyle/>
          <a:p>
            <a:pPr algn="ctr" eaLnBrk="0" fontAlgn="ctr" hangingPunct="0"/>
            <a:r>
              <a:rPr lang="en-US" sz="1400" b="1" dirty="0" smtClean="0">
                <a:solidFill>
                  <a:srgbClr val="C7000B"/>
                </a:solidFill>
                <a:latin typeface="Huawei Sans" panose="020C0503030203020204" pitchFamily="34" charset="0"/>
              </a:rPr>
              <a:t>TOR switch</a:t>
            </a:r>
            <a:endParaRPr lang="en-US" sz="1400" b="1" dirty="0">
              <a:solidFill>
                <a:srgbClr val="C7000B"/>
              </a:solidFill>
              <a:latin typeface="Huawei Sans" panose="020C0503030203020204" pitchFamily="34" charset="0"/>
            </a:endParaRPr>
          </a:p>
        </p:txBody>
      </p:sp>
      <p:sp>
        <p:nvSpPr>
          <p:cNvPr id="28" name="文本框 27">
            <a:extLst>
              <a:ext uri="{FF2B5EF4-FFF2-40B4-BE49-F238E27FC236}">
                <a16:creationId xmlns:a16="http://schemas.microsoft.com/office/drawing/2014/main" xmlns="" id="{BBD95795-4BB7-4495-8D87-60BB7068DA66}"/>
              </a:ext>
            </a:extLst>
          </p:cNvPr>
          <p:cNvSpPr txBox="1"/>
          <p:nvPr/>
        </p:nvSpPr>
        <p:spPr bwMode="gray">
          <a:xfrm>
            <a:off x="2585994" y="2849099"/>
            <a:ext cx="692818"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Server</a:t>
            </a:r>
            <a:endParaRPr lang="en-US" sz="1400" dirty="0">
              <a:latin typeface="Huawei Sans" panose="020C0503030203020204" pitchFamily="34" charset="0"/>
            </a:endParaRPr>
          </a:p>
        </p:txBody>
      </p:sp>
      <p:sp>
        <p:nvSpPr>
          <p:cNvPr id="29" name="文本框 28">
            <a:extLst>
              <a:ext uri="{FF2B5EF4-FFF2-40B4-BE49-F238E27FC236}">
                <a16:creationId xmlns:a16="http://schemas.microsoft.com/office/drawing/2014/main" xmlns="" id="{E9543A4C-8487-4CF3-98BE-9E2814318458}"/>
              </a:ext>
            </a:extLst>
          </p:cNvPr>
          <p:cNvSpPr txBox="1"/>
          <p:nvPr/>
        </p:nvSpPr>
        <p:spPr bwMode="gray">
          <a:xfrm>
            <a:off x="2585994" y="3390818"/>
            <a:ext cx="692818"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Server</a:t>
            </a:r>
            <a:endParaRPr lang="en-US" sz="1400" dirty="0">
              <a:latin typeface="Huawei Sans" panose="020C0503030203020204" pitchFamily="34" charset="0"/>
            </a:endParaRPr>
          </a:p>
        </p:txBody>
      </p:sp>
      <p:sp>
        <p:nvSpPr>
          <p:cNvPr id="30" name="文本框 29">
            <a:extLst>
              <a:ext uri="{FF2B5EF4-FFF2-40B4-BE49-F238E27FC236}">
                <a16:creationId xmlns:a16="http://schemas.microsoft.com/office/drawing/2014/main" xmlns="" id="{BA12DDD7-81E0-498E-A882-CA4FA53DA162}"/>
              </a:ext>
            </a:extLst>
          </p:cNvPr>
          <p:cNvSpPr txBox="1"/>
          <p:nvPr/>
        </p:nvSpPr>
        <p:spPr bwMode="gray">
          <a:xfrm>
            <a:off x="2585994" y="3888589"/>
            <a:ext cx="692818"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Server</a:t>
            </a:r>
            <a:endParaRPr lang="en-US" sz="1400" dirty="0">
              <a:latin typeface="Huawei Sans" panose="020C0503030203020204" pitchFamily="34" charset="0"/>
            </a:endParaRPr>
          </a:p>
        </p:txBody>
      </p:sp>
      <p:grpSp>
        <p:nvGrpSpPr>
          <p:cNvPr id="49" name="组合 48">
            <a:extLst>
              <a:ext uri="{FF2B5EF4-FFF2-40B4-BE49-F238E27FC236}">
                <a16:creationId xmlns:a16="http://schemas.microsoft.com/office/drawing/2014/main" xmlns="" id="{F2C0919B-29A9-4D1B-A190-16A342148921}"/>
              </a:ext>
            </a:extLst>
          </p:cNvPr>
          <p:cNvGrpSpPr/>
          <p:nvPr/>
        </p:nvGrpSpPr>
        <p:grpSpPr bwMode="gray">
          <a:xfrm flipV="1">
            <a:off x="3759118" y="4096068"/>
            <a:ext cx="360633" cy="44118"/>
            <a:chOff x="10462995" y="5566836"/>
            <a:chExt cx="585537" cy="84974"/>
          </a:xfrm>
          <a:solidFill>
            <a:schemeClr val="accent1">
              <a:lumMod val="75000"/>
            </a:schemeClr>
          </a:solidFill>
        </p:grpSpPr>
        <p:sp>
          <p:nvSpPr>
            <p:cNvPr id="50" name="椭圆 49">
              <a:extLst>
                <a:ext uri="{FF2B5EF4-FFF2-40B4-BE49-F238E27FC236}">
                  <a16:creationId xmlns:a16="http://schemas.microsoft.com/office/drawing/2014/main" xmlns="" id="{C4FDF991-C2C0-4888-AD1D-6756B7FBBC81}"/>
                </a:ext>
              </a:extLst>
            </p:cNvPr>
            <p:cNvSpPr/>
            <p:nvPr/>
          </p:nvSpPr>
          <p:spPr bwMode="gray">
            <a:xfrm>
              <a:off x="10462995"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a:extLst>
                <a:ext uri="{FF2B5EF4-FFF2-40B4-BE49-F238E27FC236}">
                  <a16:creationId xmlns:a16="http://schemas.microsoft.com/office/drawing/2014/main" xmlns="" id="{7B1FF522-EB9C-4FBB-B5EA-424F870AB692}"/>
                </a:ext>
              </a:extLst>
            </p:cNvPr>
            <p:cNvSpPr/>
            <p:nvPr/>
          </p:nvSpPr>
          <p:spPr bwMode="gray">
            <a:xfrm>
              <a:off x="10714380"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a:extLst>
                <a:ext uri="{FF2B5EF4-FFF2-40B4-BE49-F238E27FC236}">
                  <a16:creationId xmlns:a16="http://schemas.microsoft.com/office/drawing/2014/main" xmlns="" id="{4FB54DAC-7DFF-44BE-A403-22E84D318384}"/>
                </a:ext>
              </a:extLst>
            </p:cNvPr>
            <p:cNvSpPr/>
            <p:nvPr/>
          </p:nvSpPr>
          <p:spPr bwMode="gray">
            <a:xfrm>
              <a:off x="10965764"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3" name="组合 52">
            <a:extLst>
              <a:ext uri="{FF2B5EF4-FFF2-40B4-BE49-F238E27FC236}">
                <a16:creationId xmlns:a16="http://schemas.microsoft.com/office/drawing/2014/main" xmlns="" id="{65D289E8-1BC9-4A98-ACA3-D8D06AF3A555}"/>
              </a:ext>
            </a:extLst>
          </p:cNvPr>
          <p:cNvGrpSpPr/>
          <p:nvPr/>
        </p:nvGrpSpPr>
        <p:grpSpPr bwMode="gray">
          <a:xfrm rot="16200000" flipV="1">
            <a:off x="2726851" y="4897917"/>
            <a:ext cx="348002" cy="45719"/>
            <a:chOff x="10462995" y="5566836"/>
            <a:chExt cx="585537" cy="84974"/>
          </a:xfrm>
          <a:solidFill>
            <a:schemeClr val="accent1">
              <a:lumMod val="75000"/>
            </a:schemeClr>
          </a:solidFill>
        </p:grpSpPr>
        <p:sp>
          <p:nvSpPr>
            <p:cNvPr id="54" name="椭圆 53">
              <a:extLst>
                <a:ext uri="{FF2B5EF4-FFF2-40B4-BE49-F238E27FC236}">
                  <a16:creationId xmlns:a16="http://schemas.microsoft.com/office/drawing/2014/main" xmlns="" id="{AE2C0CF0-76CD-4576-B5EC-ADB6847D6A8D}"/>
                </a:ext>
              </a:extLst>
            </p:cNvPr>
            <p:cNvSpPr/>
            <p:nvPr/>
          </p:nvSpPr>
          <p:spPr bwMode="gray">
            <a:xfrm>
              <a:off x="10462995"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a:extLst>
                <a:ext uri="{FF2B5EF4-FFF2-40B4-BE49-F238E27FC236}">
                  <a16:creationId xmlns:a16="http://schemas.microsoft.com/office/drawing/2014/main" xmlns="" id="{68A3FD63-5D10-40F6-9E6B-FA464C964C5C}"/>
                </a:ext>
              </a:extLst>
            </p:cNvPr>
            <p:cNvSpPr/>
            <p:nvPr/>
          </p:nvSpPr>
          <p:spPr bwMode="gray">
            <a:xfrm>
              <a:off x="10714380"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a:extLst>
                <a:ext uri="{FF2B5EF4-FFF2-40B4-BE49-F238E27FC236}">
                  <a16:creationId xmlns:a16="http://schemas.microsoft.com/office/drawing/2014/main" xmlns="" id="{1B381470-128B-4733-B144-308FE72C93B8}"/>
                </a:ext>
              </a:extLst>
            </p:cNvPr>
            <p:cNvSpPr/>
            <p:nvPr/>
          </p:nvSpPr>
          <p:spPr bwMode="gray">
            <a:xfrm>
              <a:off x="10965764"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7" name="文本框 56">
            <a:extLst>
              <a:ext uri="{FF2B5EF4-FFF2-40B4-BE49-F238E27FC236}">
                <a16:creationId xmlns:a16="http://schemas.microsoft.com/office/drawing/2014/main" xmlns="" id="{8431607F-8C82-4F45-A8C9-C55A9BCA420E}"/>
              </a:ext>
            </a:extLst>
          </p:cNvPr>
          <p:cNvSpPr txBox="1"/>
          <p:nvPr/>
        </p:nvSpPr>
        <p:spPr bwMode="gray">
          <a:xfrm>
            <a:off x="4314100" y="2754731"/>
            <a:ext cx="1312638" cy="738664"/>
          </a:xfrm>
          <a:prstGeom prst="rect">
            <a:avLst/>
          </a:prstGeom>
          <a:noFill/>
        </p:spPr>
        <p:txBody>
          <a:bodyPr wrap="square" rtlCol="0">
            <a:spAutoFit/>
          </a:bodyPr>
          <a:lstStyle/>
          <a:p>
            <a:pPr algn="ctr" fontAlgn="ctr"/>
            <a:r>
              <a:rPr lang="en-US" sz="1400" dirty="0" smtClean="0">
                <a:latin typeface="Huawei Sans" panose="020C0503030203020204" pitchFamily="34" charset="0"/>
              </a:rPr>
              <a:t>Aggregation switch</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rPr>
              <a:t>(modular)</a:t>
            </a:r>
            <a:endParaRPr lang="en-US" sz="1400" dirty="0">
              <a:latin typeface="Huawei Sans" panose="020C0503030203020204" pitchFamily="34" charset="0"/>
            </a:endParaRPr>
          </a:p>
        </p:txBody>
      </p:sp>
      <p:sp>
        <p:nvSpPr>
          <p:cNvPr id="60" name="任意多边形: 形状 59">
            <a:extLst>
              <a:ext uri="{FF2B5EF4-FFF2-40B4-BE49-F238E27FC236}">
                <a16:creationId xmlns:a16="http://schemas.microsoft.com/office/drawing/2014/main" xmlns="" id="{03925B1D-0574-4725-AA7E-688A9AC5EBE3}"/>
              </a:ext>
            </a:extLst>
          </p:cNvPr>
          <p:cNvSpPr/>
          <p:nvPr/>
        </p:nvSpPr>
        <p:spPr bwMode="gray">
          <a:xfrm>
            <a:off x="2100316" y="2488180"/>
            <a:ext cx="158750" cy="533101"/>
          </a:xfrm>
          <a:custGeom>
            <a:avLst/>
            <a:gdLst>
              <a:gd name="connsiteX0" fmla="*/ 158750 w 158750"/>
              <a:gd name="connsiteY0" fmla="*/ 552450 h 552450"/>
              <a:gd name="connsiteX1" fmla="*/ 0 w 158750"/>
              <a:gd name="connsiteY1" fmla="*/ 552450 h 552450"/>
              <a:gd name="connsiteX2" fmla="*/ 0 w 158750"/>
              <a:gd name="connsiteY2" fmla="*/ 0 h 552450"/>
              <a:gd name="connsiteX3" fmla="*/ 158750 w 158750"/>
              <a:gd name="connsiteY3" fmla="*/ 0 h 552450"/>
            </a:gdLst>
            <a:ahLst/>
            <a:cxnLst>
              <a:cxn ang="0">
                <a:pos x="connsiteX0" y="connsiteY0"/>
              </a:cxn>
              <a:cxn ang="0">
                <a:pos x="connsiteX1" y="connsiteY1"/>
              </a:cxn>
              <a:cxn ang="0">
                <a:pos x="connsiteX2" y="connsiteY2"/>
              </a:cxn>
              <a:cxn ang="0">
                <a:pos x="connsiteX3" y="connsiteY3"/>
              </a:cxn>
            </a:cxnLst>
            <a:rect l="l" t="t" r="r" b="b"/>
            <a:pathLst>
              <a:path w="158750" h="552450">
                <a:moveTo>
                  <a:pt x="158750" y="552450"/>
                </a:moveTo>
                <a:lnTo>
                  <a:pt x="0" y="552450"/>
                </a:lnTo>
                <a:lnTo>
                  <a:pt x="0" y="0"/>
                </a:lnTo>
                <a:lnTo>
                  <a:pt x="158750" y="0"/>
                </a:lnTo>
              </a:path>
            </a:pathLst>
          </a:custGeom>
          <a:no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形状 60">
            <a:extLst>
              <a:ext uri="{FF2B5EF4-FFF2-40B4-BE49-F238E27FC236}">
                <a16:creationId xmlns:a16="http://schemas.microsoft.com/office/drawing/2014/main" xmlns="" id="{8463EB55-1C62-4EE7-95B7-291A888BD7D0}"/>
              </a:ext>
            </a:extLst>
          </p:cNvPr>
          <p:cNvSpPr/>
          <p:nvPr/>
        </p:nvSpPr>
        <p:spPr bwMode="gray">
          <a:xfrm>
            <a:off x="2925816" y="2151163"/>
            <a:ext cx="2139950" cy="189955"/>
          </a:xfrm>
          <a:custGeom>
            <a:avLst/>
            <a:gdLst>
              <a:gd name="connsiteX0" fmla="*/ 0 w 2139950"/>
              <a:gd name="connsiteY0" fmla="*/ 190500 h 196850"/>
              <a:gd name="connsiteX1" fmla="*/ 0 w 2139950"/>
              <a:gd name="connsiteY1" fmla="*/ 0 h 196850"/>
              <a:gd name="connsiteX2" fmla="*/ 2082800 w 2139950"/>
              <a:gd name="connsiteY2" fmla="*/ 0 h 196850"/>
              <a:gd name="connsiteX3" fmla="*/ 2082800 w 2139950"/>
              <a:gd name="connsiteY3" fmla="*/ 196850 h 196850"/>
              <a:gd name="connsiteX4" fmla="*/ 2139950 w 2139950"/>
              <a:gd name="connsiteY4" fmla="*/ 196850 h 19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9950" h="196850">
                <a:moveTo>
                  <a:pt x="0" y="190500"/>
                </a:moveTo>
                <a:lnTo>
                  <a:pt x="0" y="0"/>
                </a:lnTo>
                <a:lnTo>
                  <a:pt x="2082800" y="0"/>
                </a:lnTo>
                <a:lnTo>
                  <a:pt x="2082800" y="196850"/>
                </a:lnTo>
                <a:lnTo>
                  <a:pt x="2139950" y="196850"/>
                </a:lnTo>
              </a:path>
            </a:pathLst>
          </a:custGeom>
          <a:no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a:extLst>
              <a:ext uri="{FF2B5EF4-FFF2-40B4-BE49-F238E27FC236}">
                <a16:creationId xmlns:a16="http://schemas.microsoft.com/office/drawing/2014/main" xmlns="" id="{9EFDD414-B018-4E3E-A0E2-82E6C8486830}"/>
              </a:ext>
            </a:extLst>
          </p:cNvPr>
          <p:cNvCxnSpPr>
            <a:stCxn id="60" idx="1"/>
          </p:cNvCxnSpPr>
          <p:nvPr/>
        </p:nvCxnSpPr>
        <p:spPr bwMode="gray">
          <a:xfrm>
            <a:off x="2100316" y="3021281"/>
            <a:ext cx="0" cy="1030656"/>
          </a:xfrm>
          <a:prstGeom prst="line">
            <a:avLst/>
          </a:prstGeom>
          <a:no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cxnSp>
      <p:cxnSp>
        <p:nvCxnSpPr>
          <p:cNvPr id="3073" name="直接连接符 3072">
            <a:extLst>
              <a:ext uri="{FF2B5EF4-FFF2-40B4-BE49-F238E27FC236}">
                <a16:creationId xmlns:a16="http://schemas.microsoft.com/office/drawing/2014/main" xmlns="" id="{417E30F5-ED64-4AD4-BBC6-C0636BA68F74}"/>
              </a:ext>
            </a:extLst>
          </p:cNvPr>
          <p:cNvCxnSpPr>
            <a:cxnSpLocks/>
          </p:cNvCxnSpPr>
          <p:nvPr/>
        </p:nvCxnSpPr>
        <p:spPr bwMode="gray">
          <a:xfrm>
            <a:off x="2100316" y="4045277"/>
            <a:ext cx="162748" cy="1"/>
          </a:xfrm>
          <a:prstGeom prst="line">
            <a:avLst/>
          </a:prstGeom>
          <a:no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cxnSp>
      <p:cxnSp>
        <p:nvCxnSpPr>
          <p:cNvPr id="68" name="直接连接符 67">
            <a:extLst>
              <a:ext uri="{FF2B5EF4-FFF2-40B4-BE49-F238E27FC236}">
                <a16:creationId xmlns:a16="http://schemas.microsoft.com/office/drawing/2014/main" xmlns="" id="{C6846689-3176-4C28-B260-831E620CCDD4}"/>
              </a:ext>
            </a:extLst>
          </p:cNvPr>
          <p:cNvCxnSpPr>
            <a:cxnSpLocks/>
          </p:cNvCxnSpPr>
          <p:nvPr/>
        </p:nvCxnSpPr>
        <p:spPr bwMode="gray">
          <a:xfrm>
            <a:off x="2100316" y="3522739"/>
            <a:ext cx="162748" cy="1"/>
          </a:xfrm>
          <a:prstGeom prst="line">
            <a:avLst/>
          </a:prstGeom>
          <a:no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cxnSp>
      <p:sp>
        <p:nvSpPr>
          <p:cNvPr id="69" name="矩形 68">
            <a:extLst>
              <a:ext uri="{FF2B5EF4-FFF2-40B4-BE49-F238E27FC236}">
                <a16:creationId xmlns:a16="http://schemas.microsoft.com/office/drawing/2014/main" xmlns="" id="{069DFEAC-396E-4FA8-822D-71C7C0E399CC}"/>
              </a:ext>
            </a:extLst>
          </p:cNvPr>
          <p:cNvSpPr/>
          <p:nvPr/>
        </p:nvSpPr>
        <p:spPr bwMode="gray">
          <a:xfrm>
            <a:off x="8482766" y="2342702"/>
            <a:ext cx="1320800" cy="3368386"/>
          </a:xfrm>
          <a:prstGeom prst="rect">
            <a:avLst/>
          </a:prstGeom>
          <a:no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a:extLst>
              <a:ext uri="{FF2B5EF4-FFF2-40B4-BE49-F238E27FC236}">
                <a16:creationId xmlns:a16="http://schemas.microsoft.com/office/drawing/2014/main" xmlns="" id="{DCC2FC05-6954-49AD-88ED-EBC42F16498D}"/>
              </a:ext>
            </a:extLst>
          </p:cNvPr>
          <p:cNvSpPr/>
          <p:nvPr/>
        </p:nvSpPr>
        <p:spPr bwMode="gray">
          <a:xfrm>
            <a:off x="6438390" y="2342702"/>
            <a:ext cx="1320800" cy="3368386"/>
          </a:xfrm>
          <a:prstGeom prst="rect">
            <a:avLst/>
          </a:prstGeom>
          <a:no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a:extLst>
              <a:ext uri="{FF2B5EF4-FFF2-40B4-BE49-F238E27FC236}">
                <a16:creationId xmlns:a16="http://schemas.microsoft.com/office/drawing/2014/main" xmlns="" id="{09AB5760-A33B-4C7B-9119-578745EFBF93}"/>
              </a:ext>
            </a:extLst>
          </p:cNvPr>
          <p:cNvSpPr/>
          <p:nvPr/>
        </p:nvSpPr>
        <p:spPr bwMode="gray">
          <a:xfrm>
            <a:off x="6438390" y="2629135"/>
            <a:ext cx="1320800" cy="257360"/>
          </a:xfrm>
          <a:prstGeom prst="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a:extLst>
              <a:ext uri="{FF2B5EF4-FFF2-40B4-BE49-F238E27FC236}">
                <a16:creationId xmlns:a16="http://schemas.microsoft.com/office/drawing/2014/main" xmlns="" id="{C1CEF51A-B991-47D7-B8AA-9BD4251371A3}"/>
              </a:ext>
            </a:extLst>
          </p:cNvPr>
          <p:cNvSpPr/>
          <p:nvPr/>
        </p:nvSpPr>
        <p:spPr bwMode="gray">
          <a:xfrm>
            <a:off x="6438390" y="3146400"/>
            <a:ext cx="1320800" cy="257360"/>
          </a:xfrm>
          <a:prstGeom prst="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a:extLst>
              <a:ext uri="{FF2B5EF4-FFF2-40B4-BE49-F238E27FC236}">
                <a16:creationId xmlns:a16="http://schemas.microsoft.com/office/drawing/2014/main" xmlns="" id="{7963E094-0D03-479B-9C2B-AA69192A284A}"/>
              </a:ext>
            </a:extLst>
          </p:cNvPr>
          <p:cNvSpPr/>
          <p:nvPr/>
        </p:nvSpPr>
        <p:spPr bwMode="gray">
          <a:xfrm>
            <a:off x="6438390" y="3665276"/>
            <a:ext cx="1320800" cy="257360"/>
          </a:xfrm>
          <a:prstGeom prst="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a:extLst>
              <a:ext uri="{FF2B5EF4-FFF2-40B4-BE49-F238E27FC236}">
                <a16:creationId xmlns:a16="http://schemas.microsoft.com/office/drawing/2014/main" xmlns="" id="{5DD943CF-3EFC-4E90-B65A-23F4013DE502}"/>
              </a:ext>
            </a:extLst>
          </p:cNvPr>
          <p:cNvSpPr/>
          <p:nvPr/>
        </p:nvSpPr>
        <p:spPr bwMode="gray">
          <a:xfrm>
            <a:off x="6438390" y="4181237"/>
            <a:ext cx="1320800" cy="257360"/>
          </a:xfrm>
          <a:prstGeom prst="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a:extLst>
              <a:ext uri="{FF2B5EF4-FFF2-40B4-BE49-F238E27FC236}">
                <a16:creationId xmlns:a16="http://schemas.microsoft.com/office/drawing/2014/main" xmlns="" id="{EB1063F7-1EF9-48D0-9A7F-2364ABD5D9DC}"/>
              </a:ext>
            </a:extLst>
          </p:cNvPr>
          <p:cNvSpPr txBox="1"/>
          <p:nvPr/>
        </p:nvSpPr>
        <p:spPr bwMode="gray">
          <a:xfrm>
            <a:off x="6752381" y="2332064"/>
            <a:ext cx="692818"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Server</a:t>
            </a:r>
            <a:endParaRPr lang="en-US" sz="1400" dirty="0">
              <a:latin typeface="Huawei Sans" panose="020C0503030203020204" pitchFamily="34" charset="0"/>
            </a:endParaRPr>
          </a:p>
        </p:txBody>
      </p:sp>
      <p:sp>
        <p:nvSpPr>
          <p:cNvPr id="77" name="文本框 76">
            <a:extLst>
              <a:ext uri="{FF2B5EF4-FFF2-40B4-BE49-F238E27FC236}">
                <a16:creationId xmlns:a16="http://schemas.microsoft.com/office/drawing/2014/main" xmlns="" id="{110A1AC3-2219-46B5-8E8A-81D16B905FD1}"/>
              </a:ext>
            </a:extLst>
          </p:cNvPr>
          <p:cNvSpPr txBox="1"/>
          <p:nvPr/>
        </p:nvSpPr>
        <p:spPr bwMode="gray">
          <a:xfrm>
            <a:off x="6752381" y="2858624"/>
            <a:ext cx="692818"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Server</a:t>
            </a:r>
            <a:endParaRPr lang="en-US" sz="1400" dirty="0">
              <a:latin typeface="Huawei Sans" panose="020C0503030203020204" pitchFamily="34" charset="0"/>
            </a:endParaRPr>
          </a:p>
        </p:txBody>
      </p:sp>
      <p:sp>
        <p:nvSpPr>
          <p:cNvPr id="78" name="文本框 77">
            <a:extLst>
              <a:ext uri="{FF2B5EF4-FFF2-40B4-BE49-F238E27FC236}">
                <a16:creationId xmlns:a16="http://schemas.microsoft.com/office/drawing/2014/main" xmlns="" id="{0DF35F7D-98C4-4184-B768-7490C3523564}"/>
              </a:ext>
            </a:extLst>
          </p:cNvPr>
          <p:cNvSpPr txBox="1"/>
          <p:nvPr/>
        </p:nvSpPr>
        <p:spPr bwMode="gray">
          <a:xfrm>
            <a:off x="6752381" y="3381293"/>
            <a:ext cx="692818"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Server</a:t>
            </a:r>
            <a:endParaRPr lang="en-US" sz="1400" dirty="0">
              <a:latin typeface="Huawei Sans" panose="020C0503030203020204" pitchFamily="34" charset="0"/>
            </a:endParaRPr>
          </a:p>
        </p:txBody>
      </p:sp>
      <p:sp>
        <p:nvSpPr>
          <p:cNvPr id="79" name="文本框 78">
            <a:extLst>
              <a:ext uri="{FF2B5EF4-FFF2-40B4-BE49-F238E27FC236}">
                <a16:creationId xmlns:a16="http://schemas.microsoft.com/office/drawing/2014/main" xmlns="" id="{17385606-53DB-47E7-B937-7D2CBFE4B9DD}"/>
              </a:ext>
            </a:extLst>
          </p:cNvPr>
          <p:cNvSpPr txBox="1"/>
          <p:nvPr/>
        </p:nvSpPr>
        <p:spPr bwMode="gray">
          <a:xfrm>
            <a:off x="6752381" y="3888589"/>
            <a:ext cx="692818"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Server</a:t>
            </a:r>
            <a:endParaRPr lang="en-US" sz="1400" dirty="0">
              <a:latin typeface="Huawei Sans" panose="020C0503030203020204" pitchFamily="34" charset="0"/>
            </a:endParaRPr>
          </a:p>
        </p:txBody>
      </p:sp>
      <p:grpSp>
        <p:nvGrpSpPr>
          <p:cNvPr id="80" name="组合 79">
            <a:extLst>
              <a:ext uri="{FF2B5EF4-FFF2-40B4-BE49-F238E27FC236}">
                <a16:creationId xmlns:a16="http://schemas.microsoft.com/office/drawing/2014/main" xmlns="" id="{35E36FC8-34C5-4E9B-A122-EB0B177E5631}"/>
              </a:ext>
            </a:extLst>
          </p:cNvPr>
          <p:cNvGrpSpPr/>
          <p:nvPr/>
        </p:nvGrpSpPr>
        <p:grpSpPr bwMode="gray">
          <a:xfrm flipV="1">
            <a:off x="7934444" y="4096068"/>
            <a:ext cx="360633" cy="44118"/>
            <a:chOff x="10462995" y="5566836"/>
            <a:chExt cx="585537" cy="84974"/>
          </a:xfrm>
          <a:solidFill>
            <a:schemeClr val="accent1">
              <a:lumMod val="75000"/>
            </a:schemeClr>
          </a:solidFill>
        </p:grpSpPr>
        <p:sp>
          <p:nvSpPr>
            <p:cNvPr id="81" name="椭圆 80">
              <a:extLst>
                <a:ext uri="{FF2B5EF4-FFF2-40B4-BE49-F238E27FC236}">
                  <a16:creationId xmlns:a16="http://schemas.microsoft.com/office/drawing/2014/main" xmlns="" id="{158452AC-3C72-4976-A2A8-E5B2A51C95DF}"/>
                </a:ext>
              </a:extLst>
            </p:cNvPr>
            <p:cNvSpPr/>
            <p:nvPr/>
          </p:nvSpPr>
          <p:spPr bwMode="gray">
            <a:xfrm>
              <a:off x="10462995"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椭圆 81">
              <a:extLst>
                <a:ext uri="{FF2B5EF4-FFF2-40B4-BE49-F238E27FC236}">
                  <a16:creationId xmlns:a16="http://schemas.microsoft.com/office/drawing/2014/main" xmlns="" id="{89D80DA6-9E2F-480A-8B93-68A5F4C93D43}"/>
                </a:ext>
              </a:extLst>
            </p:cNvPr>
            <p:cNvSpPr/>
            <p:nvPr/>
          </p:nvSpPr>
          <p:spPr bwMode="gray">
            <a:xfrm>
              <a:off x="10714380"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椭圆 82">
              <a:extLst>
                <a:ext uri="{FF2B5EF4-FFF2-40B4-BE49-F238E27FC236}">
                  <a16:creationId xmlns:a16="http://schemas.microsoft.com/office/drawing/2014/main" xmlns="" id="{F4D7F3EE-F43E-4CE1-8DF2-D2266DF293F2}"/>
                </a:ext>
              </a:extLst>
            </p:cNvPr>
            <p:cNvSpPr/>
            <p:nvPr/>
          </p:nvSpPr>
          <p:spPr bwMode="gray">
            <a:xfrm>
              <a:off x="10965764"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4" name="组合 83">
            <a:extLst>
              <a:ext uri="{FF2B5EF4-FFF2-40B4-BE49-F238E27FC236}">
                <a16:creationId xmlns:a16="http://schemas.microsoft.com/office/drawing/2014/main" xmlns="" id="{FBDC689A-03B2-45CA-AEA5-40A9985FB282}"/>
              </a:ext>
            </a:extLst>
          </p:cNvPr>
          <p:cNvGrpSpPr/>
          <p:nvPr/>
        </p:nvGrpSpPr>
        <p:grpSpPr bwMode="gray">
          <a:xfrm rot="16200000" flipV="1">
            <a:off x="6902177" y="4897917"/>
            <a:ext cx="348002" cy="45719"/>
            <a:chOff x="10462995" y="5566836"/>
            <a:chExt cx="585537" cy="84974"/>
          </a:xfrm>
          <a:solidFill>
            <a:schemeClr val="accent1">
              <a:lumMod val="75000"/>
            </a:schemeClr>
          </a:solidFill>
        </p:grpSpPr>
        <p:sp>
          <p:nvSpPr>
            <p:cNvPr id="85" name="椭圆 84">
              <a:extLst>
                <a:ext uri="{FF2B5EF4-FFF2-40B4-BE49-F238E27FC236}">
                  <a16:creationId xmlns:a16="http://schemas.microsoft.com/office/drawing/2014/main" xmlns="" id="{873C10FC-6E28-413C-A34F-64BCC7980E94}"/>
                </a:ext>
              </a:extLst>
            </p:cNvPr>
            <p:cNvSpPr/>
            <p:nvPr/>
          </p:nvSpPr>
          <p:spPr bwMode="gray">
            <a:xfrm>
              <a:off x="10462995"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椭圆 85">
              <a:extLst>
                <a:ext uri="{FF2B5EF4-FFF2-40B4-BE49-F238E27FC236}">
                  <a16:creationId xmlns:a16="http://schemas.microsoft.com/office/drawing/2014/main" xmlns="" id="{08BAFAE2-265F-44EA-92AD-0170D82FF22E}"/>
                </a:ext>
              </a:extLst>
            </p:cNvPr>
            <p:cNvSpPr/>
            <p:nvPr/>
          </p:nvSpPr>
          <p:spPr bwMode="gray">
            <a:xfrm>
              <a:off x="10714380"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椭圆 86">
              <a:extLst>
                <a:ext uri="{FF2B5EF4-FFF2-40B4-BE49-F238E27FC236}">
                  <a16:creationId xmlns:a16="http://schemas.microsoft.com/office/drawing/2014/main" xmlns="" id="{B012C573-5038-474E-A371-2CC0BEA482B2}"/>
                </a:ext>
              </a:extLst>
            </p:cNvPr>
            <p:cNvSpPr/>
            <p:nvPr/>
          </p:nvSpPr>
          <p:spPr bwMode="gray">
            <a:xfrm>
              <a:off x="10965764"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8" name="文本框 87">
            <a:extLst>
              <a:ext uri="{FF2B5EF4-FFF2-40B4-BE49-F238E27FC236}">
                <a16:creationId xmlns:a16="http://schemas.microsoft.com/office/drawing/2014/main" xmlns="" id="{67CB6EF9-77E3-45B0-BFAA-BC56EF47C9C2}"/>
              </a:ext>
            </a:extLst>
          </p:cNvPr>
          <p:cNvSpPr txBox="1"/>
          <p:nvPr/>
        </p:nvSpPr>
        <p:spPr bwMode="gray">
          <a:xfrm>
            <a:off x="8486262" y="4099545"/>
            <a:ext cx="1317654" cy="738664"/>
          </a:xfrm>
          <a:prstGeom prst="rect">
            <a:avLst/>
          </a:prstGeom>
          <a:noFill/>
        </p:spPr>
        <p:txBody>
          <a:bodyPr wrap="square" rtlCol="0">
            <a:spAutoFit/>
          </a:bodyPr>
          <a:lstStyle/>
          <a:p>
            <a:pPr algn="ctr" fontAlgn="ctr"/>
            <a:r>
              <a:rPr lang="en-US" sz="1400" dirty="0" smtClean="0">
                <a:latin typeface="Huawei Sans" panose="020C0503030203020204" pitchFamily="34" charset="0"/>
              </a:rPr>
              <a:t>Aggregation switch</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rPr>
              <a:t>(modular)</a:t>
            </a:r>
            <a:endParaRPr lang="en-US" sz="1400" dirty="0">
              <a:latin typeface="Huawei Sans" panose="020C0503030203020204" pitchFamily="34" charset="0"/>
            </a:endParaRPr>
          </a:p>
        </p:txBody>
      </p:sp>
      <p:sp>
        <p:nvSpPr>
          <p:cNvPr id="89" name="任意多边形: 形状 88">
            <a:extLst>
              <a:ext uri="{FF2B5EF4-FFF2-40B4-BE49-F238E27FC236}">
                <a16:creationId xmlns:a16="http://schemas.microsoft.com/office/drawing/2014/main" xmlns="" id="{934DB10E-75E6-4873-AEB4-B93614FFA0C3}"/>
              </a:ext>
            </a:extLst>
          </p:cNvPr>
          <p:cNvSpPr/>
          <p:nvPr/>
        </p:nvSpPr>
        <p:spPr bwMode="gray">
          <a:xfrm>
            <a:off x="6275642" y="2488180"/>
            <a:ext cx="158750" cy="533101"/>
          </a:xfrm>
          <a:custGeom>
            <a:avLst/>
            <a:gdLst>
              <a:gd name="connsiteX0" fmla="*/ 158750 w 158750"/>
              <a:gd name="connsiteY0" fmla="*/ 552450 h 552450"/>
              <a:gd name="connsiteX1" fmla="*/ 0 w 158750"/>
              <a:gd name="connsiteY1" fmla="*/ 552450 h 552450"/>
              <a:gd name="connsiteX2" fmla="*/ 0 w 158750"/>
              <a:gd name="connsiteY2" fmla="*/ 0 h 552450"/>
              <a:gd name="connsiteX3" fmla="*/ 158750 w 158750"/>
              <a:gd name="connsiteY3" fmla="*/ 0 h 552450"/>
            </a:gdLst>
            <a:ahLst/>
            <a:cxnLst>
              <a:cxn ang="0">
                <a:pos x="connsiteX0" y="connsiteY0"/>
              </a:cxn>
              <a:cxn ang="0">
                <a:pos x="connsiteX1" y="connsiteY1"/>
              </a:cxn>
              <a:cxn ang="0">
                <a:pos x="connsiteX2" y="connsiteY2"/>
              </a:cxn>
              <a:cxn ang="0">
                <a:pos x="connsiteX3" y="connsiteY3"/>
              </a:cxn>
            </a:cxnLst>
            <a:rect l="l" t="t" r="r" b="b"/>
            <a:pathLst>
              <a:path w="158750" h="552450">
                <a:moveTo>
                  <a:pt x="158750" y="552450"/>
                </a:moveTo>
                <a:lnTo>
                  <a:pt x="0" y="552450"/>
                </a:lnTo>
                <a:lnTo>
                  <a:pt x="0" y="0"/>
                </a:lnTo>
                <a:lnTo>
                  <a:pt x="158750" y="0"/>
                </a:lnTo>
              </a:path>
            </a:pathLst>
          </a:custGeom>
          <a:no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直接连接符 90">
            <a:extLst>
              <a:ext uri="{FF2B5EF4-FFF2-40B4-BE49-F238E27FC236}">
                <a16:creationId xmlns:a16="http://schemas.microsoft.com/office/drawing/2014/main" xmlns="" id="{389A71DA-1285-4F3A-8578-B2AAA97E0201}"/>
              </a:ext>
            </a:extLst>
          </p:cNvPr>
          <p:cNvCxnSpPr>
            <a:stCxn id="89" idx="1"/>
          </p:cNvCxnSpPr>
          <p:nvPr/>
        </p:nvCxnSpPr>
        <p:spPr bwMode="gray">
          <a:xfrm>
            <a:off x="6275642" y="3021281"/>
            <a:ext cx="0" cy="1030656"/>
          </a:xfrm>
          <a:prstGeom prst="line">
            <a:avLst/>
          </a:prstGeom>
          <a:no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cxnSp>
      <p:cxnSp>
        <p:nvCxnSpPr>
          <p:cNvPr id="92" name="直接连接符 91">
            <a:extLst>
              <a:ext uri="{FF2B5EF4-FFF2-40B4-BE49-F238E27FC236}">
                <a16:creationId xmlns:a16="http://schemas.microsoft.com/office/drawing/2014/main" xmlns="" id="{19AC6FDD-B98D-4E1C-AC7A-F9623BF2D51E}"/>
              </a:ext>
            </a:extLst>
          </p:cNvPr>
          <p:cNvCxnSpPr>
            <a:cxnSpLocks/>
          </p:cNvCxnSpPr>
          <p:nvPr/>
        </p:nvCxnSpPr>
        <p:spPr bwMode="gray">
          <a:xfrm>
            <a:off x="6275642" y="4045277"/>
            <a:ext cx="162748" cy="1"/>
          </a:xfrm>
          <a:prstGeom prst="line">
            <a:avLst/>
          </a:prstGeom>
          <a:no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cxnSp>
      <p:cxnSp>
        <p:nvCxnSpPr>
          <p:cNvPr id="93" name="直接连接符 92">
            <a:extLst>
              <a:ext uri="{FF2B5EF4-FFF2-40B4-BE49-F238E27FC236}">
                <a16:creationId xmlns:a16="http://schemas.microsoft.com/office/drawing/2014/main" xmlns="" id="{1EB8FC27-7B1F-4B97-9115-56DF52F8B739}"/>
              </a:ext>
            </a:extLst>
          </p:cNvPr>
          <p:cNvCxnSpPr>
            <a:cxnSpLocks/>
          </p:cNvCxnSpPr>
          <p:nvPr/>
        </p:nvCxnSpPr>
        <p:spPr bwMode="gray">
          <a:xfrm>
            <a:off x="6275642" y="3522739"/>
            <a:ext cx="162748" cy="1"/>
          </a:xfrm>
          <a:prstGeom prst="line">
            <a:avLst/>
          </a:prstGeom>
          <a:no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cxnSp>
      <p:sp>
        <p:nvSpPr>
          <p:cNvPr id="95" name="矩形 94">
            <a:extLst>
              <a:ext uri="{FF2B5EF4-FFF2-40B4-BE49-F238E27FC236}">
                <a16:creationId xmlns:a16="http://schemas.microsoft.com/office/drawing/2014/main" xmlns="" id="{A06497D2-F257-48A0-849A-A44CF36EA4C3}"/>
              </a:ext>
            </a:extLst>
          </p:cNvPr>
          <p:cNvSpPr/>
          <p:nvPr/>
        </p:nvSpPr>
        <p:spPr bwMode="gray">
          <a:xfrm>
            <a:off x="8486261" y="2629135"/>
            <a:ext cx="1316028" cy="257360"/>
          </a:xfrm>
          <a:prstGeom prst="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a:extLst>
              <a:ext uri="{FF2B5EF4-FFF2-40B4-BE49-F238E27FC236}">
                <a16:creationId xmlns:a16="http://schemas.microsoft.com/office/drawing/2014/main" xmlns="" id="{D57FE512-408B-4EFA-B0E0-A411484F5911}"/>
              </a:ext>
            </a:extLst>
          </p:cNvPr>
          <p:cNvSpPr/>
          <p:nvPr/>
        </p:nvSpPr>
        <p:spPr bwMode="gray">
          <a:xfrm>
            <a:off x="8484674" y="3146400"/>
            <a:ext cx="1316028" cy="257360"/>
          </a:xfrm>
          <a:prstGeom prst="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a:extLst>
              <a:ext uri="{FF2B5EF4-FFF2-40B4-BE49-F238E27FC236}">
                <a16:creationId xmlns:a16="http://schemas.microsoft.com/office/drawing/2014/main" xmlns="" id="{78CAFA79-6082-49D9-A00C-E04292B2519B}"/>
              </a:ext>
            </a:extLst>
          </p:cNvPr>
          <p:cNvSpPr txBox="1"/>
          <p:nvPr/>
        </p:nvSpPr>
        <p:spPr bwMode="gray">
          <a:xfrm>
            <a:off x="8563027" y="2319636"/>
            <a:ext cx="1162499" cy="307777"/>
          </a:xfrm>
          <a:prstGeom prst="rect">
            <a:avLst/>
          </a:prstGeom>
          <a:noFill/>
        </p:spPr>
        <p:txBody>
          <a:bodyPr wrap="none" rtlCol="0">
            <a:spAutoFit/>
          </a:bodyPr>
          <a:lstStyle/>
          <a:p>
            <a:pPr algn="ctr" eaLnBrk="0" fontAlgn="ctr" hangingPunct="0"/>
            <a:r>
              <a:rPr lang="en-US" sz="1400" b="1" dirty="0" smtClean="0">
                <a:solidFill>
                  <a:srgbClr val="C7000B"/>
                </a:solidFill>
                <a:latin typeface="Huawei Sans" panose="020C0503030203020204" pitchFamily="34" charset="0"/>
              </a:rPr>
              <a:t>EOR switch</a:t>
            </a:r>
            <a:endParaRPr lang="en-US" sz="1400" b="1" dirty="0">
              <a:solidFill>
                <a:srgbClr val="C7000B"/>
              </a:solidFill>
              <a:latin typeface="Huawei Sans" panose="020C0503030203020204" pitchFamily="34" charset="0"/>
            </a:endParaRPr>
          </a:p>
        </p:txBody>
      </p:sp>
      <p:sp>
        <p:nvSpPr>
          <p:cNvPr id="98" name="文本框 97">
            <a:extLst>
              <a:ext uri="{FF2B5EF4-FFF2-40B4-BE49-F238E27FC236}">
                <a16:creationId xmlns:a16="http://schemas.microsoft.com/office/drawing/2014/main" xmlns="" id="{7CA32A44-C342-4C11-91F8-93C1D4AE5CD0}"/>
              </a:ext>
            </a:extLst>
          </p:cNvPr>
          <p:cNvSpPr txBox="1"/>
          <p:nvPr/>
        </p:nvSpPr>
        <p:spPr bwMode="gray">
          <a:xfrm>
            <a:off x="8563027" y="2858624"/>
            <a:ext cx="1162499" cy="307777"/>
          </a:xfrm>
          <a:prstGeom prst="rect">
            <a:avLst/>
          </a:prstGeom>
          <a:noFill/>
        </p:spPr>
        <p:txBody>
          <a:bodyPr wrap="none" rtlCol="0">
            <a:spAutoFit/>
          </a:bodyPr>
          <a:lstStyle/>
          <a:p>
            <a:pPr algn="ctr" eaLnBrk="0" fontAlgn="ctr" hangingPunct="0"/>
            <a:r>
              <a:rPr lang="en-US" altLang="zh-CN" sz="1400" b="1" dirty="0">
                <a:solidFill>
                  <a:srgbClr val="C7000B"/>
                </a:solidFill>
                <a:latin typeface="Huawei Sans" panose="020C0503030203020204" pitchFamily="34" charset="0"/>
              </a:rPr>
              <a:t>EOR </a:t>
            </a:r>
            <a:r>
              <a:rPr lang="en-US" sz="1400" b="1" dirty="0" smtClean="0">
                <a:solidFill>
                  <a:srgbClr val="C7000B"/>
                </a:solidFill>
                <a:latin typeface="Huawei Sans" panose="020C0503030203020204" pitchFamily="34" charset="0"/>
              </a:rPr>
              <a:t>switch</a:t>
            </a:r>
            <a:endParaRPr lang="en-US" sz="1400" b="1" dirty="0">
              <a:solidFill>
                <a:srgbClr val="C7000B"/>
              </a:solidFill>
              <a:latin typeface="Huawei Sans" panose="020C0503030203020204" pitchFamily="34" charset="0"/>
            </a:endParaRPr>
          </a:p>
        </p:txBody>
      </p:sp>
      <p:sp>
        <p:nvSpPr>
          <p:cNvPr id="99" name="文本框 98">
            <a:extLst>
              <a:ext uri="{FF2B5EF4-FFF2-40B4-BE49-F238E27FC236}">
                <a16:creationId xmlns:a16="http://schemas.microsoft.com/office/drawing/2014/main" xmlns="" id="{F137EC80-3DC8-408B-AC2D-9FA7D62E5853}"/>
              </a:ext>
            </a:extLst>
          </p:cNvPr>
          <p:cNvSpPr txBox="1"/>
          <p:nvPr/>
        </p:nvSpPr>
        <p:spPr bwMode="gray">
          <a:xfrm>
            <a:off x="8563027" y="3381293"/>
            <a:ext cx="1162499" cy="307777"/>
          </a:xfrm>
          <a:prstGeom prst="rect">
            <a:avLst/>
          </a:prstGeom>
          <a:noFill/>
        </p:spPr>
        <p:txBody>
          <a:bodyPr wrap="none" rtlCol="0">
            <a:spAutoFit/>
          </a:bodyPr>
          <a:lstStyle/>
          <a:p>
            <a:pPr algn="ctr" eaLnBrk="0" fontAlgn="ctr" hangingPunct="0"/>
            <a:r>
              <a:rPr lang="en-US" altLang="zh-CN" sz="1400" b="1" dirty="0">
                <a:solidFill>
                  <a:srgbClr val="C7000B"/>
                </a:solidFill>
                <a:latin typeface="Huawei Sans" panose="020C0503030203020204" pitchFamily="34" charset="0"/>
              </a:rPr>
              <a:t>EOR </a:t>
            </a:r>
            <a:r>
              <a:rPr lang="en-US" sz="1400" b="1" dirty="0" smtClean="0">
                <a:solidFill>
                  <a:srgbClr val="C7000B"/>
                </a:solidFill>
                <a:latin typeface="Huawei Sans" panose="020C0503030203020204" pitchFamily="34" charset="0"/>
              </a:rPr>
              <a:t>switch</a:t>
            </a:r>
            <a:endParaRPr lang="en-US" sz="1400" b="1" dirty="0">
              <a:solidFill>
                <a:srgbClr val="C7000B"/>
              </a:solidFill>
              <a:latin typeface="Huawei Sans" panose="020C0503030203020204" pitchFamily="34" charset="0"/>
            </a:endParaRPr>
          </a:p>
        </p:txBody>
      </p:sp>
      <p:sp>
        <p:nvSpPr>
          <p:cNvPr id="101" name="矩形 100">
            <a:extLst>
              <a:ext uri="{FF2B5EF4-FFF2-40B4-BE49-F238E27FC236}">
                <a16:creationId xmlns:a16="http://schemas.microsoft.com/office/drawing/2014/main" xmlns="" id="{964A4826-FB0C-450B-968A-EA059FC1683C}"/>
              </a:ext>
            </a:extLst>
          </p:cNvPr>
          <p:cNvSpPr/>
          <p:nvPr/>
        </p:nvSpPr>
        <p:spPr bwMode="gray">
          <a:xfrm>
            <a:off x="8486261" y="3665275"/>
            <a:ext cx="1317654" cy="257360"/>
          </a:xfrm>
          <a:prstGeom prst="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74" name="组合 3073">
            <a:extLst>
              <a:ext uri="{FF2B5EF4-FFF2-40B4-BE49-F238E27FC236}">
                <a16:creationId xmlns:a16="http://schemas.microsoft.com/office/drawing/2014/main" xmlns="" id="{B9CB8186-FE1A-49C6-8AA9-AFE2CB1C8A98}"/>
              </a:ext>
            </a:extLst>
          </p:cNvPr>
          <p:cNvGrpSpPr/>
          <p:nvPr/>
        </p:nvGrpSpPr>
        <p:grpSpPr bwMode="gray">
          <a:xfrm rot="16200000">
            <a:off x="3814973" y="4204494"/>
            <a:ext cx="257360" cy="3369174"/>
            <a:chOff x="5265959" y="1972606"/>
            <a:chExt cx="480636" cy="3911600"/>
          </a:xfrm>
        </p:grpSpPr>
        <p:cxnSp>
          <p:nvCxnSpPr>
            <p:cNvPr id="104" name="直接箭头连接符 103">
              <a:extLst>
                <a:ext uri="{FF2B5EF4-FFF2-40B4-BE49-F238E27FC236}">
                  <a16:creationId xmlns:a16="http://schemas.microsoft.com/office/drawing/2014/main" xmlns="" id="{AA4BF0FE-754B-4456-8A54-B73626BE60D2}"/>
                </a:ext>
              </a:extLst>
            </p:cNvPr>
            <p:cNvCxnSpPr>
              <a:cxnSpLocks/>
            </p:cNvCxnSpPr>
            <p:nvPr/>
          </p:nvCxnSpPr>
          <p:spPr bwMode="gray">
            <a:xfrm>
              <a:off x="5475594" y="1998006"/>
              <a:ext cx="10692" cy="3844801"/>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1E1497CF-1D6C-4547-AA65-6A9A68210133}"/>
                </a:ext>
              </a:extLst>
            </p:cNvPr>
            <p:cNvCxnSpPr>
              <a:cxnSpLocks/>
            </p:cNvCxnSpPr>
            <p:nvPr/>
          </p:nvCxnSpPr>
          <p:spPr bwMode="gray">
            <a:xfrm>
              <a:off x="5265959" y="1972606"/>
              <a:ext cx="48063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7BCEC012-6FCD-466C-8FCE-466584E90612}"/>
                </a:ext>
              </a:extLst>
            </p:cNvPr>
            <p:cNvCxnSpPr>
              <a:cxnSpLocks/>
            </p:cNvCxnSpPr>
            <p:nvPr/>
          </p:nvCxnSpPr>
          <p:spPr bwMode="gray">
            <a:xfrm>
              <a:off x="5265959" y="5884206"/>
              <a:ext cx="48063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2" name="文本框 101">
            <a:extLst>
              <a:ext uri="{FF2B5EF4-FFF2-40B4-BE49-F238E27FC236}">
                <a16:creationId xmlns:a16="http://schemas.microsoft.com/office/drawing/2014/main" xmlns="" id="{CD29211D-B757-4D8D-B1B3-B6452AED5890}"/>
              </a:ext>
            </a:extLst>
          </p:cNvPr>
          <p:cNvSpPr txBox="1"/>
          <p:nvPr/>
        </p:nvSpPr>
        <p:spPr bwMode="gray">
          <a:xfrm>
            <a:off x="3453179" y="5757319"/>
            <a:ext cx="1619354" cy="307777"/>
          </a:xfrm>
          <a:prstGeom prst="rect">
            <a:avLst/>
          </a:prstGeom>
          <a:solidFill>
            <a:schemeClr val="bg1"/>
          </a:solidFill>
        </p:spPr>
        <p:txBody>
          <a:bodyPr wrap="none" rtlCol="0">
            <a:spAutoFit/>
          </a:bodyPr>
          <a:lstStyle/>
          <a:p>
            <a:pPr fontAlgn="ctr"/>
            <a:r>
              <a:rPr lang="en-US" sz="1400" dirty="0" smtClean="0">
                <a:latin typeface="Huawei Sans" panose="020C0503030203020204" pitchFamily="34" charset="0"/>
              </a:rPr>
              <a:t>A row of cabinets</a:t>
            </a:r>
            <a:endParaRPr lang="en-US" sz="1400" dirty="0">
              <a:latin typeface="Huawei Sans" panose="020C0503030203020204" pitchFamily="34" charset="0"/>
            </a:endParaRPr>
          </a:p>
        </p:txBody>
      </p:sp>
      <p:grpSp>
        <p:nvGrpSpPr>
          <p:cNvPr id="108" name="组合 107">
            <a:extLst>
              <a:ext uri="{FF2B5EF4-FFF2-40B4-BE49-F238E27FC236}">
                <a16:creationId xmlns:a16="http://schemas.microsoft.com/office/drawing/2014/main" xmlns="" id="{DD9F9A1D-54B1-4988-BA3A-77D3A41E42D4}"/>
              </a:ext>
            </a:extLst>
          </p:cNvPr>
          <p:cNvGrpSpPr/>
          <p:nvPr/>
        </p:nvGrpSpPr>
        <p:grpSpPr bwMode="gray">
          <a:xfrm rot="16200000">
            <a:off x="7990300" y="4204495"/>
            <a:ext cx="257360" cy="3369174"/>
            <a:chOff x="5265959" y="1972606"/>
            <a:chExt cx="480636" cy="3911600"/>
          </a:xfrm>
        </p:grpSpPr>
        <p:cxnSp>
          <p:nvCxnSpPr>
            <p:cNvPr id="109" name="直接箭头连接符 108">
              <a:extLst>
                <a:ext uri="{FF2B5EF4-FFF2-40B4-BE49-F238E27FC236}">
                  <a16:creationId xmlns:a16="http://schemas.microsoft.com/office/drawing/2014/main" xmlns="" id="{9CD1010F-8920-498C-86AA-CC34440D305B}"/>
                </a:ext>
              </a:extLst>
            </p:cNvPr>
            <p:cNvCxnSpPr>
              <a:cxnSpLocks/>
            </p:cNvCxnSpPr>
            <p:nvPr/>
          </p:nvCxnSpPr>
          <p:spPr bwMode="gray">
            <a:xfrm>
              <a:off x="5475594" y="1998006"/>
              <a:ext cx="10692" cy="3844801"/>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E8D3DB6A-117E-46C5-8E75-4E85D178E40D}"/>
                </a:ext>
              </a:extLst>
            </p:cNvPr>
            <p:cNvCxnSpPr>
              <a:cxnSpLocks/>
            </p:cNvCxnSpPr>
            <p:nvPr/>
          </p:nvCxnSpPr>
          <p:spPr bwMode="gray">
            <a:xfrm>
              <a:off x="5265959" y="1972606"/>
              <a:ext cx="48063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D677F519-6C8A-4B88-8FF9-D8C24C38CA73}"/>
                </a:ext>
              </a:extLst>
            </p:cNvPr>
            <p:cNvCxnSpPr>
              <a:cxnSpLocks/>
            </p:cNvCxnSpPr>
            <p:nvPr/>
          </p:nvCxnSpPr>
          <p:spPr bwMode="gray">
            <a:xfrm>
              <a:off x="5265959" y="5884206"/>
              <a:ext cx="48063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2" name="文本框 111">
            <a:extLst>
              <a:ext uri="{FF2B5EF4-FFF2-40B4-BE49-F238E27FC236}">
                <a16:creationId xmlns:a16="http://schemas.microsoft.com/office/drawing/2014/main" xmlns="" id="{6500221C-4018-4BFC-B086-506014A3A33A}"/>
              </a:ext>
            </a:extLst>
          </p:cNvPr>
          <p:cNvSpPr txBox="1"/>
          <p:nvPr/>
        </p:nvSpPr>
        <p:spPr bwMode="gray">
          <a:xfrm>
            <a:off x="7628506" y="5757320"/>
            <a:ext cx="1619354" cy="307777"/>
          </a:xfrm>
          <a:prstGeom prst="rect">
            <a:avLst/>
          </a:prstGeom>
          <a:solidFill>
            <a:schemeClr val="bg1"/>
          </a:solidFill>
        </p:spPr>
        <p:txBody>
          <a:bodyPr wrap="none" rtlCol="0">
            <a:spAutoFit/>
          </a:bodyPr>
          <a:lstStyle/>
          <a:p>
            <a:pPr fontAlgn="ctr"/>
            <a:r>
              <a:rPr lang="en-US" sz="1400" dirty="0" smtClean="0">
                <a:latin typeface="Huawei Sans" panose="020C0503030203020204" pitchFamily="34" charset="0"/>
              </a:rPr>
              <a:t>A row of cabinets</a:t>
            </a:r>
            <a:endParaRPr lang="en-US" sz="1400" dirty="0">
              <a:latin typeface="Huawei Sans" panose="020C0503030203020204" pitchFamily="34" charset="0"/>
            </a:endParaRPr>
          </a:p>
        </p:txBody>
      </p:sp>
      <p:sp>
        <p:nvSpPr>
          <p:cNvPr id="113" name="文本框 112">
            <a:extLst>
              <a:ext uri="{FF2B5EF4-FFF2-40B4-BE49-F238E27FC236}">
                <a16:creationId xmlns:a16="http://schemas.microsoft.com/office/drawing/2014/main" xmlns="" id="{AEFE77C4-A93B-4172-BD6A-1E05276FCBD3}"/>
              </a:ext>
            </a:extLst>
          </p:cNvPr>
          <p:cNvSpPr txBox="1"/>
          <p:nvPr/>
        </p:nvSpPr>
        <p:spPr bwMode="gray">
          <a:xfrm>
            <a:off x="4315305" y="4099545"/>
            <a:ext cx="1310228" cy="738664"/>
          </a:xfrm>
          <a:prstGeom prst="rect">
            <a:avLst/>
          </a:prstGeom>
          <a:noFill/>
        </p:spPr>
        <p:txBody>
          <a:bodyPr wrap="square" rtlCol="0">
            <a:spAutoFit/>
          </a:bodyPr>
          <a:lstStyle/>
          <a:p>
            <a:pPr algn="ctr" fontAlgn="ctr"/>
            <a:r>
              <a:rPr lang="en-US" sz="1400" dirty="0" smtClean="0">
                <a:latin typeface="Huawei Sans" panose="020C0503030203020204" pitchFamily="34" charset="0"/>
              </a:rPr>
              <a:t>Aggregation switch</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rPr>
              <a:t>(modular)</a:t>
            </a:r>
            <a:endParaRPr lang="en-US" sz="1400" dirty="0">
              <a:latin typeface="Huawei Sans" panose="020C0503030203020204" pitchFamily="34" charset="0"/>
            </a:endParaRPr>
          </a:p>
        </p:txBody>
      </p:sp>
      <p:grpSp>
        <p:nvGrpSpPr>
          <p:cNvPr id="114" name="组合 113">
            <a:extLst>
              <a:ext uri="{FF2B5EF4-FFF2-40B4-BE49-F238E27FC236}">
                <a16:creationId xmlns:a16="http://schemas.microsoft.com/office/drawing/2014/main" xmlns="" id="{9C4B1A2B-35D0-43BE-984E-97921E995723}"/>
              </a:ext>
            </a:extLst>
          </p:cNvPr>
          <p:cNvGrpSpPr/>
          <p:nvPr/>
        </p:nvGrpSpPr>
        <p:grpSpPr bwMode="gray">
          <a:xfrm rot="16200000" flipV="1">
            <a:off x="4758280" y="5130765"/>
            <a:ext cx="348002" cy="45719"/>
            <a:chOff x="10462995" y="5566836"/>
            <a:chExt cx="585537" cy="84974"/>
          </a:xfrm>
          <a:solidFill>
            <a:schemeClr val="accent1">
              <a:lumMod val="75000"/>
            </a:schemeClr>
          </a:solidFill>
        </p:grpSpPr>
        <p:sp>
          <p:nvSpPr>
            <p:cNvPr id="115" name="椭圆 114">
              <a:extLst>
                <a:ext uri="{FF2B5EF4-FFF2-40B4-BE49-F238E27FC236}">
                  <a16:creationId xmlns:a16="http://schemas.microsoft.com/office/drawing/2014/main" xmlns="" id="{5C7228C1-5477-4172-94C4-1C77BE17E146}"/>
                </a:ext>
              </a:extLst>
            </p:cNvPr>
            <p:cNvSpPr/>
            <p:nvPr/>
          </p:nvSpPr>
          <p:spPr bwMode="gray">
            <a:xfrm>
              <a:off x="10462995"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椭圆 115">
              <a:extLst>
                <a:ext uri="{FF2B5EF4-FFF2-40B4-BE49-F238E27FC236}">
                  <a16:creationId xmlns:a16="http://schemas.microsoft.com/office/drawing/2014/main" xmlns="" id="{F20EB2A7-43A0-49A6-9D5F-499E6B898960}"/>
                </a:ext>
              </a:extLst>
            </p:cNvPr>
            <p:cNvSpPr/>
            <p:nvPr/>
          </p:nvSpPr>
          <p:spPr bwMode="gray">
            <a:xfrm>
              <a:off x="10714380"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椭圆 116">
              <a:extLst>
                <a:ext uri="{FF2B5EF4-FFF2-40B4-BE49-F238E27FC236}">
                  <a16:creationId xmlns:a16="http://schemas.microsoft.com/office/drawing/2014/main" xmlns="" id="{7E172175-9318-4B6B-B6A9-E1FE3D453094}"/>
                </a:ext>
              </a:extLst>
            </p:cNvPr>
            <p:cNvSpPr/>
            <p:nvPr/>
          </p:nvSpPr>
          <p:spPr bwMode="gray">
            <a:xfrm>
              <a:off x="10965764"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8" name="组合 117">
            <a:extLst>
              <a:ext uri="{FF2B5EF4-FFF2-40B4-BE49-F238E27FC236}">
                <a16:creationId xmlns:a16="http://schemas.microsoft.com/office/drawing/2014/main" xmlns="" id="{37024D2A-2A11-4F6B-9F3E-49E0D98EE9F0}"/>
              </a:ext>
            </a:extLst>
          </p:cNvPr>
          <p:cNvGrpSpPr/>
          <p:nvPr/>
        </p:nvGrpSpPr>
        <p:grpSpPr bwMode="gray">
          <a:xfrm rot="16200000" flipV="1">
            <a:off x="8905434" y="5130765"/>
            <a:ext cx="348002" cy="45719"/>
            <a:chOff x="10462995" y="5566836"/>
            <a:chExt cx="585537" cy="84974"/>
          </a:xfrm>
          <a:solidFill>
            <a:schemeClr val="accent1">
              <a:lumMod val="75000"/>
            </a:schemeClr>
          </a:solidFill>
        </p:grpSpPr>
        <p:sp>
          <p:nvSpPr>
            <p:cNvPr id="119" name="椭圆 118">
              <a:extLst>
                <a:ext uri="{FF2B5EF4-FFF2-40B4-BE49-F238E27FC236}">
                  <a16:creationId xmlns:a16="http://schemas.microsoft.com/office/drawing/2014/main" xmlns="" id="{EBBB9D55-5BB6-47A3-B55B-610EC03B5B1C}"/>
                </a:ext>
              </a:extLst>
            </p:cNvPr>
            <p:cNvSpPr/>
            <p:nvPr/>
          </p:nvSpPr>
          <p:spPr bwMode="gray">
            <a:xfrm>
              <a:off x="10462995"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a:extLst>
                <a:ext uri="{FF2B5EF4-FFF2-40B4-BE49-F238E27FC236}">
                  <a16:creationId xmlns:a16="http://schemas.microsoft.com/office/drawing/2014/main" xmlns="" id="{DDFC3F32-F1BE-4244-9C60-0992E61C7AC6}"/>
                </a:ext>
              </a:extLst>
            </p:cNvPr>
            <p:cNvSpPr/>
            <p:nvPr/>
          </p:nvSpPr>
          <p:spPr bwMode="gray">
            <a:xfrm>
              <a:off x="10714380"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椭圆 120">
              <a:extLst>
                <a:ext uri="{FF2B5EF4-FFF2-40B4-BE49-F238E27FC236}">
                  <a16:creationId xmlns:a16="http://schemas.microsoft.com/office/drawing/2014/main" xmlns="" id="{20880E6C-A722-48C2-B92B-EC93A384A9ED}"/>
                </a:ext>
              </a:extLst>
            </p:cNvPr>
            <p:cNvSpPr/>
            <p:nvPr/>
          </p:nvSpPr>
          <p:spPr bwMode="gray">
            <a:xfrm>
              <a:off x="10965764" y="5566836"/>
              <a:ext cx="82768" cy="84974"/>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任意多边形: 形状 5">
            <a:extLst>
              <a:ext uri="{FF2B5EF4-FFF2-40B4-BE49-F238E27FC236}">
                <a16:creationId xmlns:a16="http://schemas.microsoft.com/office/drawing/2014/main" xmlns="" id="{63C16201-98D9-4035-A965-59ACE96C5675}"/>
              </a:ext>
            </a:extLst>
          </p:cNvPr>
          <p:cNvSpPr/>
          <p:nvPr/>
        </p:nvSpPr>
        <p:spPr bwMode="gray">
          <a:xfrm>
            <a:off x="6274826" y="2149664"/>
            <a:ext cx="895350" cy="330890"/>
          </a:xfrm>
          <a:custGeom>
            <a:avLst/>
            <a:gdLst>
              <a:gd name="connsiteX0" fmla="*/ 0 w 895350"/>
              <a:gd name="connsiteY0" fmla="*/ 342900 h 342900"/>
              <a:gd name="connsiteX1" fmla="*/ 0 w 895350"/>
              <a:gd name="connsiteY1" fmla="*/ 0 h 342900"/>
              <a:gd name="connsiteX2" fmla="*/ 895350 w 895350"/>
              <a:gd name="connsiteY2" fmla="*/ 0 h 342900"/>
            </a:gdLst>
            <a:ahLst/>
            <a:cxnLst>
              <a:cxn ang="0">
                <a:pos x="connsiteX0" y="connsiteY0"/>
              </a:cxn>
              <a:cxn ang="0">
                <a:pos x="connsiteX1" y="connsiteY1"/>
              </a:cxn>
              <a:cxn ang="0">
                <a:pos x="connsiteX2" y="connsiteY2"/>
              </a:cxn>
            </a:cxnLst>
            <a:rect l="l" t="t" r="r" b="b"/>
            <a:pathLst>
              <a:path w="895350" h="342900">
                <a:moveTo>
                  <a:pt x="0" y="342900"/>
                </a:moveTo>
                <a:lnTo>
                  <a:pt x="0" y="0"/>
                </a:lnTo>
                <a:lnTo>
                  <a:pt x="895350" y="0"/>
                </a:lnTo>
              </a:path>
            </a:pathLst>
          </a:custGeom>
          <a:no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a:extLst>
              <a:ext uri="{FF2B5EF4-FFF2-40B4-BE49-F238E27FC236}">
                <a16:creationId xmlns:a16="http://schemas.microsoft.com/office/drawing/2014/main" xmlns="" id="{8425F0E8-ABD6-4FAB-8164-7E4B2BAA3C70}"/>
              </a:ext>
            </a:extLst>
          </p:cNvPr>
          <p:cNvSpPr/>
          <p:nvPr/>
        </p:nvSpPr>
        <p:spPr bwMode="gray">
          <a:xfrm>
            <a:off x="2263064" y="4179568"/>
            <a:ext cx="1320800" cy="257360"/>
          </a:xfrm>
          <a:prstGeom prst="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bwMode="gray">
          <a:xfrm>
            <a:off x="4688611" y="81689"/>
            <a:ext cx="7046183" cy="287999"/>
            <a:chOff x="6376393" y="205297"/>
            <a:chExt cx="5398725" cy="125501"/>
          </a:xfrm>
        </p:grpSpPr>
        <p:sp>
          <p:nvSpPr>
            <p:cNvPr id="124" name="五边形 123">
              <a:extLst>
                <a:ext uri="{FF2B5EF4-FFF2-40B4-BE49-F238E27FC236}">
                  <a16:creationId xmlns:a16="http://schemas.microsoft.com/office/drawing/2014/main" xmlns="" id="{582DAA93-C17E-4899-8845-AB6748622C3D}"/>
                </a:ext>
              </a:extLst>
            </p:cNvPr>
            <p:cNvSpPr/>
            <p:nvPr/>
          </p:nvSpPr>
          <p:spPr bwMode="gray">
            <a:xfrm>
              <a:off x="6376393" y="205297"/>
              <a:ext cx="1266873" cy="12550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Integrated Cabling</a:t>
              </a:r>
              <a:endParaRPr lang="en-US" sz="1200" b="1" dirty="0">
                <a:solidFill>
                  <a:srgbClr val="FFFFFF"/>
                </a:solidFill>
                <a:latin typeface="Huawei Sans" panose="020C0503030203020204" pitchFamily="34" charset="0"/>
              </a:endParaRPr>
            </a:p>
          </p:txBody>
        </p:sp>
        <p:sp>
          <p:nvSpPr>
            <p:cNvPr id="126" name="燕尾形 125">
              <a:extLst>
                <a:ext uri="{FF2B5EF4-FFF2-40B4-BE49-F238E27FC236}">
                  <a16:creationId xmlns:a16="http://schemas.microsoft.com/office/drawing/2014/main" xmlns="" id="{E7EFC8A1-15C0-4A48-9534-332F142C03DE}"/>
                </a:ext>
              </a:extLst>
            </p:cNvPr>
            <p:cNvSpPr/>
            <p:nvPr/>
          </p:nvSpPr>
          <p:spPr bwMode="gray">
            <a:xfrm>
              <a:off x="7588892" y="205297"/>
              <a:ext cx="1766892" cy="12550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Equipment Room Modules</a:t>
              </a:r>
              <a:endParaRPr lang="en-US" sz="1200" dirty="0">
                <a:latin typeface="Huawei Sans" panose="020C0503030203020204" pitchFamily="34" charset="0"/>
              </a:endParaRPr>
            </a:p>
          </p:txBody>
        </p:sp>
        <p:sp>
          <p:nvSpPr>
            <p:cNvPr id="127" name="燕尾形 126">
              <a:extLst>
                <a:ext uri="{FF2B5EF4-FFF2-40B4-BE49-F238E27FC236}">
                  <a16:creationId xmlns:a16="http://schemas.microsoft.com/office/drawing/2014/main" xmlns="" id="{A739A215-DDE7-40DF-AA00-AB3263EF5C75}"/>
                </a:ext>
              </a:extLst>
            </p:cNvPr>
            <p:cNvSpPr/>
            <p:nvPr/>
          </p:nvSpPr>
          <p:spPr bwMode="gray">
            <a:xfrm>
              <a:off x="9301409" y="205297"/>
              <a:ext cx="643625" cy="12550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PoD</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燕尾形 127">
              <a:extLst>
                <a:ext uri="{FF2B5EF4-FFF2-40B4-BE49-F238E27FC236}">
                  <a16:creationId xmlns:a16="http://schemas.microsoft.com/office/drawing/2014/main" xmlns="" id="{77D457C9-5406-4721-B411-C71DFF2AD8AB}"/>
                </a:ext>
              </a:extLst>
            </p:cNvPr>
            <p:cNvSpPr/>
            <p:nvPr/>
          </p:nvSpPr>
          <p:spPr bwMode="gray">
            <a:xfrm>
              <a:off x="9890660" y="205297"/>
              <a:ext cx="966978" cy="12550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DC Switch</a:t>
              </a:r>
              <a:endParaRPr lang="en-US" sz="1200" dirty="0">
                <a:latin typeface="Huawei Sans" panose="020C0503030203020204" pitchFamily="34" charset="0"/>
              </a:endParaRPr>
            </a:p>
          </p:txBody>
        </p:sp>
        <p:sp>
          <p:nvSpPr>
            <p:cNvPr id="129" name="燕尾形 27">
              <a:extLst>
                <a:ext uri="{FF2B5EF4-FFF2-40B4-BE49-F238E27FC236}">
                  <a16:creationId xmlns:a16="http://schemas.microsoft.com/office/drawing/2014/main" xmlns="" id="{F005849C-86FC-4AB5-8D38-D82C43C80CA8}"/>
                </a:ext>
              </a:extLst>
            </p:cNvPr>
            <p:cNvSpPr/>
            <p:nvPr/>
          </p:nvSpPr>
          <p:spPr bwMode="gray">
            <a:xfrm>
              <a:off x="10803265" y="205297"/>
              <a:ext cx="971853" cy="12550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Spine-Leaf</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9018428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803D82A-7105-4CD5-8C8E-334A12882F5E}"/>
              </a:ext>
            </a:extLst>
          </p:cNvPr>
          <p:cNvSpPr>
            <a:spLocks noGrp="1"/>
          </p:cNvSpPr>
          <p:nvPr>
            <p:ph type="title"/>
          </p:nvPr>
        </p:nvSpPr>
        <p:spPr/>
        <p:txBody>
          <a:bodyPr/>
          <a:lstStyle/>
          <a:p>
            <a:r>
              <a:rPr lang="en-US" dirty="0" smtClean="0"/>
              <a:t>Equipment Room Modules</a:t>
            </a:r>
            <a:endParaRPr lang="en-US" dirty="0"/>
          </a:p>
        </p:txBody>
      </p:sp>
      <p:sp>
        <p:nvSpPr>
          <p:cNvPr id="3" name="文本框 2">
            <a:extLst>
              <a:ext uri="{FF2B5EF4-FFF2-40B4-BE49-F238E27FC236}">
                <a16:creationId xmlns:a16="http://schemas.microsoft.com/office/drawing/2014/main" xmlns="" id="{E506C04A-A438-4448-A8A8-72D463CA64B1}"/>
              </a:ext>
            </a:extLst>
          </p:cNvPr>
          <p:cNvSpPr txBox="1"/>
          <p:nvPr/>
        </p:nvSpPr>
        <p:spPr bwMode="gray">
          <a:xfrm>
            <a:off x="6450431" y="1156725"/>
            <a:ext cx="5379619" cy="2325922"/>
          </a:xfrm>
          <a:prstGeom prst="rect">
            <a:avLst/>
          </a:prstGeom>
          <a:noFill/>
          <a:ln>
            <a:noFill/>
          </a:ln>
        </p:spPr>
        <p:txBody>
          <a:bodyPr wrap="square" lIns="108867" tIns="54434" rIns="108867" bIns="54434" rtlCol="0">
            <a:spAutoFit/>
          </a:bodyPr>
          <a:lstStyle/>
          <a:p>
            <a:pPr marL="285750" indent="-285750" fontAlgn="ctr">
              <a:lnSpc>
                <a:spcPct val="150000"/>
              </a:lnSpc>
              <a:buFont typeface="Arial" panose="020B0604020202020204" pitchFamily="34" charset="0"/>
              <a:buChar char="•"/>
            </a:pPr>
            <a:r>
              <a:rPr lang="en-US" sz="1200" dirty="0" smtClean="0">
                <a:latin typeface="Huawei Sans" panose="020C0503030203020204" pitchFamily="34" charset="0"/>
              </a:rPr>
              <a:t>Take a financial DC as an example. Each floor of a building is divided into multiple equipment room modules.</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750" indent="-285750" fontAlgn="ctr">
              <a:lnSpc>
                <a:spcPct val="150000"/>
              </a:lnSpc>
              <a:buFont typeface="Arial" panose="020B0604020202020204" pitchFamily="34" charset="0"/>
              <a:buChar char="•"/>
            </a:pPr>
            <a:r>
              <a:rPr lang="en-US" altLang="zh-CN" sz="1200" dirty="0" smtClean="0">
                <a:latin typeface="Huawei Sans" panose="020C0503030203020204" pitchFamily="34" charset="0"/>
              </a:rPr>
              <a:t>E</a:t>
            </a:r>
            <a:r>
              <a:rPr lang="en-US" sz="1200" dirty="0" smtClean="0">
                <a:latin typeface="Huawei Sans" panose="020C0503030203020204" pitchFamily="34" charset="0"/>
              </a:rPr>
              <a:t>quipment room modules can be classified into the network module, storage module, open module, and test module by function. Each module has a different power supply density.</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750" indent="-285750" fontAlgn="ctr">
              <a:lnSpc>
                <a:spcPct val="150000"/>
              </a:lnSpc>
              <a:buFont typeface="Arial" panose="020B0604020202020204" pitchFamily="34" charset="0"/>
              <a:buChar char="•"/>
            </a:pPr>
            <a:r>
              <a:rPr lang="en-US" sz="1200" dirty="0" smtClean="0">
                <a:latin typeface="Huawei Sans" panose="020C0503030203020204" pitchFamily="34" charset="0"/>
              </a:rPr>
              <a:t>As shown in the figure, each floor is divided into three areas by power supply density: high-density area, medium-density area, and low-density area.</a:t>
            </a:r>
            <a:endParaRPr lang="en-US" sz="1200" dirty="0">
              <a:latin typeface="Huawei Sans" panose="020C0503030203020204" pitchFamily="34" charset="0"/>
            </a:endParaRPr>
          </a:p>
        </p:txBody>
      </p:sp>
      <p:sp>
        <p:nvSpPr>
          <p:cNvPr id="4" name="文本框 3">
            <a:extLst>
              <a:ext uri="{FF2B5EF4-FFF2-40B4-BE49-F238E27FC236}">
                <a16:creationId xmlns:a16="http://schemas.microsoft.com/office/drawing/2014/main" xmlns="" id="{996C048C-D9D2-4BB0-90A2-290EA51DBF18}"/>
              </a:ext>
            </a:extLst>
          </p:cNvPr>
          <p:cNvSpPr txBox="1"/>
          <p:nvPr/>
        </p:nvSpPr>
        <p:spPr bwMode="gray">
          <a:xfrm>
            <a:off x="6450431" y="4133132"/>
            <a:ext cx="5297069" cy="1771925"/>
          </a:xfrm>
          <a:prstGeom prst="rect">
            <a:avLst/>
          </a:prstGeom>
          <a:noFill/>
          <a:ln>
            <a:noFill/>
          </a:ln>
        </p:spPr>
        <p:txBody>
          <a:bodyPr wrap="square" lIns="108867" tIns="54434" rIns="108867" bIns="54434" rtlCol="0">
            <a:spAutoFit/>
          </a:bodyPr>
          <a:lstStyle/>
          <a:p>
            <a:pPr marL="285750" indent="-285750" fontAlgn="ctr">
              <a:lnSpc>
                <a:spcPct val="150000"/>
              </a:lnSpc>
              <a:buFont typeface="Arial" panose="020B0604020202020204" pitchFamily="34" charset="0"/>
              <a:buChar char="•"/>
            </a:pPr>
            <a:r>
              <a:rPr lang="en-US" sz="1200" dirty="0" smtClean="0">
                <a:latin typeface="Huawei Sans" panose="020C0503030203020204" pitchFamily="34" charset="0"/>
              </a:rPr>
              <a:t>Network module: is responsible for network access and is the core of the WAN and LAN. The power consumption varies depending on the device type.</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750" indent="-285750" fontAlgn="ctr">
              <a:lnSpc>
                <a:spcPct val="150000"/>
              </a:lnSpc>
              <a:buFont typeface="Arial" panose="020B0604020202020204" pitchFamily="34" charset="0"/>
              <a:buChar char="•"/>
            </a:pPr>
            <a:r>
              <a:rPr lang="en-US" sz="1200" dirty="0" smtClean="0">
                <a:latin typeface="Huawei Sans" panose="020C0503030203020204" pitchFamily="34" charset="0"/>
              </a:rPr>
              <a:t>Storage module: stores storage devices in a centralized manner.</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750" indent="-285750" fontAlgn="ctr">
              <a:lnSpc>
                <a:spcPct val="150000"/>
              </a:lnSpc>
              <a:buFont typeface="Arial" panose="020B0604020202020204" pitchFamily="34" charset="0"/>
              <a:buChar char="•"/>
            </a:pPr>
            <a:r>
              <a:rPr lang="en-US" sz="1200" dirty="0" smtClean="0">
                <a:latin typeface="Huawei Sans" panose="020C0503030203020204" pitchFamily="34" charset="0"/>
              </a:rPr>
              <a:t>Open module: stores servers in a centralized manner.</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750" indent="-285750" fontAlgn="ctr">
              <a:lnSpc>
                <a:spcPct val="150000"/>
              </a:lnSpc>
              <a:buFont typeface="Arial" panose="020B0604020202020204" pitchFamily="34" charset="0"/>
              <a:buChar char="•"/>
            </a:pPr>
            <a:r>
              <a:rPr lang="en-US" sz="1200" dirty="0" smtClean="0">
                <a:latin typeface="Huawei Sans" panose="020C0503030203020204" pitchFamily="34" charset="0"/>
              </a:rPr>
              <a:t>Test module: stores test devices in a centralized manner.</a:t>
            </a:r>
            <a:endParaRPr lang="en-US" sz="1200" dirty="0">
              <a:latin typeface="Huawei Sans" panose="020C0503030203020204" pitchFamily="34" charset="0"/>
            </a:endParaRPr>
          </a:p>
        </p:txBody>
      </p:sp>
      <p:grpSp>
        <p:nvGrpSpPr>
          <p:cNvPr id="6" name="组合 14">
            <a:extLst>
              <a:ext uri="{FF2B5EF4-FFF2-40B4-BE49-F238E27FC236}">
                <a16:creationId xmlns:a16="http://schemas.microsoft.com/office/drawing/2014/main" xmlns="" id="{BE4794F2-F915-483D-8941-01059B542764}"/>
              </a:ext>
            </a:extLst>
          </p:cNvPr>
          <p:cNvGrpSpPr/>
          <p:nvPr/>
        </p:nvGrpSpPr>
        <p:grpSpPr bwMode="gray">
          <a:xfrm>
            <a:off x="1098544" y="5026337"/>
            <a:ext cx="1986205" cy="1046402"/>
            <a:chOff x="701749" y="4657060"/>
            <a:chExt cx="2381693" cy="1265275"/>
          </a:xfrm>
          <a:scene3d>
            <a:camera prst="orthographicFront">
              <a:rot lat="0" lon="0" rev="0"/>
            </a:camera>
            <a:lightRig rig="twoPt" dir="t"/>
          </a:scene3d>
        </p:grpSpPr>
        <p:sp>
          <p:nvSpPr>
            <p:cNvPr id="74" name="平行四边形 73">
              <a:extLst>
                <a:ext uri="{FF2B5EF4-FFF2-40B4-BE49-F238E27FC236}">
                  <a16:creationId xmlns:a16="http://schemas.microsoft.com/office/drawing/2014/main" xmlns="" id="{00A3442E-22F4-4026-A4DC-FB2062EA3996}"/>
                </a:ext>
              </a:extLst>
            </p:cNvPr>
            <p:cNvSpPr/>
            <p:nvPr/>
          </p:nvSpPr>
          <p:spPr bwMode="gray">
            <a:xfrm>
              <a:off x="701749" y="4657060"/>
              <a:ext cx="2381693" cy="1265275"/>
            </a:xfrm>
            <a:prstGeom prst="parallelogram">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vert="horz" wrap="square" lIns="0" tIns="45720" rIns="0" bIns="45720" numCol="1" rtlCol="0" anchor="ctr" anchorCtr="0" compatLnSpc="1">
              <a:prstTxWarp prst="textNoShape">
                <a:avLst/>
              </a:prstTxWarp>
            </a:bodyPr>
            <a:lstStyle/>
            <a:p>
              <a:pPr defTabSz="914309"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平行四边形 74">
              <a:extLst>
                <a:ext uri="{FF2B5EF4-FFF2-40B4-BE49-F238E27FC236}">
                  <a16:creationId xmlns:a16="http://schemas.microsoft.com/office/drawing/2014/main" xmlns="" id="{49E80E39-F37E-4AA4-B726-0148341398FB}"/>
                </a:ext>
              </a:extLst>
            </p:cNvPr>
            <p:cNvSpPr/>
            <p:nvPr/>
          </p:nvSpPr>
          <p:spPr bwMode="gray">
            <a:xfrm>
              <a:off x="1052625" y="4742121"/>
              <a:ext cx="967562" cy="340242"/>
            </a:xfrm>
            <a:prstGeom prst="parallelogram">
              <a:avLst/>
            </a:prstGeom>
            <a:solidFill>
              <a:srgbClr val="99CCFF"/>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76" name="平行四边形 75">
              <a:extLst>
                <a:ext uri="{FF2B5EF4-FFF2-40B4-BE49-F238E27FC236}">
                  <a16:creationId xmlns:a16="http://schemas.microsoft.com/office/drawing/2014/main" xmlns="" id="{38746646-2556-4C9D-96C1-E350C7A2C489}"/>
                </a:ext>
              </a:extLst>
            </p:cNvPr>
            <p:cNvSpPr/>
            <p:nvPr/>
          </p:nvSpPr>
          <p:spPr bwMode="gray">
            <a:xfrm>
              <a:off x="2002462" y="4742121"/>
              <a:ext cx="967562" cy="340242"/>
            </a:xfrm>
            <a:prstGeom prst="parallelogram">
              <a:avLst/>
            </a:prstGeom>
            <a:solidFill>
              <a:srgbClr val="99CCFF"/>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Network</a:t>
              </a:r>
              <a:endParaRPr lang="en-US" sz="1200" dirty="0">
                <a:latin typeface="Huawei Sans" panose="020C0503030203020204" pitchFamily="34" charset="0"/>
              </a:endParaRPr>
            </a:p>
          </p:txBody>
        </p:sp>
        <p:sp>
          <p:nvSpPr>
            <p:cNvPr id="77" name="平行四边形 6">
              <a:extLst>
                <a:ext uri="{FF2B5EF4-FFF2-40B4-BE49-F238E27FC236}">
                  <a16:creationId xmlns:a16="http://schemas.microsoft.com/office/drawing/2014/main" xmlns="" id="{6A839FBC-DE01-487A-88A8-9437A357A451}"/>
                </a:ext>
              </a:extLst>
            </p:cNvPr>
            <p:cNvSpPr/>
            <p:nvPr/>
          </p:nvSpPr>
          <p:spPr bwMode="gray">
            <a:xfrm>
              <a:off x="950764" y="5139067"/>
              <a:ext cx="967562" cy="340242"/>
            </a:xfrm>
            <a:prstGeom prst="parallelogram">
              <a:avLst/>
            </a:prstGeom>
            <a:solidFill>
              <a:srgbClr val="99CCFF"/>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Network</a:t>
              </a:r>
              <a:endParaRPr lang="en-US" sz="1200" dirty="0">
                <a:latin typeface="Huawei Sans" panose="020C0503030203020204" pitchFamily="34" charset="0"/>
              </a:endParaRPr>
            </a:p>
          </p:txBody>
        </p:sp>
        <p:sp>
          <p:nvSpPr>
            <p:cNvPr id="78" name="平行四边形 7">
              <a:extLst>
                <a:ext uri="{FF2B5EF4-FFF2-40B4-BE49-F238E27FC236}">
                  <a16:creationId xmlns:a16="http://schemas.microsoft.com/office/drawing/2014/main" xmlns="" id="{16B4E674-F278-4543-A81C-9938A7DA3A48}"/>
                </a:ext>
              </a:extLst>
            </p:cNvPr>
            <p:cNvSpPr/>
            <p:nvPr/>
          </p:nvSpPr>
          <p:spPr bwMode="gray">
            <a:xfrm>
              <a:off x="1900601" y="5139067"/>
              <a:ext cx="967562" cy="340242"/>
            </a:xfrm>
            <a:prstGeom prst="parallelogram">
              <a:avLst/>
            </a:prstGeom>
            <a:solidFill>
              <a:srgbClr val="66FF99"/>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79" name="平行四边形 8">
              <a:extLst>
                <a:ext uri="{FF2B5EF4-FFF2-40B4-BE49-F238E27FC236}">
                  <a16:creationId xmlns:a16="http://schemas.microsoft.com/office/drawing/2014/main" xmlns="" id="{5BFB16DB-99F5-451B-9EDD-AA56B417E829}"/>
                </a:ext>
              </a:extLst>
            </p:cNvPr>
            <p:cNvSpPr/>
            <p:nvPr/>
          </p:nvSpPr>
          <p:spPr bwMode="gray">
            <a:xfrm>
              <a:off x="837353" y="5514747"/>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80" name="平行四边形 9">
              <a:extLst>
                <a:ext uri="{FF2B5EF4-FFF2-40B4-BE49-F238E27FC236}">
                  <a16:creationId xmlns:a16="http://schemas.microsoft.com/office/drawing/2014/main" xmlns="" id="{769EDB2F-3F6E-472F-8609-6492159B353A}"/>
                </a:ext>
              </a:extLst>
            </p:cNvPr>
            <p:cNvSpPr/>
            <p:nvPr/>
          </p:nvSpPr>
          <p:spPr bwMode="gray">
            <a:xfrm>
              <a:off x="1787190" y="5514747"/>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grpSp>
      <p:sp>
        <p:nvSpPr>
          <p:cNvPr id="7" name="矩形 6">
            <a:extLst>
              <a:ext uri="{FF2B5EF4-FFF2-40B4-BE49-F238E27FC236}">
                <a16:creationId xmlns:a16="http://schemas.microsoft.com/office/drawing/2014/main" xmlns="" id="{742B3C51-4C22-4E7B-A854-C37ED0471C74}"/>
              </a:ext>
            </a:extLst>
          </p:cNvPr>
          <p:cNvSpPr/>
          <p:nvPr/>
        </p:nvSpPr>
        <p:spPr bwMode="gray">
          <a:xfrm>
            <a:off x="5693103" y="4579739"/>
            <a:ext cx="698172" cy="381512"/>
          </a:xfrm>
          <a:prstGeom prst="rect">
            <a:avLst/>
          </a:prstGeom>
          <a:solidFill>
            <a:srgbClr val="9DCFFF"/>
          </a:solidFill>
          <a:ln>
            <a:solidFill>
              <a:schemeClr val="tx1"/>
            </a:solidFill>
          </a:ln>
          <a:effectLs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Low density</a:t>
            </a:r>
            <a:endParaRPr lang="en-US" sz="1200" dirty="0">
              <a:latin typeface="Huawei Sans" panose="020C0503030203020204" pitchFamily="34" charset="0"/>
            </a:endParaRPr>
          </a:p>
        </p:txBody>
      </p:sp>
      <p:sp>
        <p:nvSpPr>
          <p:cNvPr id="8" name="矩形 7">
            <a:extLst>
              <a:ext uri="{FF2B5EF4-FFF2-40B4-BE49-F238E27FC236}">
                <a16:creationId xmlns:a16="http://schemas.microsoft.com/office/drawing/2014/main" xmlns="" id="{E85C95F0-05A8-4812-9481-87D1267C799F}"/>
              </a:ext>
            </a:extLst>
          </p:cNvPr>
          <p:cNvSpPr/>
          <p:nvPr/>
        </p:nvSpPr>
        <p:spPr bwMode="gray">
          <a:xfrm>
            <a:off x="5693103" y="5186214"/>
            <a:ext cx="698172" cy="395436"/>
          </a:xfrm>
          <a:prstGeom prst="rect">
            <a:avLst/>
          </a:prstGeom>
          <a:solidFill>
            <a:srgbClr val="6AFF9D"/>
          </a:solidFill>
          <a:ln>
            <a:solidFill>
              <a:schemeClr val="tx1"/>
            </a:solidFill>
          </a:ln>
          <a:effectLs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High density</a:t>
            </a:r>
            <a:endParaRPr lang="en-US" sz="1200" dirty="0">
              <a:latin typeface="Huawei Sans" panose="020C0503030203020204" pitchFamily="34" charset="0"/>
            </a:endParaRPr>
          </a:p>
        </p:txBody>
      </p:sp>
      <p:sp>
        <p:nvSpPr>
          <p:cNvPr id="9" name="矩形 8">
            <a:extLst>
              <a:ext uri="{FF2B5EF4-FFF2-40B4-BE49-F238E27FC236}">
                <a16:creationId xmlns:a16="http://schemas.microsoft.com/office/drawing/2014/main" xmlns="" id="{011D5BC8-4657-47E2-81C9-08BE6B2B6E47}"/>
              </a:ext>
            </a:extLst>
          </p:cNvPr>
          <p:cNvSpPr/>
          <p:nvPr/>
        </p:nvSpPr>
        <p:spPr bwMode="gray">
          <a:xfrm>
            <a:off x="5693103" y="5724040"/>
            <a:ext cx="698172" cy="377402"/>
          </a:xfrm>
          <a:prstGeom prst="rect">
            <a:avLst/>
          </a:prstGeom>
          <a:solidFill>
            <a:srgbClr val="DFDEDE"/>
          </a:solidFill>
          <a:ln>
            <a:solidFill>
              <a:schemeClr val="tx1"/>
            </a:solidFill>
          </a:ln>
          <a:effectLs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Medium density</a:t>
            </a:r>
            <a:endParaRPr lang="en-US" sz="1200" dirty="0">
              <a:latin typeface="Huawei Sans" panose="020C0503030203020204" pitchFamily="34" charset="0"/>
            </a:endParaRPr>
          </a:p>
        </p:txBody>
      </p:sp>
      <p:grpSp>
        <p:nvGrpSpPr>
          <p:cNvPr id="10" name="组合 15">
            <a:extLst>
              <a:ext uri="{FF2B5EF4-FFF2-40B4-BE49-F238E27FC236}">
                <a16:creationId xmlns:a16="http://schemas.microsoft.com/office/drawing/2014/main" xmlns="" id="{63E10FFB-FFE2-48D9-B60D-0E4F46056BE6}"/>
              </a:ext>
            </a:extLst>
          </p:cNvPr>
          <p:cNvGrpSpPr/>
          <p:nvPr/>
        </p:nvGrpSpPr>
        <p:grpSpPr bwMode="gray">
          <a:xfrm>
            <a:off x="1098544" y="3841717"/>
            <a:ext cx="1986205" cy="1046402"/>
            <a:chOff x="701749" y="4657060"/>
            <a:chExt cx="2381693" cy="1265275"/>
          </a:xfrm>
        </p:grpSpPr>
        <p:sp>
          <p:nvSpPr>
            <p:cNvPr id="67" name="平行四边形 16">
              <a:extLst>
                <a:ext uri="{FF2B5EF4-FFF2-40B4-BE49-F238E27FC236}">
                  <a16:creationId xmlns:a16="http://schemas.microsoft.com/office/drawing/2014/main" xmlns="" id="{5ED2B373-3D83-4E98-9AFC-22E1C718A5D3}"/>
                </a:ext>
              </a:extLst>
            </p:cNvPr>
            <p:cNvSpPr/>
            <p:nvPr/>
          </p:nvSpPr>
          <p:spPr bwMode="gray">
            <a:xfrm>
              <a:off x="701749" y="4657060"/>
              <a:ext cx="2381693" cy="1265275"/>
            </a:xfrm>
            <a:prstGeom prst="parallelogram">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vert="horz" wrap="square" lIns="0" tIns="45720" rIns="0" bIns="45720" numCol="1" rtlCol="0" anchor="ctr" anchorCtr="0" compatLnSpc="1">
              <a:prstTxWarp prst="textNoShape">
                <a:avLst/>
              </a:prstTxWarp>
            </a:bodyPr>
            <a:lstStyle/>
            <a:p>
              <a:pPr defTabSz="914309"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平行四边形 17">
              <a:extLst>
                <a:ext uri="{FF2B5EF4-FFF2-40B4-BE49-F238E27FC236}">
                  <a16:creationId xmlns:a16="http://schemas.microsoft.com/office/drawing/2014/main" xmlns="" id="{92CEC0F8-359E-4570-B567-83AC6438F6D0}"/>
                </a:ext>
              </a:extLst>
            </p:cNvPr>
            <p:cNvSpPr/>
            <p:nvPr/>
          </p:nvSpPr>
          <p:spPr bwMode="gray">
            <a:xfrm>
              <a:off x="1052625" y="4742121"/>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69" name="平行四边形 68">
              <a:extLst>
                <a:ext uri="{FF2B5EF4-FFF2-40B4-BE49-F238E27FC236}">
                  <a16:creationId xmlns:a16="http://schemas.microsoft.com/office/drawing/2014/main" xmlns="" id="{6ABE0231-73CA-4787-9342-55CE85FD5D99}"/>
                </a:ext>
              </a:extLst>
            </p:cNvPr>
            <p:cNvSpPr/>
            <p:nvPr/>
          </p:nvSpPr>
          <p:spPr bwMode="gray">
            <a:xfrm>
              <a:off x="2002462" y="4742121"/>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Extranet</a:t>
              </a:r>
              <a:endParaRPr lang="en-US" sz="1200" dirty="0">
                <a:latin typeface="Huawei Sans" panose="020C0503030203020204" pitchFamily="34" charset="0"/>
              </a:endParaRPr>
            </a:p>
          </p:txBody>
        </p:sp>
        <p:sp>
          <p:nvSpPr>
            <p:cNvPr id="70" name="平行四边形 69">
              <a:extLst>
                <a:ext uri="{FF2B5EF4-FFF2-40B4-BE49-F238E27FC236}">
                  <a16:creationId xmlns:a16="http://schemas.microsoft.com/office/drawing/2014/main" xmlns="" id="{D97865C2-9389-41B0-8493-494E25D30E86}"/>
                </a:ext>
              </a:extLst>
            </p:cNvPr>
            <p:cNvSpPr/>
            <p:nvPr/>
          </p:nvSpPr>
          <p:spPr bwMode="gray">
            <a:xfrm>
              <a:off x="950764" y="5139067"/>
              <a:ext cx="967562" cy="340242"/>
            </a:xfrm>
            <a:prstGeom prst="parallelogram">
              <a:avLst/>
            </a:prstGeom>
            <a:solidFill>
              <a:srgbClr val="99CCFF"/>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Test</a:t>
              </a:r>
            </a:p>
          </p:txBody>
        </p:sp>
        <p:sp>
          <p:nvSpPr>
            <p:cNvPr id="71" name="平行四边形 70">
              <a:extLst>
                <a:ext uri="{FF2B5EF4-FFF2-40B4-BE49-F238E27FC236}">
                  <a16:creationId xmlns:a16="http://schemas.microsoft.com/office/drawing/2014/main" xmlns="" id="{2186954E-41DF-4FCA-88AA-03FA069CB76C}"/>
                </a:ext>
              </a:extLst>
            </p:cNvPr>
            <p:cNvSpPr/>
            <p:nvPr/>
          </p:nvSpPr>
          <p:spPr bwMode="gray">
            <a:xfrm>
              <a:off x="1900601" y="5139067"/>
              <a:ext cx="967562" cy="340242"/>
            </a:xfrm>
            <a:prstGeom prst="parallelogram">
              <a:avLst/>
            </a:prstGeom>
            <a:solidFill>
              <a:srgbClr val="66FF99"/>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72" name="平行四边形 71">
              <a:extLst>
                <a:ext uri="{FF2B5EF4-FFF2-40B4-BE49-F238E27FC236}">
                  <a16:creationId xmlns:a16="http://schemas.microsoft.com/office/drawing/2014/main" xmlns="" id="{D1644C3D-7DAA-41E0-9D3F-14C7A93B6C4C}"/>
                </a:ext>
              </a:extLst>
            </p:cNvPr>
            <p:cNvSpPr/>
            <p:nvPr/>
          </p:nvSpPr>
          <p:spPr bwMode="gray">
            <a:xfrm>
              <a:off x="837353" y="5514747"/>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73" name="平行四边形 72">
              <a:extLst>
                <a:ext uri="{FF2B5EF4-FFF2-40B4-BE49-F238E27FC236}">
                  <a16:creationId xmlns:a16="http://schemas.microsoft.com/office/drawing/2014/main" xmlns="" id="{7CC3D29F-5E03-4A68-A60C-A3C40133B848}"/>
                </a:ext>
              </a:extLst>
            </p:cNvPr>
            <p:cNvSpPr/>
            <p:nvPr/>
          </p:nvSpPr>
          <p:spPr bwMode="gray">
            <a:xfrm>
              <a:off x="1787190" y="5514747"/>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grpSp>
      <p:grpSp>
        <p:nvGrpSpPr>
          <p:cNvPr id="11" name="组合 23">
            <a:extLst>
              <a:ext uri="{FF2B5EF4-FFF2-40B4-BE49-F238E27FC236}">
                <a16:creationId xmlns:a16="http://schemas.microsoft.com/office/drawing/2014/main" xmlns="" id="{C5AC4026-F586-4756-81B9-A861CE6CD32C}"/>
              </a:ext>
            </a:extLst>
          </p:cNvPr>
          <p:cNvGrpSpPr/>
          <p:nvPr/>
        </p:nvGrpSpPr>
        <p:grpSpPr bwMode="gray">
          <a:xfrm>
            <a:off x="1098544" y="2657095"/>
            <a:ext cx="1986205" cy="1046402"/>
            <a:chOff x="701749" y="4657060"/>
            <a:chExt cx="2381693" cy="1265275"/>
          </a:xfrm>
        </p:grpSpPr>
        <p:sp>
          <p:nvSpPr>
            <p:cNvPr id="60" name="平行四边形 59">
              <a:extLst>
                <a:ext uri="{FF2B5EF4-FFF2-40B4-BE49-F238E27FC236}">
                  <a16:creationId xmlns:a16="http://schemas.microsoft.com/office/drawing/2014/main" xmlns="" id="{3AFE4F1F-04E4-4EE9-B79E-D979E4EAC197}"/>
                </a:ext>
              </a:extLst>
            </p:cNvPr>
            <p:cNvSpPr/>
            <p:nvPr/>
          </p:nvSpPr>
          <p:spPr bwMode="gray">
            <a:xfrm>
              <a:off x="701749" y="4657060"/>
              <a:ext cx="2381693" cy="1265275"/>
            </a:xfrm>
            <a:prstGeom prst="parallelogram">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vert="horz" wrap="square" lIns="0" tIns="45720" rIns="0" bIns="45720" numCol="1" rtlCol="0" anchor="ctr" anchorCtr="0" compatLnSpc="1">
              <a:prstTxWarp prst="textNoShape">
                <a:avLst/>
              </a:prstTxWarp>
            </a:bodyPr>
            <a:lstStyle/>
            <a:p>
              <a:pPr defTabSz="914309"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平行四边形 60">
              <a:extLst>
                <a:ext uri="{FF2B5EF4-FFF2-40B4-BE49-F238E27FC236}">
                  <a16:creationId xmlns:a16="http://schemas.microsoft.com/office/drawing/2014/main" xmlns="" id="{FA86B34B-5362-4445-AAD5-4C91F052B4E9}"/>
                </a:ext>
              </a:extLst>
            </p:cNvPr>
            <p:cNvSpPr/>
            <p:nvPr/>
          </p:nvSpPr>
          <p:spPr bwMode="gray">
            <a:xfrm>
              <a:off x="1052625" y="4742121"/>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Storage</a:t>
              </a:r>
              <a:endParaRPr lang="en-US" sz="1200" dirty="0">
                <a:latin typeface="Huawei Sans" panose="020C0503030203020204" pitchFamily="34" charset="0"/>
              </a:endParaRPr>
            </a:p>
          </p:txBody>
        </p:sp>
        <p:sp>
          <p:nvSpPr>
            <p:cNvPr id="62" name="平行四边形 61">
              <a:extLst>
                <a:ext uri="{FF2B5EF4-FFF2-40B4-BE49-F238E27FC236}">
                  <a16:creationId xmlns:a16="http://schemas.microsoft.com/office/drawing/2014/main" xmlns="" id="{28C8F88D-77D9-49D0-8F2D-3054F3A2787F}"/>
                </a:ext>
              </a:extLst>
            </p:cNvPr>
            <p:cNvSpPr/>
            <p:nvPr/>
          </p:nvSpPr>
          <p:spPr bwMode="gray">
            <a:xfrm>
              <a:off x="2002462" y="4742121"/>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Storage</a:t>
              </a:r>
              <a:endParaRPr lang="en-US" sz="1200" dirty="0">
                <a:latin typeface="Huawei Sans" panose="020C0503030203020204" pitchFamily="34" charset="0"/>
              </a:endParaRPr>
            </a:p>
          </p:txBody>
        </p:sp>
        <p:sp>
          <p:nvSpPr>
            <p:cNvPr id="63" name="平行四边形 62">
              <a:extLst>
                <a:ext uri="{FF2B5EF4-FFF2-40B4-BE49-F238E27FC236}">
                  <a16:creationId xmlns:a16="http://schemas.microsoft.com/office/drawing/2014/main" xmlns="" id="{9EB96681-D5B3-4D55-9989-85B23EB74FFF}"/>
                </a:ext>
              </a:extLst>
            </p:cNvPr>
            <p:cNvSpPr/>
            <p:nvPr/>
          </p:nvSpPr>
          <p:spPr bwMode="gray">
            <a:xfrm>
              <a:off x="950764" y="5139067"/>
              <a:ext cx="967562" cy="340242"/>
            </a:xfrm>
            <a:prstGeom prst="parallelogram">
              <a:avLst/>
            </a:prstGeom>
            <a:solidFill>
              <a:srgbClr val="99CCFF"/>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64" name="平行四边形 63">
              <a:extLst>
                <a:ext uri="{FF2B5EF4-FFF2-40B4-BE49-F238E27FC236}">
                  <a16:creationId xmlns:a16="http://schemas.microsoft.com/office/drawing/2014/main" xmlns="" id="{B379504F-B651-4A28-9FB7-2F9F7CCB04FB}"/>
                </a:ext>
              </a:extLst>
            </p:cNvPr>
            <p:cNvSpPr/>
            <p:nvPr/>
          </p:nvSpPr>
          <p:spPr bwMode="gray">
            <a:xfrm>
              <a:off x="1900601" y="5139067"/>
              <a:ext cx="967562" cy="340242"/>
            </a:xfrm>
            <a:prstGeom prst="parallelogram">
              <a:avLst/>
            </a:prstGeom>
            <a:solidFill>
              <a:srgbClr val="66FF99"/>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65" name="平行四边形 64">
              <a:extLst>
                <a:ext uri="{FF2B5EF4-FFF2-40B4-BE49-F238E27FC236}">
                  <a16:creationId xmlns:a16="http://schemas.microsoft.com/office/drawing/2014/main" xmlns="" id="{CD591951-60B6-44D8-9D9A-09F4E8FBEA21}"/>
                </a:ext>
              </a:extLst>
            </p:cNvPr>
            <p:cNvSpPr/>
            <p:nvPr/>
          </p:nvSpPr>
          <p:spPr bwMode="gray">
            <a:xfrm>
              <a:off x="837353" y="5514747"/>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Storage</a:t>
              </a:r>
              <a:endParaRPr lang="en-US" sz="1200" dirty="0">
                <a:latin typeface="Huawei Sans" panose="020C0503030203020204" pitchFamily="34" charset="0"/>
              </a:endParaRPr>
            </a:p>
          </p:txBody>
        </p:sp>
        <p:sp>
          <p:nvSpPr>
            <p:cNvPr id="66" name="平行四边形 65">
              <a:extLst>
                <a:ext uri="{FF2B5EF4-FFF2-40B4-BE49-F238E27FC236}">
                  <a16:creationId xmlns:a16="http://schemas.microsoft.com/office/drawing/2014/main" xmlns="" id="{ECE5DF56-5C56-4566-A65A-9B68FA3A1E7F}"/>
                </a:ext>
              </a:extLst>
            </p:cNvPr>
            <p:cNvSpPr/>
            <p:nvPr/>
          </p:nvSpPr>
          <p:spPr bwMode="gray">
            <a:xfrm>
              <a:off x="1787190" y="5514747"/>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Storage</a:t>
              </a:r>
              <a:endParaRPr lang="en-US" sz="1200" dirty="0">
                <a:latin typeface="Huawei Sans" panose="020C0503030203020204" pitchFamily="34" charset="0"/>
              </a:endParaRPr>
            </a:p>
          </p:txBody>
        </p:sp>
      </p:grpSp>
      <p:grpSp>
        <p:nvGrpSpPr>
          <p:cNvPr id="12" name="组合 31">
            <a:extLst>
              <a:ext uri="{FF2B5EF4-FFF2-40B4-BE49-F238E27FC236}">
                <a16:creationId xmlns:a16="http://schemas.microsoft.com/office/drawing/2014/main" xmlns="" id="{4711A57D-450D-4D21-9437-FA07920443C4}"/>
              </a:ext>
            </a:extLst>
          </p:cNvPr>
          <p:cNvGrpSpPr/>
          <p:nvPr/>
        </p:nvGrpSpPr>
        <p:grpSpPr bwMode="gray">
          <a:xfrm>
            <a:off x="1098544" y="1472473"/>
            <a:ext cx="1986205" cy="1046402"/>
            <a:chOff x="701749" y="4657060"/>
            <a:chExt cx="2381693" cy="1265275"/>
          </a:xfrm>
        </p:grpSpPr>
        <p:sp>
          <p:nvSpPr>
            <p:cNvPr id="53" name="平行四边形 52">
              <a:extLst>
                <a:ext uri="{FF2B5EF4-FFF2-40B4-BE49-F238E27FC236}">
                  <a16:creationId xmlns:a16="http://schemas.microsoft.com/office/drawing/2014/main" xmlns="" id="{9F87AFF0-F9C3-4485-BF37-6E341F3AD4EF}"/>
                </a:ext>
              </a:extLst>
            </p:cNvPr>
            <p:cNvSpPr/>
            <p:nvPr/>
          </p:nvSpPr>
          <p:spPr bwMode="gray">
            <a:xfrm>
              <a:off x="701749" y="4657060"/>
              <a:ext cx="2381693" cy="1265275"/>
            </a:xfrm>
            <a:prstGeom prst="parallelogram">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vert="horz" wrap="square" lIns="0" tIns="45720" rIns="0" bIns="45720" numCol="1" rtlCol="0" anchor="ctr" anchorCtr="0" compatLnSpc="1">
              <a:prstTxWarp prst="textNoShape">
                <a:avLst/>
              </a:prstTxWarp>
            </a:bodyPr>
            <a:lstStyle/>
            <a:p>
              <a:pPr defTabSz="914309"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平行四边形 53">
              <a:extLst>
                <a:ext uri="{FF2B5EF4-FFF2-40B4-BE49-F238E27FC236}">
                  <a16:creationId xmlns:a16="http://schemas.microsoft.com/office/drawing/2014/main" xmlns="" id="{B82ED94B-489A-4FAE-BA3E-FD2DDD66D325}"/>
                </a:ext>
              </a:extLst>
            </p:cNvPr>
            <p:cNvSpPr/>
            <p:nvPr/>
          </p:nvSpPr>
          <p:spPr bwMode="gray">
            <a:xfrm>
              <a:off x="1052625" y="4742121"/>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Open</a:t>
              </a:r>
              <a:endParaRPr lang="en-US" sz="1200" dirty="0">
                <a:latin typeface="Huawei Sans" panose="020C0503030203020204" pitchFamily="34" charset="0"/>
              </a:endParaRPr>
            </a:p>
          </p:txBody>
        </p:sp>
        <p:sp>
          <p:nvSpPr>
            <p:cNvPr id="55" name="平行四边形 54">
              <a:extLst>
                <a:ext uri="{FF2B5EF4-FFF2-40B4-BE49-F238E27FC236}">
                  <a16:creationId xmlns:a16="http://schemas.microsoft.com/office/drawing/2014/main" xmlns="" id="{56E8A342-9DF2-44B8-813A-5F8B477EA98C}"/>
                </a:ext>
              </a:extLst>
            </p:cNvPr>
            <p:cNvSpPr/>
            <p:nvPr/>
          </p:nvSpPr>
          <p:spPr bwMode="gray">
            <a:xfrm>
              <a:off x="2002462" y="4742121"/>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p>
          </p:txBody>
        </p:sp>
        <p:sp>
          <p:nvSpPr>
            <p:cNvPr id="56" name="平行四边形 55">
              <a:extLst>
                <a:ext uri="{FF2B5EF4-FFF2-40B4-BE49-F238E27FC236}">
                  <a16:creationId xmlns:a16="http://schemas.microsoft.com/office/drawing/2014/main" xmlns="" id="{F393D9CD-CA4F-41F5-8A52-5E077C217E3F}"/>
                </a:ext>
              </a:extLst>
            </p:cNvPr>
            <p:cNvSpPr/>
            <p:nvPr/>
          </p:nvSpPr>
          <p:spPr bwMode="gray">
            <a:xfrm>
              <a:off x="950764" y="5139067"/>
              <a:ext cx="967562" cy="340242"/>
            </a:xfrm>
            <a:prstGeom prst="parallelogram">
              <a:avLst/>
            </a:prstGeom>
            <a:solidFill>
              <a:srgbClr val="99CCFF"/>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57" name="平行四边形 56">
              <a:extLst>
                <a:ext uri="{FF2B5EF4-FFF2-40B4-BE49-F238E27FC236}">
                  <a16:creationId xmlns:a16="http://schemas.microsoft.com/office/drawing/2014/main" xmlns="" id="{F9012AD4-D952-42B8-B28C-1CDE0E398851}"/>
                </a:ext>
              </a:extLst>
            </p:cNvPr>
            <p:cNvSpPr/>
            <p:nvPr/>
          </p:nvSpPr>
          <p:spPr bwMode="gray">
            <a:xfrm>
              <a:off x="1900601" y="5139067"/>
              <a:ext cx="967562" cy="340242"/>
            </a:xfrm>
            <a:prstGeom prst="parallelogram">
              <a:avLst/>
            </a:prstGeom>
            <a:solidFill>
              <a:srgbClr val="66FF99"/>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58" name="平行四边形 57">
              <a:extLst>
                <a:ext uri="{FF2B5EF4-FFF2-40B4-BE49-F238E27FC236}">
                  <a16:creationId xmlns:a16="http://schemas.microsoft.com/office/drawing/2014/main" xmlns="" id="{773119E9-E2CF-491D-9CF4-A998E6996BF5}"/>
                </a:ext>
              </a:extLst>
            </p:cNvPr>
            <p:cNvSpPr/>
            <p:nvPr/>
          </p:nvSpPr>
          <p:spPr bwMode="gray">
            <a:xfrm>
              <a:off x="837353" y="5514747"/>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Network</a:t>
              </a:r>
              <a:endParaRPr lang="en-US" sz="1200" dirty="0">
                <a:latin typeface="Huawei Sans" panose="020C0503030203020204" pitchFamily="34" charset="0"/>
              </a:endParaRPr>
            </a:p>
          </p:txBody>
        </p:sp>
        <p:sp>
          <p:nvSpPr>
            <p:cNvPr id="59" name="平行四边形 58">
              <a:extLst>
                <a:ext uri="{FF2B5EF4-FFF2-40B4-BE49-F238E27FC236}">
                  <a16:creationId xmlns:a16="http://schemas.microsoft.com/office/drawing/2014/main" xmlns="" id="{9313840F-549B-40AC-81B9-3462AE924295}"/>
                </a:ext>
              </a:extLst>
            </p:cNvPr>
            <p:cNvSpPr/>
            <p:nvPr/>
          </p:nvSpPr>
          <p:spPr bwMode="gray">
            <a:xfrm>
              <a:off x="1787190" y="5514747"/>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Network</a:t>
              </a:r>
              <a:endParaRPr lang="en-US" sz="1200" dirty="0">
                <a:latin typeface="Huawei Sans" panose="020C0503030203020204" pitchFamily="34" charset="0"/>
              </a:endParaRPr>
            </a:p>
          </p:txBody>
        </p:sp>
      </p:grpSp>
      <p:grpSp>
        <p:nvGrpSpPr>
          <p:cNvPr id="15" name="组合 88">
            <a:extLst>
              <a:ext uri="{FF2B5EF4-FFF2-40B4-BE49-F238E27FC236}">
                <a16:creationId xmlns:a16="http://schemas.microsoft.com/office/drawing/2014/main" xmlns="" id="{C5586498-732D-46E8-8259-EA7223ABA47C}"/>
              </a:ext>
            </a:extLst>
          </p:cNvPr>
          <p:cNvGrpSpPr/>
          <p:nvPr/>
        </p:nvGrpSpPr>
        <p:grpSpPr bwMode="gray">
          <a:xfrm>
            <a:off x="3495594" y="5055040"/>
            <a:ext cx="1986205" cy="1046402"/>
            <a:chOff x="701749" y="4657060"/>
            <a:chExt cx="2381693" cy="1265275"/>
          </a:xfrm>
          <a:scene3d>
            <a:camera prst="orthographicFront">
              <a:rot lat="0" lon="0" rev="0"/>
            </a:camera>
            <a:lightRig rig="twoPt" dir="t"/>
          </a:scene3d>
        </p:grpSpPr>
        <p:sp>
          <p:nvSpPr>
            <p:cNvPr id="46" name="平行四边形 45">
              <a:extLst>
                <a:ext uri="{FF2B5EF4-FFF2-40B4-BE49-F238E27FC236}">
                  <a16:creationId xmlns:a16="http://schemas.microsoft.com/office/drawing/2014/main" xmlns="" id="{DF10676C-32D3-491F-91EB-DC89A585EDD6}"/>
                </a:ext>
              </a:extLst>
            </p:cNvPr>
            <p:cNvSpPr/>
            <p:nvPr/>
          </p:nvSpPr>
          <p:spPr bwMode="gray">
            <a:xfrm>
              <a:off x="701749" y="4657060"/>
              <a:ext cx="2381693" cy="1265275"/>
            </a:xfrm>
            <a:prstGeom prst="parallelogram">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vert="horz" wrap="square" lIns="0" tIns="45720" rIns="0" bIns="45720" numCol="1" rtlCol="0" anchor="ctr" anchorCtr="0" compatLnSpc="1">
              <a:prstTxWarp prst="textNoShape">
                <a:avLst/>
              </a:prstTxWarp>
            </a:bodyPr>
            <a:lstStyle/>
            <a:p>
              <a:pPr defTabSz="914309"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平行四边形 46">
              <a:extLst>
                <a:ext uri="{FF2B5EF4-FFF2-40B4-BE49-F238E27FC236}">
                  <a16:creationId xmlns:a16="http://schemas.microsoft.com/office/drawing/2014/main" xmlns="" id="{71FC976D-A5DA-4CFF-9C79-C9F9613B3AD0}"/>
                </a:ext>
              </a:extLst>
            </p:cNvPr>
            <p:cNvSpPr/>
            <p:nvPr/>
          </p:nvSpPr>
          <p:spPr bwMode="gray">
            <a:xfrm>
              <a:off x="1052625" y="4742121"/>
              <a:ext cx="967562" cy="340242"/>
            </a:xfrm>
            <a:prstGeom prst="parallelogram">
              <a:avLst/>
            </a:prstGeom>
            <a:solidFill>
              <a:srgbClr val="99CCFF"/>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48" name="平行四边形 47">
              <a:extLst>
                <a:ext uri="{FF2B5EF4-FFF2-40B4-BE49-F238E27FC236}">
                  <a16:creationId xmlns:a16="http://schemas.microsoft.com/office/drawing/2014/main" xmlns="" id="{C8674092-F590-4E00-A612-3D55EC7A7F63}"/>
                </a:ext>
              </a:extLst>
            </p:cNvPr>
            <p:cNvSpPr/>
            <p:nvPr/>
          </p:nvSpPr>
          <p:spPr bwMode="gray">
            <a:xfrm>
              <a:off x="2002462" y="4742121"/>
              <a:ext cx="967562" cy="340242"/>
            </a:xfrm>
            <a:prstGeom prst="parallelogram">
              <a:avLst/>
            </a:prstGeom>
            <a:solidFill>
              <a:srgbClr val="99CCFF"/>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Network</a:t>
              </a:r>
              <a:endParaRPr lang="en-US" sz="1200" dirty="0">
                <a:latin typeface="Huawei Sans" panose="020C0503030203020204" pitchFamily="34" charset="0"/>
              </a:endParaRPr>
            </a:p>
          </p:txBody>
        </p:sp>
        <p:sp>
          <p:nvSpPr>
            <p:cNvPr id="49" name="平行四边形 48">
              <a:extLst>
                <a:ext uri="{FF2B5EF4-FFF2-40B4-BE49-F238E27FC236}">
                  <a16:creationId xmlns:a16="http://schemas.microsoft.com/office/drawing/2014/main" xmlns="" id="{C3533C3D-AA4A-4923-86AF-7A6371249AA3}"/>
                </a:ext>
              </a:extLst>
            </p:cNvPr>
            <p:cNvSpPr/>
            <p:nvPr/>
          </p:nvSpPr>
          <p:spPr bwMode="gray">
            <a:xfrm>
              <a:off x="950764" y="5139067"/>
              <a:ext cx="967562" cy="340242"/>
            </a:xfrm>
            <a:prstGeom prst="parallelogram">
              <a:avLst/>
            </a:prstGeom>
            <a:solidFill>
              <a:srgbClr val="99CCFF"/>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Network</a:t>
              </a:r>
              <a:endParaRPr lang="en-US" sz="1200" dirty="0">
                <a:latin typeface="Huawei Sans" panose="020C0503030203020204" pitchFamily="34" charset="0"/>
              </a:endParaRPr>
            </a:p>
          </p:txBody>
        </p:sp>
        <p:sp>
          <p:nvSpPr>
            <p:cNvPr id="50" name="平行四边形 49">
              <a:extLst>
                <a:ext uri="{FF2B5EF4-FFF2-40B4-BE49-F238E27FC236}">
                  <a16:creationId xmlns:a16="http://schemas.microsoft.com/office/drawing/2014/main" xmlns="" id="{F19B43CE-183E-404A-B864-1D9FEB2C2538}"/>
                </a:ext>
              </a:extLst>
            </p:cNvPr>
            <p:cNvSpPr/>
            <p:nvPr/>
          </p:nvSpPr>
          <p:spPr bwMode="gray">
            <a:xfrm>
              <a:off x="1900601" y="5139067"/>
              <a:ext cx="967562" cy="340242"/>
            </a:xfrm>
            <a:prstGeom prst="parallelogram">
              <a:avLst/>
            </a:prstGeom>
            <a:solidFill>
              <a:srgbClr val="66FF99"/>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51" name="平行四边形 50">
              <a:extLst>
                <a:ext uri="{FF2B5EF4-FFF2-40B4-BE49-F238E27FC236}">
                  <a16:creationId xmlns:a16="http://schemas.microsoft.com/office/drawing/2014/main" xmlns="" id="{8CD238CD-673C-4000-AA9D-0CA0E6F1ADF7}"/>
                </a:ext>
              </a:extLst>
            </p:cNvPr>
            <p:cNvSpPr/>
            <p:nvPr/>
          </p:nvSpPr>
          <p:spPr bwMode="gray">
            <a:xfrm>
              <a:off x="837353" y="5514747"/>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52" name="平行四边形 51">
              <a:extLst>
                <a:ext uri="{FF2B5EF4-FFF2-40B4-BE49-F238E27FC236}">
                  <a16:creationId xmlns:a16="http://schemas.microsoft.com/office/drawing/2014/main" xmlns="" id="{8E2F7371-6FE6-47DA-95BD-3137B3FBAF08}"/>
                </a:ext>
              </a:extLst>
            </p:cNvPr>
            <p:cNvSpPr/>
            <p:nvPr/>
          </p:nvSpPr>
          <p:spPr bwMode="gray">
            <a:xfrm>
              <a:off x="1787190" y="5514747"/>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grpSp>
      <p:grpSp>
        <p:nvGrpSpPr>
          <p:cNvPr id="16" name="组合 96">
            <a:extLst>
              <a:ext uri="{FF2B5EF4-FFF2-40B4-BE49-F238E27FC236}">
                <a16:creationId xmlns:a16="http://schemas.microsoft.com/office/drawing/2014/main" xmlns="" id="{2396B249-B8B1-4DD5-8FF3-FBADCE3CBA57}"/>
              </a:ext>
            </a:extLst>
          </p:cNvPr>
          <p:cNvGrpSpPr/>
          <p:nvPr/>
        </p:nvGrpSpPr>
        <p:grpSpPr bwMode="gray">
          <a:xfrm>
            <a:off x="3495594" y="3870419"/>
            <a:ext cx="1986205" cy="1046402"/>
            <a:chOff x="701749" y="4657060"/>
            <a:chExt cx="2381693" cy="1265275"/>
          </a:xfrm>
        </p:grpSpPr>
        <p:sp>
          <p:nvSpPr>
            <p:cNvPr id="39" name="平行四边形 38">
              <a:extLst>
                <a:ext uri="{FF2B5EF4-FFF2-40B4-BE49-F238E27FC236}">
                  <a16:creationId xmlns:a16="http://schemas.microsoft.com/office/drawing/2014/main" xmlns="" id="{F0DBFC69-1AA2-4901-AA1D-B870E1EE77D0}"/>
                </a:ext>
              </a:extLst>
            </p:cNvPr>
            <p:cNvSpPr/>
            <p:nvPr/>
          </p:nvSpPr>
          <p:spPr bwMode="gray">
            <a:xfrm>
              <a:off x="701749" y="4657060"/>
              <a:ext cx="2381693" cy="1265275"/>
            </a:xfrm>
            <a:prstGeom prst="parallelogram">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vert="horz" wrap="square" lIns="0" tIns="45720" rIns="0" bIns="45720" numCol="1" rtlCol="0" anchor="ctr" anchorCtr="0" compatLnSpc="1">
              <a:prstTxWarp prst="textNoShape">
                <a:avLst/>
              </a:prstTxWarp>
            </a:bodyPr>
            <a:lstStyle/>
            <a:p>
              <a:pPr defTabSz="914309"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平行四边形 39">
              <a:extLst>
                <a:ext uri="{FF2B5EF4-FFF2-40B4-BE49-F238E27FC236}">
                  <a16:creationId xmlns:a16="http://schemas.microsoft.com/office/drawing/2014/main" xmlns="" id="{CB4D04DB-E8B3-4617-9329-D01B5D490EFB}"/>
                </a:ext>
              </a:extLst>
            </p:cNvPr>
            <p:cNvSpPr/>
            <p:nvPr/>
          </p:nvSpPr>
          <p:spPr bwMode="gray">
            <a:xfrm>
              <a:off x="1052625" y="4742121"/>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Branch</a:t>
              </a:r>
              <a:endParaRPr lang="en-US" sz="1200" dirty="0">
                <a:latin typeface="Huawei Sans" panose="020C0503030203020204" pitchFamily="34" charset="0"/>
              </a:endParaRPr>
            </a:p>
          </p:txBody>
        </p:sp>
        <p:sp>
          <p:nvSpPr>
            <p:cNvPr id="41" name="平行四边形 40">
              <a:extLst>
                <a:ext uri="{FF2B5EF4-FFF2-40B4-BE49-F238E27FC236}">
                  <a16:creationId xmlns:a16="http://schemas.microsoft.com/office/drawing/2014/main" xmlns="" id="{6E6BA3CE-8B3A-448D-9513-04E61FDDF7D1}"/>
                </a:ext>
              </a:extLst>
            </p:cNvPr>
            <p:cNvSpPr/>
            <p:nvPr/>
          </p:nvSpPr>
          <p:spPr bwMode="gray">
            <a:xfrm>
              <a:off x="2002462" y="4742121"/>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Branch</a:t>
              </a:r>
              <a:endParaRPr lang="en-US" sz="1200" dirty="0">
                <a:latin typeface="Huawei Sans" panose="020C0503030203020204" pitchFamily="34" charset="0"/>
              </a:endParaRPr>
            </a:p>
          </p:txBody>
        </p:sp>
        <p:sp>
          <p:nvSpPr>
            <p:cNvPr id="42" name="平行四边形 41">
              <a:extLst>
                <a:ext uri="{FF2B5EF4-FFF2-40B4-BE49-F238E27FC236}">
                  <a16:creationId xmlns:a16="http://schemas.microsoft.com/office/drawing/2014/main" xmlns="" id="{4236EB61-5321-4782-A2B9-D9FE4D72463D}"/>
                </a:ext>
              </a:extLst>
            </p:cNvPr>
            <p:cNvSpPr/>
            <p:nvPr/>
          </p:nvSpPr>
          <p:spPr bwMode="gray">
            <a:xfrm>
              <a:off x="950764" y="5139067"/>
              <a:ext cx="967562" cy="340242"/>
            </a:xfrm>
            <a:prstGeom prst="parallelogram">
              <a:avLst/>
            </a:prstGeom>
            <a:solidFill>
              <a:srgbClr val="99CCFF"/>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smtClean="0">
                  <a:latin typeface="Huawei Sans" panose="020C0503030203020204" pitchFamily="34" charset="0"/>
                </a:rPr>
                <a:t>Test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平行四边形 42">
              <a:extLst>
                <a:ext uri="{FF2B5EF4-FFF2-40B4-BE49-F238E27FC236}">
                  <a16:creationId xmlns:a16="http://schemas.microsoft.com/office/drawing/2014/main" xmlns="" id="{4B9C9829-FC99-4452-93CA-536E51C4A887}"/>
                </a:ext>
              </a:extLst>
            </p:cNvPr>
            <p:cNvSpPr/>
            <p:nvPr/>
          </p:nvSpPr>
          <p:spPr bwMode="gray">
            <a:xfrm>
              <a:off x="1900601" y="5139067"/>
              <a:ext cx="967562" cy="340242"/>
            </a:xfrm>
            <a:prstGeom prst="parallelogram">
              <a:avLst/>
            </a:prstGeom>
            <a:solidFill>
              <a:srgbClr val="66FF99"/>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44" name="平行四边形 43">
              <a:extLst>
                <a:ext uri="{FF2B5EF4-FFF2-40B4-BE49-F238E27FC236}">
                  <a16:creationId xmlns:a16="http://schemas.microsoft.com/office/drawing/2014/main" xmlns="" id="{5DD9F8D5-097B-4696-B02E-B57A5DE9511B}"/>
                </a:ext>
              </a:extLst>
            </p:cNvPr>
            <p:cNvSpPr/>
            <p:nvPr/>
          </p:nvSpPr>
          <p:spPr bwMode="gray">
            <a:xfrm>
              <a:off x="837353" y="5514747"/>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平行四边形 44">
              <a:extLst>
                <a:ext uri="{FF2B5EF4-FFF2-40B4-BE49-F238E27FC236}">
                  <a16:creationId xmlns:a16="http://schemas.microsoft.com/office/drawing/2014/main" xmlns="" id="{8780EF1E-0002-4E87-914D-D505873A33ED}"/>
                </a:ext>
              </a:extLst>
            </p:cNvPr>
            <p:cNvSpPr/>
            <p:nvPr/>
          </p:nvSpPr>
          <p:spPr bwMode="gray">
            <a:xfrm>
              <a:off x="1787190" y="5514747"/>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grpSp>
      <p:grpSp>
        <p:nvGrpSpPr>
          <p:cNvPr id="17" name="组合 104">
            <a:extLst>
              <a:ext uri="{FF2B5EF4-FFF2-40B4-BE49-F238E27FC236}">
                <a16:creationId xmlns:a16="http://schemas.microsoft.com/office/drawing/2014/main" xmlns="" id="{A0621C9C-BC3A-4BFE-8CDC-52C390637488}"/>
              </a:ext>
            </a:extLst>
          </p:cNvPr>
          <p:cNvGrpSpPr/>
          <p:nvPr/>
        </p:nvGrpSpPr>
        <p:grpSpPr bwMode="gray">
          <a:xfrm>
            <a:off x="3495594" y="2685797"/>
            <a:ext cx="1986205" cy="1046402"/>
            <a:chOff x="701749" y="4657060"/>
            <a:chExt cx="2381693" cy="1265275"/>
          </a:xfrm>
        </p:grpSpPr>
        <p:sp>
          <p:nvSpPr>
            <p:cNvPr id="32" name="平行四边形 31">
              <a:extLst>
                <a:ext uri="{FF2B5EF4-FFF2-40B4-BE49-F238E27FC236}">
                  <a16:creationId xmlns:a16="http://schemas.microsoft.com/office/drawing/2014/main" xmlns="" id="{ADB39363-80AA-4A73-955E-F0CD1B4E51F4}"/>
                </a:ext>
              </a:extLst>
            </p:cNvPr>
            <p:cNvSpPr/>
            <p:nvPr/>
          </p:nvSpPr>
          <p:spPr bwMode="gray">
            <a:xfrm>
              <a:off x="701749" y="4657060"/>
              <a:ext cx="2381693" cy="1265275"/>
            </a:xfrm>
            <a:prstGeom prst="parallelogram">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vert="horz" wrap="square" lIns="0" tIns="45720" rIns="0" bIns="45720" numCol="1" rtlCol="0" anchor="ctr" anchorCtr="0" compatLnSpc="1">
              <a:prstTxWarp prst="textNoShape">
                <a:avLst/>
              </a:prstTxWarp>
            </a:bodyPr>
            <a:lstStyle/>
            <a:p>
              <a:pPr defTabSz="914309"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平行四边形 32">
              <a:extLst>
                <a:ext uri="{FF2B5EF4-FFF2-40B4-BE49-F238E27FC236}">
                  <a16:creationId xmlns:a16="http://schemas.microsoft.com/office/drawing/2014/main" xmlns="" id="{74573957-E874-4368-8CF0-C3861C5C8651}"/>
                </a:ext>
              </a:extLst>
            </p:cNvPr>
            <p:cNvSpPr/>
            <p:nvPr/>
          </p:nvSpPr>
          <p:spPr bwMode="gray">
            <a:xfrm>
              <a:off x="1052625" y="4742121"/>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Storage</a:t>
              </a:r>
              <a:endParaRPr lang="en-US" sz="1200" dirty="0">
                <a:latin typeface="Huawei Sans" panose="020C0503030203020204" pitchFamily="34" charset="0"/>
              </a:endParaRPr>
            </a:p>
          </p:txBody>
        </p:sp>
        <p:sp>
          <p:nvSpPr>
            <p:cNvPr id="34" name="平行四边形 33">
              <a:extLst>
                <a:ext uri="{FF2B5EF4-FFF2-40B4-BE49-F238E27FC236}">
                  <a16:creationId xmlns:a16="http://schemas.microsoft.com/office/drawing/2014/main" xmlns="" id="{2419501B-727A-4C41-B743-EA72BA04822F}"/>
                </a:ext>
              </a:extLst>
            </p:cNvPr>
            <p:cNvSpPr/>
            <p:nvPr/>
          </p:nvSpPr>
          <p:spPr bwMode="gray">
            <a:xfrm>
              <a:off x="2002462" y="4742121"/>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Storage</a:t>
              </a:r>
              <a:endParaRPr lang="en-US" sz="1200" dirty="0">
                <a:latin typeface="Huawei Sans" panose="020C0503030203020204" pitchFamily="34" charset="0"/>
              </a:endParaRPr>
            </a:p>
          </p:txBody>
        </p:sp>
        <p:sp>
          <p:nvSpPr>
            <p:cNvPr id="35" name="平行四边形 34">
              <a:extLst>
                <a:ext uri="{FF2B5EF4-FFF2-40B4-BE49-F238E27FC236}">
                  <a16:creationId xmlns:a16="http://schemas.microsoft.com/office/drawing/2014/main" xmlns="" id="{FADC518F-020F-4115-A767-48A4A716D70D}"/>
                </a:ext>
              </a:extLst>
            </p:cNvPr>
            <p:cNvSpPr/>
            <p:nvPr/>
          </p:nvSpPr>
          <p:spPr bwMode="gray">
            <a:xfrm>
              <a:off x="950764" y="5139067"/>
              <a:ext cx="967562" cy="340242"/>
            </a:xfrm>
            <a:prstGeom prst="parallelogram">
              <a:avLst/>
            </a:prstGeom>
            <a:solidFill>
              <a:srgbClr val="99CCFF"/>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36" name="平行四边形 35">
              <a:extLst>
                <a:ext uri="{FF2B5EF4-FFF2-40B4-BE49-F238E27FC236}">
                  <a16:creationId xmlns:a16="http://schemas.microsoft.com/office/drawing/2014/main" xmlns="" id="{3DFF183E-0000-448A-B3D4-4879F047735A}"/>
                </a:ext>
              </a:extLst>
            </p:cNvPr>
            <p:cNvSpPr/>
            <p:nvPr/>
          </p:nvSpPr>
          <p:spPr bwMode="gray">
            <a:xfrm>
              <a:off x="1900601" y="5139067"/>
              <a:ext cx="967562" cy="340242"/>
            </a:xfrm>
            <a:prstGeom prst="parallelogram">
              <a:avLst/>
            </a:prstGeom>
            <a:solidFill>
              <a:srgbClr val="66FF99"/>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37" name="平行四边形 36">
              <a:extLst>
                <a:ext uri="{FF2B5EF4-FFF2-40B4-BE49-F238E27FC236}">
                  <a16:creationId xmlns:a16="http://schemas.microsoft.com/office/drawing/2014/main" xmlns="" id="{5D69D94E-351B-4C5A-BCDD-4926127F38A7}"/>
                </a:ext>
              </a:extLst>
            </p:cNvPr>
            <p:cNvSpPr/>
            <p:nvPr/>
          </p:nvSpPr>
          <p:spPr bwMode="gray">
            <a:xfrm>
              <a:off x="837353" y="5514747"/>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Storage</a:t>
              </a:r>
              <a:endParaRPr lang="en-US" sz="1200" dirty="0">
                <a:latin typeface="Huawei Sans" panose="020C0503030203020204" pitchFamily="34" charset="0"/>
              </a:endParaRPr>
            </a:p>
          </p:txBody>
        </p:sp>
        <p:sp>
          <p:nvSpPr>
            <p:cNvPr id="38" name="平行四边形 37">
              <a:extLst>
                <a:ext uri="{FF2B5EF4-FFF2-40B4-BE49-F238E27FC236}">
                  <a16:creationId xmlns:a16="http://schemas.microsoft.com/office/drawing/2014/main" xmlns="" id="{52BA4C9C-0317-48BA-B95E-8C86875533C3}"/>
                </a:ext>
              </a:extLst>
            </p:cNvPr>
            <p:cNvSpPr/>
            <p:nvPr/>
          </p:nvSpPr>
          <p:spPr bwMode="gray">
            <a:xfrm>
              <a:off x="1787190" y="5514747"/>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sz="1200" dirty="0" smtClean="0">
                  <a:latin typeface="Huawei Sans" panose="020C0503030203020204" pitchFamily="34" charset="0"/>
                </a:rPr>
                <a:t>Storage</a:t>
              </a:r>
              <a:endParaRPr lang="en-US" sz="1200" dirty="0">
                <a:latin typeface="Huawei Sans" panose="020C0503030203020204" pitchFamily="34" charset="0"/>
              </a:endParaRPr>
            </a:p>
          </p:txBody>
        </p:sp>
      </p:grpSp>
      <p:grpSp>
        <p:nvGrpSpPr>
          <p:cNvPr id="18" name="组合 112">
            <a:extLst>
              <a:ext uri="{FF2B5EF4-FFF2-40B4-BE49-F238E27FC236}">
                <a16:creationId xmlns:a16="http://schemas.microsoft.com/office/drawing/2014/main" xmlns="" id="{BE8081B7-33AA-4941-A555-146C563FB8F5}"/>
              </a:ext>
            </a:extLst>
          </p:cNvPr>
          <p:cNvGrpSpPr/>
          <p:nvPr/>
        </p:nvGrpSpPr>
        <p:grpSpPr bwMode="gray">
          <a:xfrm>
            <a:off x="3495594" y="1501175"/>
            <a:ext cx="1986205" cy="1046402"/>
            <a:chOff x="701749" y="4657060"/>
            <a:chExt cx="2381693" cy="1265275"/>
          </a:xfrm>
        </p:grpSpPr>
        <p:sp>
          <p:nvSpPr>
            <p:cNvPr id="25" name="平行四边形 24">
              <a:extLst>
                <a:ext uri="{FF2B5EF4-FFF2-40B4-BE49-F238E27FC236}">
                  <a16:creationId xmlns:a16="http://schemas.microsoft.com/office/drawing/2014/main" xmlns="" id="{028A758A-FC3B-4FCA-A756-24DF3CE77335}"/>
                </a:ext>
              </a:extLst>
            </p:cNvPr>
            <p:cNvSpPr/>
            <p:nvPr/>
          </p:nvSpPr>
          <p:spPr bwMode="gray">
            <a:xfrm>
              <a:off x="701749" y="4657060"/>
              <a:ext cx="2381693" cy="1265275"/>
            </a:xfrm>
            <a:prstGeom prst="parallelogram">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vert="horz" wrap="square" lIns="0" tIns="45720" rIns="0" bIns="45720" numCol="1" rtlCol="0" anchor="ctr" anchorCtr="0" compatLnSpc="1">
              <a:prstTxWarp prst="textNoShape">
                <a:avLst/>
              </a:prstTxWarp>
            </a:bodyPr>
            <a:lstStyle/>
            <a:p>
              <a:pPr defTabSz="914309"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平行四边形 25">
              <a:extLst>
                <a:ext uri="{FF2B5EF4-FFF2-40B4-BE49-F238E27FC236}">
                  <a16:creationId xmlns:a16="http://schemas.microsoft.com/office/drawing/2014/main" xmlns="" id="{FFBCF21F-54DA-488D-9078-3FE84A3F1DFD}"/>
                </a:ext>
              </a:extLst>
            </p:cNvPr>
            <p:cNvSpPr/>
            <p:nvPr/>
          </p:nvSpPr>
          <p:spPr bwMode="gray">
            <a:xfrm>
              <a:off x="1052625" y="4742121"/>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smtClean="0">
                  <a:latin typeface="Huawei Sans" panose="020C0503030203020204" pitchFamily="34" charset="0"/>
                </a:rPr>
                <a:t>Test</a:t>
              </a:r>
              <a:endParaRPr lang="en-US" sz="1200" dirty="0">
                <a:latin typeface="Huawei Sans" panose="020C0503030203020204" pitchFamily="34" charset="0"/>
              </a:endParaRPr>
            </a:p>
          </p:txBody>
        </p:sp>
        <p:sp>
          <p:nvSpPr>
            <p:cNvPr id="27" name="平行四边形 26">
              <a:extLst>
                <a:ext uri="{FF2B5EF4-FFF2-40B4-BE49-F238E27FC236}">
                  <a16:creationId xmlns:a16="http://schemas.microsoft.com/office/drawing/2014/main" xmlns="" id="{AF2D1303-87C8-456A-99CD-3547D38F8397}"/>
                </a:ext>
              </a:extLst>
            </p:cNvPr>
            <p:cNvSpPr/>
            <p:nvPr/>
          </p:nvSpPr>
          <p:spPr bwMode="gray">
            <a:xfrm>
              <a:off x="2002462" y="4742121"/>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Test</a:t>
              </a:r>
            </a:p>
          </p:txBody>
        </p:sp>
        <p:sp>
          <p:nvSpPr>
            <p:cNvPr id="28" name="平行四边形 27">
              <a:extLst>
                <a:ext uri="{FF2B5EF4-FFF2-40B4-BE49-F238E27FC236}">
                  <a16:creationId xmlns:a16="http://schemas.microsoft.com/office/drawing/2014/main" xmlns="" id="{DB38A0BA-E670-4A23-B385-31CB64C7D6B1}"/>
                </a:ext>
              </a:extLst>
            </p:cNvPr>
            <p:cNvSpPr/>
            <p:nvPr/>
          </p:nvSpPr>
          <p:spPr bwMode="gray">
            <a:xfrm>
              <a:off x="950764" y="5139067"/>
              <a:ext cx="967562" cy="340242"/>
            </a:xfrm>
            <a:prstGeom prst="parallelogram">
              <a:avLst/>
            </a:prstGeom>
            <a:solidFill>
              <a:srgbClr val="99CCFF"/>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Test</a:t>
              </a:r>
            </a:p>
          </p:txBody>
        </p:sp>
        <p:sp>
          <p:nvSpPr>
            <p:cNvPr id="29" name="平行四边形 28">
              <a:extLst>
                <a:ext uri="{FF2B5EF4-FFF2-40B4-BE49-F238E27FC236}">
                  <a16:creationId xmlns:a16="http://schemas.microsoft.com/office/drawing/2014/main" xmlns="" id="{10DBE48C-DF51-4AA9-BFA9-DF00BF4CDFA3}"/>
                </a:ext>
              </a:extLst>
            </p:cNvPr>
            <p:cNvSpPr/>
            <p:nvPr/>
          </p:nvSpPr>
          <p:spPr bwMode="gray">
            <a:xfrm>
              <a:off x="1900601" y="5139067"/>
              <a:ext cx="967562" cy="340242"/>
            </a:xfrm>
            <a:prstGeom prst="parallelogram">
              <a:avLst/>
            </a:prstGeom>
            <a:solidFill>
              <a:srgbClr val="66FF99"/>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Test</a:t>
              </a:r>
            </a:p>
          </p:txBody>
        </p:sp>
        <p:sp>
          <p:nvSpPr>
            <p:cNvPr id="30" name="平行四边形 29">
              <a:extLst>
                <a:ext uri="{FF2B5EF4-FFF2-40B4-BE49-F238E27FC236}">
                  <a16:creationId xmlns:a16="http://schemas.microsoft.com/office/drawing/2014/main" xmlns="" id="{4C375A86-FF20-41CE-AD53-A00FA8EE5BE7}"/>
                </a:ext>
              </a:extLst>
            </p:cNvPr>
            <p:cNvSpPr/>
            <p:nvPr/>
          </p:nvSpPr>
          <p:spPr bwMode="gray">
            <a:xfrm>
              <a:off x="837353" y="5514747"/>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sp>
          <p:nvSpPr>
            <p:cNvPr id="31" name="平行四边形 30">
              <a:extLst>
                <a:ext uri="{FF2B5EF4-FFF2-40B4-BE49-F238E27FC236}">
                  <a16:creationId xmlns:a16="http://schemas.microsoft.com/office/drawing/2014/main" xmlns="" id="{DD0BF9F9-6272-416C-B07C-CFE1755EE74B}"/>
                </a:ext>
              </a:extLst>
            </p:cNvPr>
            <p:cNvSpPr/>
            <p:nvPr/>
          </p:nvSpPr>
          <p:spPr bwMode="gray">
            <a:xfrm>
              <a:off x="1787190" y="5514747"/>
              <a:ext cx="967562" cy="340242"/>
            </a:xfrm>
            <a:prstGeom prst="parallelogram">
              <a:avLst/>
            </a:prstGeom>
            <a:solidFill>
              <a:schemeClr val="bg2"/>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algn="ctr" defTabSz="914309" fontAlgn="ctr">
                <a:spcBef>
                  <a:spcPct val="0"/>
                </a:spcBef>
                <a:spcAft>
                  <a:spcPct val="0"/>
                </a:spcAft>
                <a:buClr>
                  <a:srgbClr val="CC9900"/>
                </a:buClr>
              </a:pPr>
              <a:r>
                <a:rPr lang="en-US" altLang="zh-CN" sz="1200" dirty="0">
                  <a:latin typeface="Huawei Sans" panose="020C0503030203020204" pitchFamily="34" charset="0"/>
                </a:rPr>
                <a:t>Open</a:t>
              </a:r>
              <a:endParaRPr lang="en-US" sz="1200" dirty="0">
                <a:latin typeface="Huawei Sans" panose="020C0503030203020204" pitchFamily="34" charset="0"/>
              </a:endParaRPr>
            </a:p>
          </p:txBody>
        </p:sp>
      </p:grpSp>
      <p:sp>
        <p:nvSpPr>
          <p:cNvPr id="21" name="TextBox 107">
            <a:extLst>
              <a:ext uri="{FF2B5EF4-FFF2-40B4-BE49-F238E27FC236}">
                <a16:creationId xmlns:a16="http://schemas.microsoft.com/office/drawing/2014/main" xmlns="" id="{1EEA1A19-DBF9-4F66-9F6F-1E419443D50E}"/>
              </a:ext>
            </a:extLst>
          </p:cNvPr>
          <p:cNvSpPr txBox="1"/>
          <p:nvPr/>
        </p:nvSpPr>
        <p:spPr bwMode="gray">
          <a:xfrm>
            <a:off x="485267" y="5467594"/>
            <a:ext cx="692818" cy="276999"/>
          </a:xfrm>
          <a:prstGeom prst="rect">
            <a:avLst/>
          </a:prstGeom>
          <a:noFill/>
        </p:spPr>
        <p:txBody>
          <a:bodyPr wrap="none" rtlCol="0">
            <a:spAutoFit/>
          </a:bodyPr>
          <a:lstStyle/>
          <a:p>
            <a:pPr fontAlgn="ctr"/>
            <a:r>
              <a:rPr lang="en-US" sz="1200" dirty="0" smtClean="0">
                <a:latin typeface="Huawei Sans" panose="020C0503030203020204" pitchFamily="34" charset="0"/>
              </a:rPr>
              <a:t>Floor-X</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108">
            <a:extLst>
              <a:ext uri="{FF2B5EF4-FFF2-40B4-BE49-F238E27FC236}">
                <a16:creationId xmlns:a16="http://schemas.microsoft.com/office/drawing/2014/main" xmlns="" id="{F13931C4-3705-46C0-A85E-730BEFFA0AC4}"/>
              </a:ext>
            </a:extLst>
          </p:cNvPr>
          <p:cNvSpPr txBox="1"/>
          <p:nvPr/>
        </p:nvSpPr>
        <p:spPr bwMode="gray">
          <a:xfrm>
            <a:off x="486870" y="4248143"/>
            <a:ext cx="689612" cy="276999"/>
          </a:xfrm>
          <a:prstGeom prst="rect">
            <a:avLst/>
          </a:prstGeom>
          <a:noFill/>
        </p:spPr>
        <p:txBody>
          <a:bodyPr wrap="none" rtlCol="0">
            <a:spAutoFit/>
          </a:bodyPr>
          <a:lstStyle/>
          <a:p>
            <a:pPr fontAlgn="ctr"/>
            <a:r>
              <a:rPr lang="en-US" sz="1200" dirty="0" smtClean="0">
                <a:latin typeface="Huawei Sans" panose="020C0503030203020204" pitchFamily="34" charset="0"/>
              </a:rPr>
              <a:t>Floor-Y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09">
            <a:extLst>
              <a:ext uri="{FF2B5EF4-FFF2-40B4-BE49-F238E27FC236}">
                <a16:creationId xmlns:a16="http://schemas.microsoft.com/office/drawing/2014/main" xmlns="" id="{BACE0189-9E2F-47CE-94C1-A2502B61A0B9}"/>
              </a:ext>
            </a:extLst>
          </p:cNvPr>
          <p:cNvSpPr txBox="1"/>
          <p:nvPr/>
        </p:nvSpPr>
        <p:spPr bwMode="gray">
          <a:xfrm>
            <a:off x="486069" y="3038513"/>
            <a:ext cx="691215" cy="276999"/>
          </a:xfrm>
          <a:prstGeom prst="rect">
            <a:avLst/>
          </a:prstGeom>
          <a:noFill/>
        </p:spPr>
        <p:txBody>
          <a:bodyPr wrap="none" rtlCol="0">
            <a:spAutoFit/>
          </a:bodyPr>
          <a:lstStyle/>
          <a:p>
            <a:pPr fontAlgn="ctr"/>
            <a:r>
              <a:rPr lang="en-US" sz="1200" dirty="0" smtClean="0">
                <a:latin typeface="Huawei Sans" panose="020C0503030203020204" pitchFamily="34" charset="0"/>
              </a:rPr>
              <a:t>Floor-Z</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10">
            <a:extLst>
              <a:ext uri="{FF2B5EF4-FFF2-40B4-BE49-F238E27FC236}">
                <a16:creationId xmlns:a16="http://schemas.microsoft.com/office/drawing/2014/main" xmlns="" id="{F9676228-CBA0-4586-B56E-750E98DF4F3C}"/>
              </a:ext>
            </a:extLst>
          </p:cNvPr>
          <p:cNvSpPr txBox="1"/>
          <p:nvPr/>
        </p:nvSpPr>
        <p:spPr bwMode="gray">
          <a:xfrm>
            <a:off x="455612" y="1924161"/>
            <a:ext cx="752129" cy="276999"/>
          </a:xfrm>
          <a:prstGeom prst="rect">
            <a:avLst/>
          </a:prstGeom>
          <a:noFill/>
        </p:spPr>
        <p:txBody>
          <a:bodyPr wrap="none" rtlCol="0">
            <a:spAutoFit/>
          </a:bodyPr>
          <a:lstStyle/>
          <a:p>
            <a:pPr fontAlgn="ctr"/>
            <a:r>
              <a:rPr lang="en-US" sz="1200" dirty="0" smtClean="0">
                <a:latin typeface="Huawei Sans" panose="020C0503030203020204" pitchFamily="34" charset="0"/>
              </a:rPr>
              <a:t>Floor-W</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111">
            <a:extLst>
              <a:ext uri="{FF2B5EF4-FFF2-40B4-BE49-F238E27FC236}">
                <a16:creationId xmlns:a16="http://schemas.microsoft.com/office/drawing/2014/main" xmlns="" id="{25263097-5155-4E84-BDB7-25525427DABE}"/>
              </a:ext>
            </a:extLst>
          </p:cNvPr>
          <p:cNvSpPr txBox="1"/>
          <p:nvPr/>
        </p:nvSpPr>
        <p:spPr bwMode="gray">
          <a:xfrm>
            <a:off x="1725736" y="1183761"/>
            <a:ext cx="714939" cy="276999"/>
          </a:xfrm>
          <a:prstGeom prst="rect">
            <a:avLst/>
          </a:prstGeom>
          <a:noFill/>
        </p:spPr>
        <p:txBody>
          <a:bodyPr wrap="none" lIns="0" rIns="0" rtlCol="0" anchor="ctr" anchorCtr="0">
            <a:spAutoFit/>
          </a:bodyPr>
          <a:lstStyle/>
          <a:p>
            <a:pPr algn="ctr" fontAlgn="ctr"/>
            <a:r>
              <a:rPr lang="en-US" sz="1200" dirty="0" smtClean="0">
                <a:latin typeface="Huawei Sans" panose="020C0503030203020204" pitchFamily="34" charset="0"/>
              </a:rPr>
              <a:t>Building-1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Box 112">
            <a:extLst>
              <a:ext uri="{FF2B5EF4-FFF2-40B4-BE49-F238E27FC236}">
                <a16:creationId xmlns:a16="http://schemas.microsoft.com/office/drawing/2014/main" xmlns="" id="{96FB76E8-7BA7-421C-AE9C-1813A8860C31}"/>
              </a:ext>
            </a:extLst>
          </p:cNvPr>
          <p:cNvSpPr txBox="1"/>
          <p:nvPr/>
        </p:nvSpPr>
        <p:spPr bwMode="gray">
          <a:xfrm>
            <a:off x="4252760" y="1183761"/>
            <a:ext cx="714939" cy="276999"/>
          </a:xfrm>
          <a:prstGeom prst="rect">
            <a:avLst/>
          </a:prstGeom>
          <a:noFill/>
        </p:spPr>
        <p:txBody>
          <a:bodyPr wrap="none" lIns="0" rIns="0" rtlCol="0" anchor="ctr" anchorCtr="0">
            <a:spAutoFit/>
          </a:bodyPr>
          <a:lstStyle/>
          <a:p>
            <a:pPr algn="ctr" fontAlgn="ctr"/>
            <a:r>
              <a:rPr lang="en-US" sz="1200" dirty="0" smtClean="0">
                <a:latin typeface="Huawei Sans" panose="020C0503030203020204" pitchFamily="34" charset="0"/>
              </a:rPr>
              <a:t>Building-2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a:extLst>
              <a:ext uri="{FF2B5EF4-FFF2-40B4-BE49-F238E27FC236}">
                <a16:creationId xmlns:a16="http://schemas.microsoft.com/office/drawing/2014/main" xmlns="" id="{0706009E-FF48-4DC4-81F1-432DC62BC60B}"/>
              </a:ext>
            </a:extLst>
          </p:cNvPr>
          <p:cNvSpPr/>
          <p:nvPr/>
        </p:nvSpPr>
        <p:spPr bwMode="gray">
          <a:xfrm>
            <a:off x="3495594" y="2556364"/>
            <a:ext cx="1702463" cy="3534903"/>
          </a:xfrm>
          <a:prstGeom prst="rect">
            <a:avLst/>
          </a:prstGeom>
          <a:solidFill>
            <a:schemeClr val="bg1">
              <a:lumMod val="75000"/>
              <a:alpha val="25000"/>
            </a:schemeClr>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defTabSz="914309"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a:extLst>
              <a:ext uri="{FF2B5EF4-FFF2-40B4-BE49-F238E27FC236}">
                <a16:creationId xmlns:a16="http://schemas.microsoft.com/office/drawing/2014/main" xmlns="" id="{DFC77929-784B-4CE3-BC1B-561832FEBC91}"/>
              </a:ext>
            </a:extLst>
          </p:cNvPr>
          <p:cNvSpPr/>
          <p:nvPr/>
        </p:nvSpPr>
        <p:spPr bwMode="gray">
          <a:xfrm>
            <a:off x="3752685" y="1500917"/>
            <a:ext cx="1720197" cy="3552490"/>
          </a:xfrm>
          <a:prstGeom prst="rect">
            <a:avLst/>
          </a:prstGeom>
          <a:solidFill>
            <a:schemeClr val="bg1">
              <a:lumMod val="95000"/>
              <a:alpha val="15000"/>
            </a:schemeClr>
          </a:solidFill>
          <a:ln>
            <a:solidFill>
              <a:schemeClr val="tx1"/>
            </a:solidFill>
            <a:prstDash val="soli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defTabSz="914309"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矩形 96">
            <a:extLst>
              <a:ext uri="{FF2B5EF4-FFF2-40B4-BE49-F238E27FC236}">
                <a16:creationId xmlns:a16="http://schemas.microsoft.com/office/drawing/2014/main" xmlns="" id="{1CF4E08E-193B-4085-9BC8-6FCEE70569A2}"/>
              </a:ext>
            </a:extLst>
          </p:cNvPr>
          <p:cNvSpPr/>
          <p:nvPr/>
        </p:nvSpPr>
        <p:spPr bwMode="gray">
          <a:xfrm>
            <a:off x="1098942" y="2529814"/>
            <a:ext cx="1702463" cy="3534903"/>
          </a:xfrm>
          <a:prstGeom prst="rect">
            <a:avLst/>
          </a:prstGeom>
          <a:solidFill>
            <a:schemeClr val="bg1">
              <a:lumMod val="75000"/>
              <a:alpha val="25000"/>
            </a:schemeClr>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defTabSz="914309"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a:extLst>
              <a:ext uri="{FF2B5EF4-FFF2-40B4-BE49-F238E27FC236}">
                <a16:creationId xmlns:a16="http://schemas.microsoft.com/office/drawing/2014/main" xmlns="" id="{D08E1B99-10E1-4450-A2A5-5DC9C50B1E30}"/>
              </a:ext>
            </a:extLst>
          </p:cNvPr>
          <p:cNvSpPr/>
          <p:nvPr/>
        </p:nvSpPr>
        <p:spPr bwMode="gray">
          <a:xfrm>
            <a:off x="1358658" y="1466604"/>
            <a:ext cx="1720197" cy="3552490"/>
          </a:xfrm>
          <a:prstGeom prst="rect">
            <a:avLst/>
          </a:prstGeom>
          <a:solidFill>
            <a:schemeClr val="bg1">
              <a:lumMod val="95000"/>
              <a:alpha val="15000"/>
            </a:schemeClr>
          </a:solidFill>
          <a:ln>
            <a:solidFill>
              <a:schemeClr val="tx1"/>
            </a:solidFill>
            <a:prstDash val="soli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ctr" anchorCtr="0" compatLnSpc="1">
            <a:prstTxWarp prst="textNoShape">
              <a:avLst/>
            </a:prstTxWarp>
          </a:bodyPr>
          <a:lstStyle/>
          <a:p>
            <a:pPr defTabSz="914309" fontAlgn="ctr">
              <a:spcBef>
                <a:spcPct val="0"/>
              </a:spcBef>
              <a:spcAft>
                <a:spcPct val="0"/>
              </a:spcAft>
              <a:buClr>
                <a:srgbClr val="CC9900"/>
              </a:buClr>
              <a:buFont typeface="Wingdings" pitchFamily="2" charset="2"/>
              <a:buChar char="n"/>
            </a:pP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5" name="组合 104"/>
          <p:cNvGrpSpPr/>
          <p:nvPr/>
        </p:nvGrpSpPr>
        <p:grpSpPr bwMode="gray">
          <a:xfrm>
            <a:off x="4688611" y="81689"/>
            <a:ext cx="7046183" cy="287999"/>
            <a:chOff x="6376393" y="205297"/>
            <a:chExt cx="5398725" cy="125501"/>
          </a:xfrm>
        </p:grpSpPr>
        <p:sp>
          <p:nvSpPr>
            <p:cNvPr id="106" name="五边形 105">
              <a:extLst>
                <a:ext uri="{FF2B5EF4-FFF2-40B4-BE49-F238E27FC236}">
                  <a16:creationId xmlns:a16="http://schemas.microsoft.com/office/drawing/2014/main" xmlns="" id="{582DAA93-C17E-4899-8845-AB6748622C3D}"/>
                </a:ext>
              </a:extLst>
            </p:cNvPr>
            <p:cNvSpPr/>
            <p:nvPr/>
          </p:nvSpPr>
          <p:spPr bwMode="gray">
            <a:xfrm>
              <a:off x="6376393" y="205297"/>
              <a:ext cx="1266873" cy="125501"/>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Integrated Cabling</a:t>
              </a:r>
              <a:endParaRPr lang="en-US" sz="1200" dirty="0">
                <a:latin typeface="Huawei Sans" panose="020C0503030203020204" pitchFamily="34" charset="0"/>
              </a:endParaRPr>
            </a:p>
          </p:txBody>
        </p:sp>
        <p:sp>
          <p:nvSpPr>
            <p:cNvPr id="107" name="燕尾形 106">
              <a:extLst>
                <a:ext uri="{FF2B5EF4-FFF2-40B4-BE49-F238E27FC236}">
                  <a16:creationId xmlns:a16="http://schemas.microsoft.com/office/drawing/2014/main" xmlns="" id="{E7EFC8A1-15C0-4A48-9534-332F142C03DE}"/>
                </a:ext>
              </a:extLst>
            </p:cNvPr>
            <p:cNvSpPr/>
            <p:nvPr/>
          </p:nvSpPr>
          <p:spPr bwMode="gray">
            <a:xfrm>
              <a:off x="7588892" y="205297"/>
              <a:ext cx="1766892" cy="12550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Equipment Room Modules</a:t>
              </a:r>
              <a:endParaRPr lang="en-US" sz="1200" b="1" dirty="0">
                <a:solidFill>
                  <a:schemeClr val="bg1"/>
                </a:solidFill>
                <a:latin typeface="Huawei Sans" panose="020C0503030203020204" pitchFamily="34" charset="0"/>
              </a:endParaRPr>
            </a:p>
          </p:txBody>
        </p:sp>
        <p:sp>
          <p:nvSpPr>
            <p:cNvPr id="108" name="燕尾形 107">
              <a:extLst>
                <a:ext uri="{FF2B5EF4-FFF2-40B4-BE49-F238E27FC236}">
                  <a16:creationId xmlns:a16="http://schemas.microsoft.com/office/drawing/2014/main" xmlns="" id="{A739A215-DDE7-40DF-AA00-AB3263EF5C75}"/>
                </a:ext>
              </a:extLst>
            </p:cNvPr>
            <p:cNvSpPr/>
            <p:nvPr/>
          </p:nvSpPr>
          <p:spPr bwMode="gray">
            <a:xfrm>
              <a:off x="9301409" y="205297"/>
              <a:ext cx="643625" cy="12550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PoD</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燕尾形 108">
              <a:extLst>
                <a:ext uri="{FF2B5EF4-FFF2-40B4-BE49-F238E27FC236}">
                  <a16:creationId xmlns:a16="http://schemas.microsoft.com/office/drawing/2014/main" xmlns="" id="{77D457C9-5406-4721-B411-C71DFF2AD8AB}"/>
                </a:ext>
              </a:extLst>
            </p:cNvPr>
            <p:cNvSpPr/>
            <p:nvPr/>
          </p:nvSpPr>
          <p:spPr bwMode="gray">
            <a:xfrm>
              <a:off x="9890660" y="205297"/>
              <a:ext cx="966978" cy="12550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DC Switch</a:t>
              </a:r>
              <a:endParaRPr lang="en-US" sz="1200" dirty="0">
                <a:latin typeface="Huawei Sans" panose="020C0503030203020204" pitchFamily="34" charset="0"/>
              </a:endParaRPr>
            </a:p>
          </p:txBody>
        </p:sp>
        <p:sp>
          <p:nvSpPr>
            <p:cNvPr id="110" name="燕尾形 27">
              <a:extLst>
                <a:ext uri="{FF2B5EF4-FFF2-40B4-BE49-F238E27FC236}">
                  <a16:creationId xmlns:a16="http://schemas.microsoft.com/office/drawing/2014/main" xmlns="" id="{F005849C-86FC-4AB5-8D38-D82C43C80CA8}"/>
                </a:ext>
              </a:extLst>
            </p:cNvPr>
            <p:cNvSpPr/>
            <p:nvPr/>
          </p:nvSpPr>
          <p:spPr bwMode="gray">
            <a:xfrm>
              <a:off x="10803265" y="205297"/>
              <a:ext cx="971853" cy="12550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Spine-Leaf</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7927502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70017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A26339A-F044-4D72-89C9-77D6C83696FE}"/>
              </a:ext>
            </a:extLst>
          </p:cNvPr>
          <p:cNvSpPr>
            <a:spLocks noGrp="1"/>
          </p:cNvSpPr>
          <p:nvPr>
            <p:ph type="title"/>
          </p:nvPr>
        </p:nvSpPr>
        <p:spPr/>
        <p:txBody>
          <a:bodyPr/>
          <a:lstStyle/>
          <a:p>
            <a:r>
              <a:rPr lang="en-US" smtClean="0"/>
              <a:t>PoD</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a:xfrm>
            <a:off x="455612" y="3427520"/>
            <a:ext cx="11293476" cy="2500035"/>
          </a:xfrm>
        </p:spPr>
        <p:txBody>
          <a:bodyPr/>
          <a:lstStyle/>
          <a:p>
            <a:pPr algn="l"/>
            <a:r>
              <a:rPr lang="en-US" sz="1600" dirty="0" smtClean="0"/>
              <a:t>To facilitate resource pooling and management in a DC, a DC can be divided into one or more physical partitions. Each physical partition is called a Point of Delivery (</a:t>
            </a:r>
            <a:r>
              <a:rPr lang="en-US" sz="1600" dirty="0" err="1" smtClean="0"/>
              <a:t>PoD</a:t>
            </a:r>
            <a:r>
              <a:rPr lang="en-US" sz="1600" dirty="0" smtClean="0"/>
              <a:t>). It is a modular entity that integrates network, storage, and computing.</a:t>
            </a:r>
          </a:p>
          <a:p>
            <a:pPr algn="l"/>
            <a:r>
              <a:rPr lang="en-US" sz="1600" dirty="0" err="1" smtClean="0"/>
              <a:t>PoDs</a:t>
            </a:r>
            <a:r>
              <a:rPr lang="en-US" sz="1600" dirty="0" smtClean="0"/>
              <a:t> can be defined based on actual service requirements:</a:t>
            </a:r>
            <a:endParaRPr lang="en-US" altLang="zh-CN" sz="1600" dirty="0" smtClean="0">
              <a:sym typeface="Huawei Sans" panose="020C0503030203020204" pitchFamily="34" charset="0"/>
            </a:endParaRPr>
          </a:p>
          <a:p>
            <a:pPr marL="536575" lvl="1" indent="-228600"/>
            <a:r>
              <a:rPr lang="en-US" sz="1400" dirty="0" smtClean="0"/>
              <a:t>For a large DC, the entire equipment room can be defined as a </a:t>
            </a:r>
            <a:r>
              <a:rPr lang="en-US" sz="1400" dirty="0" err="1" smtClean="0"/>
              <a:t>PoD</a:t>
            </a:r>
            <a:r>
              <a:rPr lang="en-US" sz="1400" dirty="0" smtClean="0"/>
              <a:t>.</a:t>
            </a:r>
            <a:endParaRPr lang="en-US" altLang="zh-CN" sz="1400" dirty="0" smtClean="0">
              <a:sym typeface="Huawei Sans" panose="020C0503030203020204" pitchFamily="34" charset="0"/>
            </a:endParaRPr>
          </a:p>
          <a:p>
            <a:pPr marL="536575" lvl="1" indent="-228600"/>
            <a:r>
              <a:rPr lang="en-US" sz="1400" dirty="0" smtClean="0"/>
              <a:t>For a medium DC, two or more rows of cabinets can be defined as a </a:t>
            </a:r>
            <a:r>
              <a:rPr lang="en-US" sz="1400" dirty="0" err="1" smtClean="0"/>
              <a:t>PoD</a:t>
            </a:r>
            <a:r>
              <a:rPr lang="en-US" sz="1400" dirty="0" smtClean="0"/>
              <a:t>.</a:t>
            </a:r>
            <a:endParaRPr lang="en-US" altLang="zh-CN" sz="1400" dirty="0" smtClean="0">
              <a:sym typeface="Huawei Sans" panose="020C0503030203020204" pitchFamily="34" charset="0"/>
            </a:endParaRPr>
          </a:p>
          <a:p>
            <a:pPr marL="536575" lvl="1" indent="-228600"/>
            <a:r>
              <a:rPr lang="en-US" sz="1400" dirty="0" smtClean="0"/>
              <a:t>For a small DC, one or more cabinets can be defined as a </a:t>
            </a:r>
            <a:r>
              <a:rPr lang="en-US" sz="1400" dirty="0" err="1" smtClean="0"/>
              <a:t>PoD</a:t>
            </a:r>
            <a:r>
              <a:rPr lang="en-US" sz="1400" dirty="0" smtClean="0"/>
              <a:t>.</a:t>
            </a:r>
            <a:endParaRPr lang="en-US" altLang="zh-CN" sz="1400" dirty="0" smtClean="0">
              <a:sym typeface="Huawei Sans" panose="020C0503030203020204" pitchFamily="34" charset="0"/>
            </a:endParaRPr>
          </a:p>
          <a:p>
            <a:pPr algn="l"/>
            <a:endParaRPr lang="en-US" altLang="zh-CN" sz="1600" dirty="0">
              <a:sym typeface="Huawei Sans" panose="020C0503030203020204" pitchFamily="34" charset="0"/>
            </a:endParaRPr>
          </a:p>
        </p:txBody>
      </p:sp>
      <p:sp>
        <p:nvSpPr>
          <p:cNvPr id="6" name="圆角矩形 40">
            <a:extLst>
              <a:ext uri="{FF2B5EF4-FFF2-40B4-BE49-F238E27FC236}">
                <a16:creationId xmlns:a16="http://schemas.microsoft.com/office/drawing/2014/main" xmlns="" id="{FDB23ED6-0542-464F-B623-BAFF246E95D2}"/>
              </a:ext>
            </a:extLst>
          </p:cNvPr>
          <p:cNvSpPr/>
          <p:nvPr/>
        </p:nvSpPr>
        <p:spPr bwMode="gray">
          <a:xfrm>
            <a:off x="1139307" y="1048598"/>
            <a:ext cx="9735008" cy="2274887"/>
          </a:xfrm>
          <a:prstGeom prst="roundRect">
            <a:avLst>
              <a:gd name="adj" fmla="val 0"/>
            </a:avLst>
          </a:prstGeom>
          <a:solidFill>
            <a:srgbClr val="BEE9EE"/>
          </a:solidFill>
          <a:ln w="12700" cap="flat" cmpd="sng" algn="ctr">
            <a:solidFill>
              <a:srgbClr val="94DAE2"/>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ctr">
              <a:spcBef>
                <a:spcPct val="0"/>
              </a:spcBef>
              <a:spcAft>
                <a:spcPct val="0"/>
              </a:spcAft>
              <a:buClr>
                <a:srgbClr val="CC9900"/>
              </a:buClr>
            </a:pPr>
            <a:r>
              <a:rPr lang="en-US" sz="1600" b="1" dirty="0" smtClean="0">
                <a:solidFill>
                  <a:srgbClr val="0076B1"/>
                </a:solidFill>
                <a:latin typeface="Huawei Sans" panose="020C0503030203020204" pitchFamily="34" charset="0"/>
              </a:rPr>
              <a:t>DC (Example)</a:t>
            </a:r>
            <a:endParaRPr lang="en-US" sz="1600" b="1" dirty="0">
              <a:solidFill>
                <a:srgbClr val="0076B1"/>
              </a:solidFill>
              <a:latin typeface="Huawei Sans" panose="020C0503030203020204" pitchFamily="34" charset="0"/>
            </a:endParaRPr>
          </a:p>
        </p:txBody>
      </p:sp>
      <p:sp>
        <p:nvSpPr>
          <p:cNvPr id="7" name="圆角矩形 42">
            <a:extLst>
              <a:ext uri="{FF2B5EF4-FFF2-40B4-BE49-F238E27FC236}">
                <a16:creationId xmlns:a16="http://schemas.microsoft.com/office/drawing/2014/main" xmlns="" id="{6B64E277-8B2C-4779-98CF-AC5469005952}"/>
              </a:ext>
            </a:extLst>
          </p:cNvPr>
          <p:cNvSpPr/>
          <p:nvPr/>
        </p:nvSpPr>
        <p:spPr bwMode="gray">
          <a:xfrm>
            <a:off x="1414233" y="1444837"/>
            <a:ext cx="2020456" cy="1716866"/>
          </a:xfrm>
          <a:prstGeom prst="roundRect">
            <a:avLst>
              <a:gd name="adj" fmla="val 0"/>
            </a:avLst>
          </a:prstGeom>
          <a:solidFill>
            <a:srgbClr val="BEE9EE"/>
          </a:solidFill>
          <a:ln w="12700" cap="flat" cmpd="sng" algn="ctr">
            <a:solidFill>
              <a:srgbClr val="56C4D2"/>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ctr">
              <a:spcBef>
                <a:spcPct val="0"/>
              </a:spcBef>
              <a:spcAft>
                <a:spcPct val="0"/>
              </a:spcAft>
              <a:buClr>
                <a:srgbClr val="CC9900"/>
              </a:buClr>
            </a:pPr>
            <a:r>
              <a:rPr lang="en-US" sz="1600" b="1" dirty="0" smtClean="0">
                <a:solidFill>
                  <a:srgbClr val="0076B1"/>
                </a:solidFill>
                <a:latin typeface="Huawei Sans" panose="020C0503030203020204" pitchFamily="34" charset="0"/>
              </a:rPr>
              <a:t>PoD 1 </a:t>
            </a:r>
            <a:endParaRPr lang="en-US" altLang="zh-CN" sz="1600" b="1" dirty="0">
              <a:solidFill>
                <a:srgbClr val="0076B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42">
            <a:extLst>
              <a:ext uri="{FF2B5EF4-FFF2-40B4-BE49-F238E27FC236}">
                <a16:creationId xmlns:a16="http://schemas.microsoft.com/office/drawing/2014/main" xmlns="" id="{9289728C-9DBE-4008-B372-89B1A72EFE87}"/>
              </a:ext>
            </a:extLst>
          </p:cNvPr>
          <p:cNvSpPr/>
          <p:nvPr/>
        </p:nvSpPr>
        <p:spPr bwMode="gray">
          <a:xfrm>
            <a:off x="3763733" y="1444837"/>
            <a:ext cx="2020456" cy="1716866"/>
          </a:xfrm>
          <a:prstGeom prst="roundRect">
            <a:avLst>
              <a:gd name="adj" fmla="val 0"/>
            </a:avLst>
          </a:prstGeom>
          <a:solidFill>
            <a:srgbClr val="BEE9EE"/>
          </a:solidFill>
          <a:ln w="12700" cap="flat" cmpd="sng" algn="ctr">
            <a:solidFill>
              <a:srgbClr val="56C4D2"/>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ctr">
              <a:spcBef>
                <a:spcPct val="0"/>
              </a:spcBef>
              <a:spcAft>
                <a:spcPct val="0"/>
              </a:spcAft>
              <a:buClr>
                <a:srgbClr val="CC9900"/>
              </a:buClr>
            </a:pPr>
            <a:r>
              <a:rPr lang="en-US" altLang="zh-CN" sz="1600" b="1" dirty="0">
                <a:solidFill>
                  <a:srgbClr val="0076B1"/>
                </a:solidFill>
                <a:latin typeface="Huawei Sans" panose="020C0503030203020204" pitchFamily="34" charset="0"/>
              </a:rPr>
              <a:t>PoD </a:t>
            </a:r>
            <a:r>
              <a:rPr lang="en-US" sz="1600" b="1" dirty="0" smtClean="0">
                <a:solidFill>
                  <a:srgbClr val="0076B1"/>
                </a:solidFill>
                <a:latin typeface="Huawei Sans" panose="020C0503030203020204" pitchFamily="34" charset="0"/>
              </a:rPr>
              <a:t>2 </a:t>
            </a:r>
            <a:endParaRPr lang="en-US" altLang="zh-CN" sz="1600" b="1" dirty="0">
              <a:solidFill>
                <a:srgbClr val="0076B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423900FC-6D17-4058-B29A-468D4CA7CC7D}"/>
              </a:ext>
            </a:extLst>
          </p:cNvPr>
          <p:cNvSpPr/>
          <p:nvPr/>
        </p:nvSpPr>
        <p:spPr bwMode="gray">
          <a:xfrm>
            <a:off x="1781524" y="1818215"/>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a:extLst>
              <a:ext uri="{FF2B5EF4-FFF2-40B4-BE49-F238E27FC236}">
                <a16:creationId xmlns:a16="http://schemas.microsoft.com/office/drawing/2014/main" xmlns="" id="{5068F0E1-661A-4E40-8A18-BCE9A8581C00}"/>
              </a:ext>
            </a:extLst>
          </p:cNvPr>
          <p:cNvSpPr/>
          <p:nvPr/>
        </p:nvSpPr>
        <p:spPr bwMode="gray">
          <a:xfrm>
            <a:off x="2504838" y="1818215"/>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a:extLst>
              <a:ext uri="{FF2B5EF4-FFF2-40B4-BE49-F238E27FC236}">
                <a16:creationId xmlns:a16="http://schemas.microsoft.com/office/drawing/2014/main" xmlns="" id="{B1A214EC-EA9F-4E2F-BB4F-9D79B25C8F53}"/>
              </a:ext>
            </a:extLst>
          </p:cNvPr>
          <p:cNvSpPr/>
          <p:nvPr/>
        </p:nvSpPr>
        <p:spPr bwMode="gray">
          <a:xfrm>
            <a:off x="1495307" y="2760542"/>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a:extLst>
              <a:ext uri="{FF2B5EF4-FFF2-40B4-BE49-F238E27FC236}">
                <a16:creationId xmlns:a16="http://schemas.microsoft.com/office/drawing/2014/main" xmlns="" id="{AFACA339-598B-4355-821A-8EC41F9AD6D1}"/>
              </a:ext>
            </a:extLst>
          </p:cNvPr>
          <p:cNvSpPr/>
          <p:nvPr/>
        </p:nvSpPr>
        <p:spPr bwMode="gray">
          <a:xfrm>
            <a:off x="2164594" y="2760542"/>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a:extLst>
              <a:ext uri="{FF2B5EF4-FFF2-40B4-BE49-F238E27FC236}">
                <a16:creationId xmlns:a16="http://schemas.microsoft.com/office/drawing/2014/main" xmlns="" id="{CEB81CF4-E98D-4275-90E1-B76F749C238A}"/>
              </a:ext>
            </a:extLst>
          </p:cNvPr>
          <p:cNvSpPr/>
          <p:nvPr/>
        </p:nvSpPr>
        <p:spPr bwMode="gray">
          <a:xfrm>
            <a:off x="2789419" y="2760542"/>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13">
            <a:extLst>
              <a:ext uri="{FF2B5EF4-FFF2-40B4-BE49-F238E27FC236}">
                <a16:creationId xmlns:a16="http://schemas.microsoft.com/office/drawing/2014/main" xmlns="" id="{5C52CC2E-7DC7-4F64-97EA-3F992DD9FB99}"/>
              </a:ext>
            </a:extLst>
          </p:cNvPr>
          <p:cNvCxnSpPr>
            <a:endCxn id="10" idx="0"/>
          </p:cNvCxnSpPr>
          <p:nvPr/>
        </p:nvCxnSpPr>
        <p:spPr bwMode="gray">
          <a:xfrm flipH="1">
            <a:off x="1779889" y="2056340"/>
            <a:ext cx="284581"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61A340B2-C99B-4674-8EE4-02B719C56904}"/>
              </a:ext>
            </a:extLst>
          </p:cNvPr>
          <p:cNvCxnSpPr>
            <a:cxnSpLocks/>
            <a:stCxn id="4" idx="2"/>
            <a:endCxn id="11" idx="0"/>
          </p:cNvCxnSpPr>
          <p:nvPr/>
        </p:nvCxnSpPr>
        <p:spPr bwMode="gray">
          <a:xfrm>
            <a:off x="2066106" y="2056340"/>
            <a:ext cx="383070"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4610C503-0512-49D6-98F3-46A62A6A983D}"/>
              </a:ext>
            </a:extLst>
          </p:cNvPr>
          <p:cNvCxnSpPr>
            <a:cxnSpLocks/>
            <a:stCxn id="10" idx="0"/>
            <a:endCxn id="9" idx="2"/>
          </p:cNvCxnSpPr>
          <p:nvPr/>
        </p:nvCxnSpPr>
        <p:spPr bwMode="gray">
          <a:xfrm flipV="1">
            <a:off x="1779889" y="2056340"/>
            <a:ext cx="1009531"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3CDF1E31-0309-46B1-BF0F-576382A71AFF}"/>
              </a:ext>
            </a:extLst>
          </p:cNvPr>
          <p:cNvCxnSpPr>
            <a:cxnSpLocks/>
            <a:stCxn id="9" idx="2"/>
          </p:cNvCxnSpPr>
          <p:nvPr/>
        </p:nvCxnSpPr>
        <p:spPr bwMode="gray">
          <a:xfrm flipH="1">
            <a:off x="2468874" y="2056340"/>
            <a:ext cx="320546" cy="718493"/>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87D5661A-6340-483A-9310-F64BA1ACE231}"/>
              </a:ext>
            </a:extLst>
          </p:cNvPr>
          <p:cNvCxnSpPr>
            <a:cxnSpLocks/>
            <a:stCxn id="4" idx="2"/>
            <a:endCxn id="12" idx="0"/>
          </p:cNvCxnSpPr>
          <p:nvPr/>
        </p:nvCxnSpPr>
        <p:spPr bwMode="gray">
          <a:xfrm>
            <a:off x="2066106" y="2056340"/>
            <a:ext cx="1007895"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6D9A53B6-2ECC-4F51-8D3D-38B60253D7DD}"/>
              </a:ext>
            </a:extLst>
          </p:cNvPr>
          <p:cNvCxnSpPr>
            <a:cxnSpLocks/>
            <a:stCxn id="9" idx="2"/>
            <a:endCxn id="12" idx="0"/>
          </p:cNvCxnSpPr>
          <p:nvPr/>
        </p:nvCxnSpPr>
        <p:spPr bwMode="gray">
          <a:xfrm>
            <a:off x="2789420" y="2056340"/>
            <a:ext cx="284581"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xmlns="" id="{9AD23C8E-E64C-465E-8792-BA5B23F84897}"/>
              </a:ext>
            </a:extLst>
          </p:cNvPr>
          <p:cNvSpPr/>
          <p:nvPr/>
        </p:nvSpPr>
        <p:spPr bwMode="gray">
          <a:xfrm>
            <a:off x="4127467" y="1818215"/>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a:extLst>
              <a:ext uri="{FF2B5EF4-FFF2-40B4-BE49-F238E27FC236}">
                <a16:creationId xmlns:a16="http://schemas.microsoft.com/office/drawing/2014/main" xmlns="" id="{3AC80AD2-37D6-41FA-95B6-498B3C17237E}"/>
              </a:ext>
            </a:extLst>
          </p:cNvPr>
          <p:cNvSpPr/>
          <p:nvPr/>
        </p:nvSpPr>
        <p:spPr bwMode="gray">
          <a:xfrm>
            <a:off x="4850781" y="1818215"/>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a16="http://schemas.microsoft.com/office/drawing/2014/main" xmlns="" id="{B113CBE6-1615-480C-8292-72B9F54C2444}"/>
              </a:ext>
            </a:extLst>
          </p:cNvPr>
          <p:cNvSpPr/>
          <p:nvPr/>
        </p:nvSpPr>
        <p:spPr bwMode="gray">
          <a:xfrm>
            <a:off x="3841250" y="2760542"/>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0EAA151B-1AB1-4E48-ADFE-6AB3B1604FA3}"/>
              </a:ext>
            </a:extLst>
          </p:cNvPr>
          <p:cNvSpPr/>
          <p:nvPr/>
        </p:nvSpPr>
        <p:spPr bwMode="gray">
          <a:xfrm>
            <a:off x="4510537" y="2760542"/>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EF167AAC-C056-4008-B2B1-3FD1578796A9}"/>
              </a:ext>
            </a:extLst>
          </p:cNvPr>
          <p:cNvSpPr/>
          <p:nvPr/>
        </p:nvSpPr>
        <p:spPr bwMode="gray">
          <a:xfrm>
            <a:off x="5135362" y="2760542"/>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a:extLst>
              <a:ext uri="{FF2B5EF4-FFF2-40B4-BE49-F238E27FC236}">
                <a16:creationId xmlns:a16="http://schemas.microsoft.com/office/drawing/2014/main" xmlns="" id="{A053C941-C92E-4DA9-A5EF-3D39D062955F}"/>
              </a:ext>
            </a:extLst>
          </p:cNvPr>
          <p:cNvCxnSpPr>
            <a:endCxn id="33" idx="0"/>
          </p:cNvCxnSpPr>
          <p:nvPr/>
        </p:nvCxnSpPr>
        <p:spPr bwMode="gray">
          <a:xfrm flipH="1">
            <a:off x="4125832" y="2056340"/>
            <a:ext cx="284581"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8BFC8042-6AED-4703-8828-31213364E7CF}"/>
              </a:ext>
            </a:extLst>
          </p:cNvPr>
          <p:cNvCxnSpPr>
            <a:cxnSpLocks/>
            <a:stCxn id="31" idx="2"/>
            <a:endCxn id="34" idx="0"/>
          </p:cNvCxnSpPr>
          <p:nvPr/>
        </p:nvCxnSpPr>
        <p:spPr bwMode="gray">
          <a:xfrm>
            <a:off x="4412049" y="2056340"/>
            <a:ext cx="383070"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B0E41FD7-6CFA-4615-89B6-DF1FE23AB330}"/>
              </a:ext>
            </a:extLst>
          </p:cNvPr>
          <p:cNvCxnSpPr>
            <a:cxnSpLocks/>
            <a:stCxn id="33" idx="0"/>
            <a:endCxn id="32" idx="2"/>
          </p:cNvCxnSpPr>
          <p:nvPr/>
        </p:nvCxnSpPr>
        <p:spPr bwMode="gray">
          <a:xfrm flipV="1">
            <a:off x="4125832" y="2056340"/>
            <a:ext cx="1009531"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A6689475-3B89-4120-8A98-3CC835F47B9C}"/>
              </a:ext>
            </a:extLst>
          </p:cNvPr>
          <p:cNvCxnSpPr>
            <a:cxnSpLocks/>
            <a:stCxn id="32" idx="2"/>
          </p:cNvCxnSpPr>
          <p:nvPr/>
        </p:nvCxnSpPr>
        <p:spPr bwMode="gray">
          <a:xfrm flipH="1">
            <a:off x="4814817" y="2056340"/>
            <a:ext cx="320546" cy="718493"/>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CF73D9DA-235C-4B8A-AE79-59DC6BE66052}"/>
              </a:ext>
            </a:extLst>
          </p:cNvPr>
          <p:cNvCxnSpPr>
            <a:cxnSpLocks/>
            <a:stCxn id="31" idx="2"/>
            <a:endCxn id="35" idx="0"/>
          </p:cNvCxnSpPr>
          <p:nvPr/>
        </p:nvCxnSpPr>
        <p:spPr bwMode="gray">
          <a:xfrm>
            <a:off x="4412049" y="2056340"/>
            <a:ext cx="1007895"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9ABD8478-A211-47A0-A911-0552E3AE1AF5}"/>
              </a:ext>
            </a:extLst>
          </p:cNvPr>
          <p:cNvCxnSpPr>
            <a:cxnSpLocks/>
            <a:stCxn id="32" idx="2"/>
            <a:endCxn id="35" idx="0"/>
          </p:cNvCxnSpPr>
          <p:nvPr/>
        </p:nvCxnSpPr>
        <p:spPr bwMode="gray">
          <a:xfrm>
            <a:off x="5135363" y="2056340"/>
            <a:ext cx="284581"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sp>
        <p:nvSpPr>
          <p:cNvPr id="43" name="圆角矩形 42">
            <a:extLst>
              <a:ext uri="{FF2B5EF4-FFF2-40B4-BE49-F238E27FC236}">
                <a16:creationId xmlns:a16="http://schemas.microsoft.com/office/drawing/2014/main" xmlns="" id="{F8716261-1E6C-479F-90BE-3E758A427417}"/>
              </a:ext>
            </a:extLst>
          </p:cNvPr>
          <p:cNvSpPr/>
          <p:nvPr/>
        </p:nvSpPr>
        <p:spPr bwMode="gray">
          <a:xfrm>
            <a:off x="6146288" y="1444837"/>
            <a:ext cx="2020456" cy="1716866"/>
          </a:xfrm>
          <a:prstGeom prst="roundRect">
            <a:avLst>
              <a:gd name="adj" fmla="val 0"/>
            </a:avLst>
          </a:prstGeom>
          <a:solidFill>
            <a:srgbClr val="BEE9EE"/>
          </a:solidFill>
          <a:ln w="12700" cap="flat" cmpd="sng" algn="ctr">
            <a:solidFill>
              <a:srgbClr val="56C4D2"/>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ctr">
              <a:spcBef>
                <a:spcPct val="0"/>
              </a:spcBef>
              <a:spcAft>
                <a:spcPct val="0"/>
              </a:spcAft>
              <a:buClr>
                <a:srgbClr val="CC9900"/>
              </a:buClr>
            </a:pPr>
            <a:r>
              <a:rPr lang="en-US" altLang="zh-CN" sz="1600" b="1" dirty="0">
                <a:solidFill>
                  <a:srgbClr val="0076B1"/>
                </a:solidFill>
                <a:latin typeface="Huawei Sans" panose="020C0503030203020204" pitchFamily="34" charset="0"/>
              </a:rPr>
              <a:t>PoD </a:t>
            </a:r>
            <a:r>
              <a:rPr lang="en-US" sz="1600" b="1" dirty="0" smtClean="0">
                <a:solidFill>
                  <a:srgbClr val="0076B1"/>
                </a:solidFill>
                <a:latin typeface="Huawei Sans" panose="020C0503030203020204" pitchFamily="34" charset="0"/>
              </a:rPr>
              <a:t>3 </a:t>
            </a:r>
            <a:endParaRPr lang="en-US" altLang="zh-CN" sz="1600" b="1" dirty="0">
              <a:solidFill>
                <a:srgbClr val="0076B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a:extLst>
              <a:ext uri="{FF2B5EF4-FFF2-40B4-BE49-F238E27FC236}">
                <a16:creationId xmlns:a16="http://schemas.microsoft.com/office/drawing/2014/main" xmlns="" id="{8D57E315-9F37-48F6-ABD0-DA3ABD71A4B3}"/>
              </a:ext>
            </a:extLst>
          </p:cNvPr>
          <p:cNvSpPr/>
          <p:nvPr/>
        </p:nvSpPr>
        <p:spPr bwMode="gray">
          <a:xfrm>
            <a:off x="6510022" y="1818215"/>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a:extLst>
              <a:ext uri="{FF2B5EF4-FFF2-40B4-BE49-F238E27FC236}">
                <a16:creationId xmlns:a16="http://schemas.microsoft.com/office/drawing/2014/main" xmlns="" id="{50E5D559-043C-474F-935A-8BDD29980573}"/>
              </a:ext>
            </a:extLst>
          </p:cNvPr>
          <p:cNvSpPr/>
          <p:nvPr/>
        </p:nvSpPr>
        <p:spPr bwMode="gray">
          <a:xfrm>
            <a:off x="7233336" y="1818215"/>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a:extLst>
              <a:ext uri="{FF2B5EF4-FFF2-40B4-BE49-F238E27FC236}">
                <a16:creationId xmlns:a16="http://schemas.microsoft.com/office/drawing/2014/main" xmlns="" id="{EEF60038-3E13-41BC-AD4B-FA248160046D}"/>
              </a:ext>
            </a:extLst>
          </p:cNvPr>
          <p:cNvSpPr/>
          <p:nvPr/>
        </p:nvSpPr>
        <p:spPr bwMode="gray">
          <a:xfrm>
            <a:off x="6223805" y="2760542"/>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a:extLst>
              <a:ext uri="{FF2B5EF4-FFF2-40B4-BE49-F238E27FC236}">
                <a16:creationId xmlns:a16="http://schemas.microsoft.com/office/drawing/2014/main" xmlns="" id="{39683D57-599E-45BB-BCCB-91CAD21F44F5}"/>
              </a:ext>
            </a:extLst>
          </p:cNvPr>
          <p:cNvSpPr/>
          <p:nvPr/>
        </p:nvSpPr>
        <p:spPr bwMode="gray">
          <a:xfrm>
            <a:off x="6893092" y="2760542"/>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a:extLst>
              <a:ext uri="{FF2B5EF4-FFF2-40B4-BE49-F238E27FC236}">
                <a16:creationId xmlns:a16="http://schemas.microsoft.com/office/drawing/2014/main" xmlns="" id="{CBF60ABD-D537-45D1-BE62-AB6115B169D7}"/>
              </a:ext>
            </a:extLst>
          </p:cNvPr>
          <p:cNvSpPr/>
          <p:nvPr/>
        </p:nvSpPr>
        <p:spPr bwMode="gray">
          <a:xfrm>
            <a:off x="7517917" y="2760542"/>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连接符 48">
            <a:extLst>
              <a:ext uri="{FF2B5EF4-FFF2-40B4-BE49-F238E27FC236}">
                <a16:creationId xmlns:a16="http://schemas.microsoft.com/office/drawing/2014/main" xmlns="" id="{E958927F-4C6C-454E-A38F-C0DA396B80A5}"/>
              </a:ext>
            </a:extLst>
          </p:cNvPr>
          <p:cNvCxnSpPr>
            <a:endCxn id="46" idx="0"/>
          </p:cNvCxnSpPr>
          <p:nvPr/>
        </p:nvCxnSpPr>
        <p:spPr bwMode="gray">
          <a:xfrm flipH="1">
            <a:off x="6508387" y="2056340"/>
            <a:ext cx="284581"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E7A2E34A-C13F-4416-8142-A5EEC5D46D87}"/>
              </a:ext>
            </a:extLst>
          </p:cNvPr>
          <p:cNvCxnSpPr>
            <a:cxnSpLocks/>
            <a:stCxn id="44" idx="2"/>
            <a:endCxn id="47" idx="0"/>
          </p:cNvCxnSpPr>
          <p:nvPr/>
        </p:nvCxnSpPr>
        <p:spPr bwMode="gray">
          <a:xfrm>
            <a:off x="6794604" y="2056340"/>
            <a:ext cx="383070"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4EA9FA61-FAAB-4EDE-9BA1-6378688ECC81}"/>
              </a:ext>
            </a:extLst>
          </p:cNvPr>
          <p:cNvCxnSpPr>
            <a:cxnSpLocks/>
            <a:stCxn id="46" idx="0"/>
            <a:endCxn id="45" idx="2"/>
          </p:cNvCxnSpPr>
          <p:nvPr/>
        </p:nvCxnSpPr>
        <p:spPr bwMode="gray">
          <a:xfrm flipV="1">
            <a:off x="6508387" y="2056340"/>
            <a:ext cx="1009531"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771B5F0A-D40A-4D48-8E31-2303649D8C13}"/>
              </a:ext>
            </a:extLst>
          </p:cNvPr>
          <p:cNvCxnSpPr>
            <a:cxnSpLocks/>
            <a:stCxn id="45" idx="2"/>
          </p:cNvCxnSpPr>
          <p:nvPr/>
        </p:nvCxnSpPr>
        <p:spPr bwMode="gray">
          <a:xfrm flipH="1">
            <a:off x="7197372" y="2056340"/>
            <a:ext cx="320546" cy="718493"/>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47EE71A9-330F-4DD4-A3CE-3B36468EF6F7}"/>
              </a:ext>
            </a:extLst>
          </p:cNvPr>
          <p:cNvCxnSpPr>
            <a:cxnSpLocks/>
            <a:stCxn id="44" idx="2"/>
            <a:endCxn id="48" idx="0"/>
          </p:cNvCxnSpPr>
          <p:nvPr/>
        </p:nvCxnSpPr>
        <p:spPr bwMode="gray">
          <a:xfrm>
            <a:off x="6794604" y="2056340"/>
            <a:ext cx="1007895"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8715F7CF-981C-4C08-A14B-C482E1B2886B}"/>
              </a:ext>
            </a:extLst>
          </p:cNvPr>
          <p:cNvCxnSpPr>
            <a:cxnSpLocks/>
            <a:stCxn id="45" idx="2"/>
            <a:endCxn id="48" idx="0"/>
          </p:cNvCxnSpPr>
          <p:nvPr/>
        </p:nvCxnSpPr>
        <p:spPr bwMode="gray">
          <a:xfrm>
            <a:off x="7517918" y="2056340"/>
            <a:ext cx="284581"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sp>
        <p:nvSpPr>
          <p:cNvPr id="55" name="圆角矩形 42">
            <a:extLst>
              <a:ext uri="{FF2B5EF4-FFF2-40B4-BE49-F238E27FC236}">
                <a16:creationId xmlns:a16="http://schemas.microsoft.com/office/drawing/2014/main" xmlns="" id="{75353E4D-52D0-4503-82D6-7FDACA79EC70}"/>
              </a:ext>
            </a:extLst>
          </p:cNvPr>
          <p:cNvSpPr/>
          <p:nvPr/>
        </p:nvSpPr>
        <p:spPr bwMode="gray">
          <a:xfrm>
            <a:off x="8556356" y="1444837"/>
            <a:ext cx="2020456" cy="1716866"/>
          </a:xfrm>
          <a:prstGeom prst="roundRect">
            <a:avLst>
              <a:gd name="adj" fmla="val 0"/>
            </a:avLst>
          </a:prstGeom>
          <a:solidFill>
            <a:srgbClr val="BEE9EE"/>
          </a:solidFill>
          <a:ln w="12700" cap="flat" cmpd="sng" algn="ctr">
            <a:solidFill>
              <a:srgbClr val="56C4D2"/>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ctr">
              <a:spcBef>
                <a:spcPct val="0"/>
              </a:spcBef>
              <a:spcAft>
                <a:spcPct val="0"/>
              </a:spcAft>
              <a:buClr>
                <a:srgbClr val="CC9900"/>
              </a:buClr>
            </a:pPr>
            <a:r>
              <a:rPr lang="en-US" altLang="zh-CN" sz="1600" b="1" dirty="0">
                <a:solidFill>
                  <a:srgbClr val="0076B1"/>
                </a:solidFill>
                <a:latin typeface="Huawei Sans" panose="020C0503030203020204" pitchFamily="34" charset="0"/>
              </a:rPr>
              <a:t>PoD </a:t>
            </a:r>
            <a:r>
              <a:rPr lang="en-US" sz="1600" b="1" dirty="0" smtClean="0">
                <a:solidFill>
                  <a:srgbClr val="0076B1"/>
                </a:solidFill>
                <a:latin typeface="Huawei Sans" panose="020C0503030203020204" pitchFamily="34" charset="0"/>
              </a:rPr>
              <a:t>4 </a:t>
            </a:r>
            <a:endParaRPr lang="en-US" altLang="zh-CN" sz="1600" b="1" dirty="0">
              <a:solidFill>
                <a:srgbClr val="0076B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a16="http://schemas.microsoft.com/office/drawing/2014/main" xmlns="" id="{2A992C08-D7B4-467F-AFEB-02B1F369546C}"/>
              </a:ext>
            </a:extLst>
          </p:cNvPr>
          <p:cNvSpPr/>
          <p:nvPr/>
        </p:nvSpPr>
        <p:spPr bwMode="gray">
          <a:xfrm>
            <a:off x="8920090" y="1818215"/>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4C78FFBC-F1FC-4820-906E-3DF91E7A8A03}"/>
              </a:ext>
            </a:extLst>
          </p:cNvPr>
          <p:cNvSpPr/>
          <p:nvPr/>
        </p:nvSpPr>
        <p:spPr bwMode="gray">
          <a:xfrm>
            <a:off x="9643404" y="1818215"/>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a:extLst>
              <a:ext uri="{FF2B5EF4-FFF2-40B4-BE49-F238E27FC236}">
                <a16:creationId xmlns:a16="http://schemas.microsoft.com/office/drawing/2014/main" xmlns="" id="{E00C7230-886E-417D-B905-E2505B587102}"/>
              </a:ext>
            </a:extLst>
          </p:cNvPr>
          <p:cNvSpPr/>
          <p:nvPr/>
        </p:nvSpPr>
        <p:spPr bwMode="gray">
          <a:xfrm>
            <a:off x="8633873" y="2760542"/>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a:extLst>
              <a:ext uri="{FF2B5EF4-FFF2-40B4-BE49-F238E27FC236}">
                <a16:creationId xmlns:a16="http://schemas.microsoft.com/office/drawing/2014/main" xmlns="" id="{E9E86C73-BC2A-404D-BE25-6B13EBB60AA2}"/>
              </a:ext>
            </a:extLst>
          </p:cNvPr>
          <p:cNvSpPr/>
          <p:nvPr/>
        </p:nvSpPr>
        <p:spPr bwMode="gray">
          <a:xfrm>
            <a:off x="9303160" y="2760542"/>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a:extLst>
              <a:ext uri="{FF2B5EF4-FFF2-40B4-BE49-F238E27FC236}">
                <a16:creationId xmlns:a16="http://schemas.microsoft.com/office/drawing/2014/main" xmlns="" id="{4260E730-2D0A-496A-950A-B67E4B53C64F}"/>
              </a:ext>
            </a:extLst>
          </p:cNvPr>
          <p:cNvSpPr/>
          <p:nvPr/>
        </p:nvSpPr>
        <p:spPr bwMode="gray">
          <a:xfrm>
            <a:off x="9927985" y="2760542"/>
            <a:ext cx="569163" cy="238125"/>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连接符 60">
            <a:extLst>
              <a:ext uri="{FF2B5EF4-FFF2-40B4-BE49-F238E27FC236}">
                <a16:creationId xmlns:a16="http://schemas.microsoft.com/office/drawing/2014/main" xmlns="" id="{5B57BB6C-78FB-42CE-800E-D2CF3945FDC1}"/>
              </a:ext>
            </a:extLst>
          </p:cNvPr>
          <p:cNvCxnSpPr>
            <a:endCxn id="58" idx="0"/>
          </p:cNvCxnSpPr>
          <p:nvPr/>
        </p:nvCxnSpPr>
        <p:spPr bwMode="gray">
          <a:xfrm flipH="1">
            <a:off x="8918455" y="2056340"/>
            <a:ext cx="284581"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52FD061C-CABB-482A-9999-D40C07262C56}"/>
              </a:ext>
            </a:extLst>
          </p:cNvPr>
          <p:cNvCxnSpPr>
            <a:cxnSpLocks/>
            <a:stCxn id="56" idx="2"/>
            <a:endCxn id="59" idx="0"/>
          </p:cNvCxnSpPr>
          <p:nvPr/>
        </p:nvCxnSpPr>
        <p:spPr bwMode="gray">
          <a:xfrm>
            <a:off x="9204672" y="2056340"/>
            <a:ext cx="383070"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84A0A0DF-4F97-445D-8142-DE1AC0CEF18F}"/>
              </a:ext>
            </a:extLst>
          </p:cNvPr>
          <p:cNvCxnSpPr>
            <a:cxnSpLocks/>
            <a:stCxn id="58" idx="0"/>
            <a:endCxn id="57" idx="2"/>
          </p:cNvCxnSpPr>
          <p:nvPr/>
        </p:nvCxnSpPr>
        <p:spPr bwMode="gray">
          <a:xfrm flipV="1">
            <a:off x="8918455" y="2056340"/>
            <a:ext cx="1009531"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63F3FC62-383D-47AC-A938-C8F2727D7923}"/>
              </a:ext>
            </a:extLst>
          </p:cNvPr>
          <p:cNvCxnSpPr>
            <a:cxnSpLocks/>
            <a:stCxn id="57" idx="2"/>
          </p:cNvCxnSpPr>
          <p:nvPr/>
        </p:nvCxnSpPr>
        <p:spPr bwMode="gray">
          <a:xfrm flipH="1">
            <a:off x="9607440" y="2056340"/>
            <a:ext cx="320546" cy="718493"/>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3BC1E502-4941-4BE7-8779-B3EDAEEE2D9C}"/>
              </a:ext>
            </a:extLst>
          </p:cNvPr>
          <p:cNvCxnSpPr>
            <a:cxnSpLocks/>
            <a:stCxn id="56" idx="2"/>
            <a:endCxn id="60" idx="0"/>
          </p:cNvCxnSpPr>
          <p:nvPr/>
        </p:nvCxnSpPr>
        <p:spPr bwMode="gray">
          <a:xfrm>
            <a:off x="9204672" y="2056340"/>
            <a:ext cx="1007895"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8745D00B-D78F-43CB-A931-A18ED6462C23}"/>
              </a:ext>
            </a:extLst>
          </p:cNvPr>
          <p:cNvCxnSpPr>
            <a:cxnSpLocks/>
            <a:stCxn id="57" idx="2"/>
            <a:endCxn id="60" idx="0"/>
          </p:cNvCxnSpPr>
          <p:nvPr/>
        </p:nvCxnSpPr>
        <p:spPr bwMode="gray">
          <a:xfrm>
            <a:off x="9927986" y="2056340"/>
            <a:ext cx="284581" cy="704202"/>
          </a:xfrm>
          <a:prstGeom prst="line">
            <a:avLst/>
          </a:prstGeom>
          <a:solidFill>
            <a:srgbClr val="BEE9EE"/>
          </a:solidFill>
          <a:ln w="12700">
            <a:solidFill>
              <a:srgbClr val="56C4D2"/>
            </a:solidFill>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bwMode="gray">
          <a:xfrm>
            <a:off x="4688611" y="81689"/>
            <a:ext cx="7046183" cy="287999"/>
            <a:chOff x="6376393" y="205297"/>
            <a:chExt cx="5398725" cy="125501"/>
          </a:xfrm>
        </p:grpSpPr>
        <p:sp>
          <p:nvSpPr>
            <p:cNvPr id="80" name="五边形 79">
              <a:extLst>
                <a:ext uri="{FF2B5EF4-FFF2-40B4-BE49-F238E27FC236}">
                  <a16:creationId xmlns:a16="http://schemas.microsoft.com/office/drawing/2014/main" xmlns="" id="{582DAA93-C17E-4899-8845-AB6748622C3D}"/>
                </a:ext>
              </a:extLst>
            </p:cNvPr>
            <p:cNvSpPr/>
            <p:nvPr/>
          </p:nvSpPr>
          <p:spPr bwMode="gray">
            <a:xfrm>
              <a:off x="6376393" y="205297"/>
              <a:ext cx="1266873" cy="125501"/>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Integrated Cabling</a:t>
              </a:r>
              <a:endParaRPr lang="en-US" sz="1200" dirty="0">
                <a:latin typeface="Huawei Sans" panose="020C0503030203020204" pitchFamily="34" charset="0"/>
              </a:endParaRPr>
            </a:p>
          </p:txBody>
        </p:sp>
        <p:sp>
          <p:nvSpPr>
            <p:cNvPr id="81" name="燕尾形 80">
              <a:extLst>
                <a:ext uri="{FF2B5EF4-FFF2-40B4-BE49-F238E27FC236}">
                  <a16:creationId xmlns:a16="http://schemas.microsoft.com/office/drawing/2014/main" xmlns="" id="{E7EFC8A1-15C0-4A48-9534-332F142C03DE}"/>
                </a:ext>
              </a:extLst>
            </p:cNvPr>
            <p:cNvSpPr/>
            <p:nvPr/>
          </p:nvSpPr>
          <p:spPr bwMode="gray">
            <a:xfrm>
              <a:off x="7588892" y="205297"/>
              <a:ext cx="1766892" cy="12550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Equipment Room Modules</a:t>
              </a:r>
              <a:endParaRPr lang="en-US" sz="1200" dirty="0">
                <a:latin typeface="Huawei Sans" panose="020C0503030203020204" pitchFamily="34" charset="0"/>
              </a:endParaRPr>
            </a:p>
          </p:txBody>
        </p:sp>
        <p:sp>
          <p:nvSpPr>
            <p:cNvPr id="82" name="燕尾形 81">
              <a:extLst>
                <a:ext uri="{FF2B5EF4-FFF2-40B4-BE49-F238E27FC236}">
                  <a16:creationId xmlns:a16="http://schemas.microsoft.com/office/drawing/2014/main" xmlns="" id="{A739A215-DDE7-40DF-AA00-AB3263EF5C75}"/>
                </a:ext>
              </a:extLst>
            </p:cNvPr>
            <p:cNvSpPr/>
            <p:nvPr/>
          </p:nvSpPr>
          <p:spPr bwMode="gray">
            <a:xfrm>
              <a:off x="9301409" y="205297"/>
              <a:ext cx="643625" cy="12550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PoD</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燕尾形 82">
              <a:extLst>
                <a:ext uri="{FF2B5EF4-FFF2-40B4-BE49-F238E27FC236}">
                  <a16:creationId xmlns:a16="http://schemas.microsoft.com/office/drawing/2014/main" xmlns="" id="{77D457C9-5406-4721-B411-C71DFF2AD8AB}"/>
                </a:ext>
              </a:extLst>
            </p:cNvPr>
            <p:cNvSpPr/>
            <p:nvPr/>
          </p:nvSpPr>
          <p:spPr bwMode="gray">
            <a:xfrm>
              <a:off x="9890660" y="205297"/>
              <a:ext cx="966978" cy="12550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DC Switch</a:t>
              </a:r>
              <a:endParaRPr lang="en-US" sz="1200" dirty="0">
                <a:latin typeface="Huawei Sans" panose="020C0503030203020204" pitchFamily="34" charset="0"/>
              </a:endParaRPr>
            </a:p>
          </p:txBody>
        </p:sp>
        <p:sp>
          <p:nvSpPr>
            <p:cNvPr id="84" name="燕尾形 27">
              <a:extLst>
                <a:ext uri="{FF2B5EF4-FFF2-40B4-BE49-F238E27FC236}">
                  <a16:creationId xmlns:a16="http://schemas.microsoft.com/office/drawing/2014/main" xmlns="" id="{F005849C-86FC-4AB5-8D38-D82C43C80CA8}"/>
                </a:ext>
              </a:extLst>
            </p:cNvPr>
            <p:cNvSpPr/>
            <p:nvPr/>
          </p:nvSpPr>
          <p:spPr bwMode="gray">
            <a:xfrm>
              <a:off x="10803265" y="205297"/>
              <a:ext cx="971853" cy="12550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Spine-Leaf</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4999453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A6F4686-8DDD-4374-B984-1977361AF311}"/>
              </a:ext>
            </a:extLst>
          </p:cNvPr>
          <p:cNvSpPr>
            <a:spLocks noGrp="1"/>
          </p:cNvSpPr>
          <p:nvPr>
            <p:ph type="title"/>
          </p:nvPr>
        </p:nvSpPr>
        <p:spPr/>
        <p:txBody>
          <a:bodyPr/>
          <a:lstStyle/>
          <a:p>
            <a:r>
              <a:rPr lang="en-US" smtClean="0"/>
              <a:t>DC Switch</a:t>
            </a:r>
            <a:endParaRPr lang="en-US" dirty="0"/>
          </a:p>
        </p:txBody>
      </p:sp>
      <p:sp>
        <p:nvSpPr>
          <p:cNvPr id="57" name="文本占位符 56"/>
          <p:cNvSpPr>
            <a:spLocks noGrp="1"/>
          </p:cNvSpPr>
          <p:nvPr>
            <p:ph type="body" sz="quarter" idx="10"/>
          </p:nvPr>
        </p:nvSpPr>
        <p:spPr/>
        <p:txBody>
          <a:bodyPr/>
          <a:lstStyle/>
          <a:p>
            <a:pPr algn="l"/>
            <a:r>
              <a:rPr lang="en-US" sz="1600" smtClean="0"/>
              <a:t>DC switches generally refer to hardware switches. Its development goes through the following three phases: FE/GE access and GE uplink; GE/10GE access and 10GE/40GE uplink; 10GE/40</a:t>
            </a:r>
            <a:r>
              <a:rPr lang="en-US" altLang="zh-CN" sz="1600" smtClean="0"/>
              <a:t>GE access and 100GE uplink</a:t>
            </a:r>
            <a:r>
              <a:rPr lang="en-US" sz="1600" smtClean="0"/>
              <a:t>.</a:t>
            </a:r>
          </a:p>
          <a:p>
            <a:pPr algn="l"/>
            <a:endParaRPr lang="en-US" altLang="zh-CN" sz="1600" dirty="0">
              <a:sym typeface="Huawei Sans" panose="020C0503030203020204" pitchFamily="34" charset="0"/>
            </a:endParaRPr>
          </a:p>
        </p:txBody>
      </p:sp>
      <p:sp>
        <p:nvSpPr>
          <p:cNvPr id="3" name="圆角矩形 75">
            <a:extLst>
              <a:ext uri="{FF2B5EF4-FFF2-40B4-BE49-F238E27FC236}">
                <a16:creationId xmlns:a16="http://schemas.microsoft.com/office/drawing/2014/main" xmlns="" id="{A2ACC65A-6D99-42E2-84AD-36DC15996466}"/>
              </a:ext>
            </a:extLst>
          </p:cNvPr>
          <p:cNvSpPr/>
          <p:nvPr/>
        </p:nvSpPr>
        <p:spPr bwMode="gray">
          <a:xfrm>
            <a:off x="7993819" y="2120005"/>
            <a:ext cx="3423600" cy="615867"/>
          </a:xfrm>
          <a:prstGeom prst="roundRect">
            <a:avLst>
              <a:gd name="adj" fmla="val 0"/>
            </a:avLst>
          </a:prstGeom>
          <a:solidFill>
            <a:srgbClr val="30B5C5"/>
          </a:solidFill>
        </p:spPr>
        <p:txBody>
          <a:bodyPr wrap="square" rtlCol="0" anchor="ctr" anchorCtr="0">
            <a:noAutofit/>
          </a:bodyPr>
          <a:lstStyle/>
          <a:p>
            <a:pPr algn="ctr" fontAlgn="ctr">
              <a:spcBef>
                <a:spcPts val="0"/>
              </a:spcBef>
              <a:spcAft>
                <a:spcPts val="0"/>
              </a:spcAft>
            </a:pPr>
            <a:r>
              <a:rPr lang="en-US" sz="1200" b="1" dirty="0" smtClean="0">
                <a:solidFill>
                  <a:schemeClr val="bg1"/>
                </a:solidFill>
                <a:latin typeface="Huawei Sans" panose="020C0503030203020204" pitchFamily="34" charset="0"/>
              </a:rPr>
              <a:t>Phase 3: High-density 10GE/40GE access and 100GE uplink</a:t>
            </a:r>
            <a:endParaRPr lang="en-US" sz="1200" b="1" dirty="0">
              <a:solidFill>
                <a:schemeClr val="bg1"/>
              </a:solidFill>
              <a:latin typeface="Huawei Sans" panose="020C0503030203020204" pitchFamily="34" charset="0"/>
            </a:endParaRPr>
          </a:p>
        </p:txBody>
      </p:sp>
      <p:sp>
        <p:nvSpPr>
          <p:cNvPr id="4" name="圆角矩形 75">
            <a:extLst>
              <a:ext uri="{FF2B5EF4-FFF2-40B4-BE49-F238E27FC236}">
                <a16:creationId xmlns:a16="http://schemas.microsoft.com/office/drawing/2014/main" xmlns="" id="{325ADA2D-9E9C-41B7-9ED0-6AE32EEF337B}"/>
              </a:ext>
            </a:extLst>
          </p:cNvPr>
          <p:cNvSpPr/>
          <p:nvPr/>
        </p:nvSpPr>
        <p:spPr bwMode="gray">
          <a:xfrm>
            <a:off x="4350023" y="2120005"/>
            <a:ext cx="3412800" cy="615867"/>
          </a:xfrm>
          <a:prstGeom prst="roundRect">
            <a:avLst>
              <a:gd name="adj" fmla="val 0"/>
            </a:avLst>
          </a:prstGeom>
          <a:solidFill>
            <a:srgbClr val="30B5C5"/>
          </a:solidFill>
        </p:spPr>
        <p:txBody>
          <a:bodyPr wrap="square" rtlCol="0" anchor="ctr" anchorCtr="0">
            <a:noAutofit/>
          </a:bodyPr>
          <a:lstStyle/>
          <a:p>
            <a:pPr algn="ctr" fontAlgn="ctr">
              <a:spcBef>
                <a:spcPts val="0"/>
              </a:spcBef>
              <a:spcAft>
                <a:spcPts val="0"/>
              </a:spcAft>
            </a:pPr>
            <a:r>
              <a:rPr lang="en-US" sz="1200" b="1" dirty="0" smtClean="0">
                <a:solidFill>
                  <a:schemeClr val="bg1"/>
                </a:solidFill>
                <a:latin typeface="Huawei Sans" panose="020C0503030203020204" pitchFamily="34" charset="0"/>
              </a:rPr>
              <a:t>Phase 2: High-density GE/10GE access and 10GE/40GE uplink</a:t>
            </a:r>
            <a:endParaRPr lang="en-US" sz="1200" b="1" dirty="0">
              <a:solidFill>
                <a:schemeClr val="bg1"/>
              </a:solidFill>
              <a:latin typeface="Huawei Sans" panose="020C0503030203020204" pitchFamily="34" charset="0"/>
            </a:endParaRPr>
          </a:p>
        </p:txBody>
      </p:sp>
      <p:sp>
        <p:nvSpPr>
          <p:cNvPr id="5" name="圆角矩形 75">
            <a:extLst>
              <a:ext uri="{FF2B5EF4-FFF2-40B4-BE49-F238E27FC236}">
                <a16:creationId xmlns:a16="http://schemas.microsoft.com/office/drawing/2014/main" xmlns="" id="{D83BECE4-643E-40FF-A35B-BA2B05FC3127}"/>
              </a:ext>
            </a:extLst>
          </p:cNvPr>
          <p:cNvSpPr/>
          <p:nvPr/>
        </p:nvSpPr>
        <p:spPr bwMode="gray">
          <a:xfrm>
            <a:off x="861027" y="2119235"/>
            <a:ext cx="3258000" cy="615867"/>
          </a:xfrm>
          <a:prstGeom prst="roundRect">
            <a:avLst>
              <a:gd name="adj" fmla="val 0"/>
            </a:avLst>
          </a:prstGeom>
          <a:solidFill>
            <a:srgbClr val="30B5C5"/>
          </a:solidFill>
        </p:spPr>
        <p:txBody>
          <a:bodyPr wrap="square" rtlCol="0" anchor="ctr" anchorCtr="0">
            <a:noAutofit/>
          </a:bodyPr>
          <a:lstStyle/>
          <a:p>
            <a:pPr algn="ctr" fontAlgn="ctr">
              <a:spcBef>
                <a:spcPts val="0"/>
              </a:spcBef>
              <a:spcAft>
                <a:spcPts val="0"/>
              </a:spcAft>
            </a:pPr>
            <a:r>
              <a:rPr lang="en-US" sz="1200" b="1" dirty="0" smtClean="0">
                <a:solidFill>
                  <a:schemeClr val="bg1"/>
                </a:solidFill>
                <a:latin typeface="Huawei Sans" panose="020C0503030203020204" pitchFamily="34" charset="0"/>
              </a:rPr>
              <a:t>Phase 1: High-density FE/GE access and GE uplink</a:t>
            </a:r>
            <a:endParaRPr lang="en-US" sz="1200" b="1" dirty="0">
              <a:solidFill>
                <a:schemeClr val="bg1"/>
              </a:solidFill>
              <a:latin typeface="Huawei Sans" panose="020C0503030203020204" pitchFamily="34" charset="0"/>
            </a:endParaRPr>
          </a:p>
        </p:txBody>
      </p:sp>
      <p:sp>
        <p:nvSpPr>
          <p:cNvPr id="7" name="矩形 6">
            <a:extLst>
              <a:ext uri="{FF2B5EF4-FFF2-40B4-BE49-F238E27FC236}">
                <a16:creationId xmlns:a16="http://schemas.microsoft.com/office/drawing/2014/main" xmlns="" id="{0F8422EE-4DA4-4D2D-8279-530ACAB01D86}"/>
              </a:ext>
            </a:extLst>
          </p:cNvPr>
          <p:cNvSpPr/>
          <p:nvPr/>
        </p:nvSpPr>
        <p:spPr bwMode="gray">
          <a:xfrm>
            <a:off x="1757294" y="4303714"/>
            <a:ext cx="1588897" cy="276999"/>
          </a:xfrm>
          <a:prstGeom prst="rect">
            <a:avLst/>
          </a:prstGeom>
        </p:spPr>
        <p:txBody>
          <a:bodyPr wrap="none">
            <a:spAutoFit/>
          </a:bodyPr>
          <a:lstStyle/>
          <a:p>
            <a:pPr fontAlgn="ctr"/>
            <a:r>
              <a:rPr lang="en-US" sz="1200" dirty="0" smtClean="0">
                <a:solidFill>
                  <a:srgbClr val="666666"/>
                </a:solidFill>
                <a:latin typeface="Huawei Sans" panose="020C0503030203020204" pitchFamily="34" charset="0"/>
              </a:rPr>
              <a:t>About 2000 to 2006</a:t>
            </a:r>
            <a:endParaRPr lang="en-US" altLang="zh-CN" sz="1200" b="0" i="0" dirty="0">
              <a:solidFill>
                <a:srgbClr val="666666"/>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 name="矩形 8">
            <a:extLst>
              <a:ext uri="{FF2B5EF4-FFF2-40B4-BE49-F238E27FC236}">
                <a16:creationId xmlns:a16="http://schemas.microsoft.com/office/drawing/2014/main" xmlns="" id="{77DA03CE-CBED-4AA4-AEC7-E5A5EA462234}"/>
              </a:ext>
            </a:extLst>
          </p:cNvPr>
          <p:cNvSpPr/>
          <p:nvPr/>
        </p:nvSpPr>
        <p:spPr bwMode="gray">
          <a:xfrm>
            <a:off x="5323690" y="4303714"/>
            <a:ext cx="1588897" cy="276999"/>
          </a:xfrm>
          <a:prstGeom prst="rect">
            <a:avLst/>
          </a:prstGeom>
        </p:spPr>
        <p:txBody>
          <a:bodyPr wrap="none">
            <a:spAutoFit/>
          </a:bodyPr>
          <a:lstStyle/>
          <a:p>
            <a:pPr fontAlgn="ctr"/>
            <a:r>
              <a:rPr lang="en-US" sz="1200" dirty="0" smtClean="0">
                <a:solidFill>
                  <a:srgbClr val="666666"/>
                </a:solidFill>
                <a:latin typeface="Huawei Sans" panose="020C0503030203020204" pitchFamily="34" charset="0"/>
              </a:rPr>
              <a:t>About 2006 to 2012</a:t>
            </a:r>
            <a:endParaRPr lang="en-US" sz="1200" dirty="0">
              <a:solidFill>
                <a:srgbClr val="666666"/>
              </a:solidFill>
              <a:latin typeface="Huawei Sans" panose="020C0503030203020204" pitchFamily="34" charset="0"/>
            </a:endParaRPr>
          </a:p>
        </p:txBody>
      </p:sp>
      <p:sp>
        <p:nvSpPr>
          <p:cNvPr id="10" name="矩形 9">
            <a:extLst>
              <a:ext uri="{FF2B5EF4-FFF2-40B4-BE49-F238E27FC236}">
                <a16:creationId xmlns:a16="http://schemas.microsoft.com/office/drawing/2014/main" xmlns="" id="{C7B1EE05-8569-4D69-8566-C682266A49E7}"/>
              </a:ext>
            </a:extLst>
          </p:cNvPr>
          <p:cNvSpPr/>
          <p:nvPr/>
        </p:nvSpPr>
        <p:spPr bwMode="gray">
          <a:xfrm>
            <a:off x="8972886" y="4303714"/>
            <a:ext cx="1588897" cy="276999"/>
          </a:xfrm>
          <a:prstGeom prst="rect">
            <a:avLst/>
          </a:prstGeom>
        </p:spPr>
        <p:txBody>
          <a:bodyPr wrap="none">
            <a:spAutoFit/>
          </a:bodyPr>
          <a:lstStyle/>
          <a:p>
            <a:pPr fontAlgn="ctr"/>
            <a:r>
              <a:rPr lang="en-US" sz="1200" dirty="0" smtClean="0">
                <a:solidFill>
                  <a:srgbClr val="666666"/>
                </a:solidFill>
                <a:latin typeface="Huawei Sans" panose="020C0503030203020204" pitchFamily="34" charset="0"/>
              </a:rPr>
              <a:t>About 2012 to 2020</a:t>
            </a:r>
            <a:endParaRPr lang="en-US" sz="1200" dirty="0">
              <a:solidFill>
                <a:srgbClr val="666666"/>
              </a:solidFill>
              <a:latin typeface="Huawei Sans" panose="020C0503030203020204" pitchFamily="34" charset="0"/>
            </a:endParaRPr>
          </a:p>
        </p:txBody>
      </p:sp>
      <p:sp>
        <p:nvSpPr>
          <p:cNvPr id="11" name="矩形 10">
            <a:extLst>
              <a:ext uri="{FF2B5EF4-FFF2-40B4-BE49-F238E27FC236}">
                <a16:creationId xmlns:a16="http://schemas.microsoft.com/office/drawing/2014/main" xmlns="" id="{94273A5D-0AE8-4D75-B21D-A064E90CB911}"/>
              </a:ext>
            </a:extLst>
          </p:cNvPr>
          <p:cNvSpPr/>
          <p:nvPr/>
        </p:nvSpPr>
        <p:spPr bwMode="gray">
          <a:xfrm>
            <a:off x="4464586" y="4658957"/>
            <a:ext cx="3317236" cy="1015663"/>
          </a:xfrm>
          <a:prstGeom prst="rect">
            <a:avLst/>
          </a:prstGeom>
          <a:solidFill>
            <a:schemeClr val="bg1"/>
          </a:solidFill>
          <a:effectLst/>
        </p:spPr>
        <p:txBody>
          <a:bodyPr wrap="square">
            <a:spAutoFit/>
          </a:bodyPr>
          <a:lstStyle/>
          <a:p>
            <a:pPr fontAlgn="ctr"/>
            <a:r>
              <a:rPr lang="en-US" sz="1200" dirty="0" smtClean="0">
                <a:latin typeface="Huawei Sans" panose="020C0503030203020204" pitchFamily="34" charset="0"/>
              </a:rPr>
              <a:t>DC servers mainly use GE/10GE access. DC switches provide mainly GE interfaces and a few 10GE interfaces to meet the requirements of a small or medium DCN that consists of GE servers.</a:t>
            </a:r>
            <a:endParaRPr lang="en-US" sz="1200" dirty="0">
              <a:latin typeface="Huawei Sans" panose="020C0503030203020204" pitchFamily="34" charset="0"/>
            </a:endParaRPr>
          </a:p>
        </p:txBody>
      </p:sp>
      <p:sp>
        <p:nvSpPr>
          <p:cNvPr id="12" name="矩形 11">
            <a:extLst>
              <a:ext uri="{FF2B5EF4-FFF2-40B4-BE49-F238E27FC236}">
                <a16:creationId xmlns:a16="http://schemas.microsoft.com/office/drawing/2014/main" xmlns="" id="{A5E6FF75-6DC4-420A-BC3A-D13CEC7AFEF8}"/>
              </a:ext>
            </a:extLst>
          </p:cNvPr>
          <p:cNvSpPr/>
          <p:nvPr/>
        </p:nvSpPr>
        <p:spPr bwMode="gray">
          <a:xfrm>
            <a:off x="934811" y="4673901"/>
            <a:ext cx="3184140" cy="1015663"/>
          </a:xfrm>
          <a:prstGeom prst="rect">
            <a:avLst/>
          </a:prstGeom>
          <a:solidFill>
            <a:schemeClr val="bg1"/>
          </a:solidFill>
          <a:effectLst/>
        </p:spPr>
        <p:txBody>
          <a:bodyPr wrap="square">
            <a:spAutoFit/>
          </a:bodyPr>
          <a:lstStyle/>
          <a:p>
            <a:pPr fontAlgn="ctr"/>
            <a:r>
              <a:rPr lang="en-US" sz="1200" dirty="0" smtClean="0">
                <a:latin typeface="Huawei Sans" panose="020C0503030203020204" pitchFamily="34" charset="0"/>
              </a:rPr>
              <a:t>DC servers mainly use FE/GE access. Most DC switches mainly provide 100 Mbit/s or 1000 Mbit/s interfaces, which can meet the requirements of a DCN consisting of a small number of servers.</a:t>
            </a:r>
            <a:endParaRPr lang="en-US" sz="1200" dirty="0">
              <a:latin typeface="Huawei Sans" panose="020C0503030203020204" pitchFamily="34" charset="0"/>
            </a:endParaRPr>
          </a:p>
        </p:txBody>
      </p:sp>
      <p:sp>
        <p:nvSpPr>
          <p:cNvPr id="13" name="矩形 12">
            <a:extLst>
              <a:ext uri="{FF2B5EF4-FFF2-40B4-BE49-F238E27FC236}">
                <a16:creationId xmlns:a16="http://schemas.microsoft.com/office/drawing/2014/main" xmlns="" id="{2C061735-4E98-4579-852B-701834624E0B}"/>
              </a:ext>
            </a:extLst>
          </p:cNvPr>
          <p:cNvSpPr/>
          <p:nvPr/>
        </p:nvSpPr>
        <p:spPr bwMode="gray">
          <a:xfrm>
            <a:off x="8071200" y="4700514"/>
            <a:ext cx="3287891" cy="830997"/>
          </a:xfrm>
          <a:prstGeom prst="rect">
            <a:avLst/>
          </a:prstGeom>
          <a:solidFill>
            <a:schemeClr val="bg1"/>
          </a:solidFill>
          <a:effectLst/>
        </p:spPr>
        <p:txBody>
          <a:bodyPr wrap="square">
            <a:spAutoFit/>
          </a:bodyPr>
          <a:lstStyle/>
          <a:p>
            <a:pPr fontAlgn="ctr"/>
            <a:r>
              <a:rPr lang="en-US" sz="1200" dirty="0" smtClean="0">
                <a:latin typeface="Huawei Sans" panose="020C0503030203020204" pitchFamily="34" charset="0"/>
              </a:rPr>
              <a:t>DC servers mainly use 10GE/40GE access. Therefore, core switches in the DC must provide high-density 10GE/40GE interfaces to meet server access requirements.</a:t>
            </a:r>
            <a:endParaRPr lang="en-US" sz="1200" dirty="0">
              <a:latin typeface="Huawei Sans" panose="020C0503030203020204" pitchFamily="34" charset="0"/>
            </a:endParaRPr>
          </a:p>
        </p:txBody>
      </p:sp>
      <p:sp>
        <p:nvSpPr>
          <p:cNvPr id="14" name="圆角矩形 75">
            <a:extLst>
              <a:ext uri="{FF2B5EF4-FFF2-40B4-BE49-F238E27FC236}">
                <a16:creationId xmlns:a16="http://schemas.microsoft.com/office/drawing/2014/main" xmlns="" id="{5FC4458E-C4BC-4803-B13D-F05C080C4233}"/>
              </a:ext>
            </a:extLst>
          </p:cNvPr>
          <p:cNvSpPr/>
          <p:nvPr/>
        </p:nvSpPr>
        <p:spPr bwMode="gray">
          <a:xfrm>
            <a:off x="861027" y="2775535"/>
            <a:ext cx="3258000" cy="3269061"/>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 name="圆角矩形 75">
            <a:extLst>
              <a:ext uri="{FF2B5EF4-FFF2-40B4-BE49-F238E27FC236}">
                <a16:creationId xmlns:a16="http://schemas.microsoft.com/office/drawing/2014/main" xmlns="" id="{8552C6AC-2321-49D4-AA6C-C000396C9E13}"/>
              </a:ext>
            </a:extLst>
          </p:cNvPr>
          <p:cNvSpPr/>
          <p:nvPr/>
        </p:nvSpPr>
        <p:spPr bwMode="gray">
          <a:xfrm>
            <a:off x="4350023" y="2775535"/>
            <a:ext cx="3412800" cy="3269061"/>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圆角矩形 75">
            <a:extLst>
              <a:ext uri="{FF2B5EF4-FFF2-40B4-BE49-F238E27FC236}">
                <a16:creationId xmlns:a16="http://schemas.microsoft.com/office/drawing/2014/main" xmlns="" id="{77A716C8-3681-4FBD-B0EA-E230FC6E574F}"/>
              </a:ext>
            </a:extLst>
          </p:cNvPr>
          <p:cNvSpPr/>
          <p:nvPr/>
        </p:nvSpPr>
        <p:spPr bwMode="gray">
          <a:xfrm>
            <a:off x="7993819" y="2775535"/>
            <a:ext cx="3423600" cy="3269061"/>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3" name="组合 42">
            <a:extLst>
              <a:ext uri="{FF2B5EF4-FFF2-40B4-BE49-F238E27FC236}">
                <a16:creationId xmlns:a16="http://schemas.microsoft.com/office/drawing/2014/main" xmlns="" id="{AAD2879D-A5DE-45EA-ABDE-07FD878BC29A}"/>
              </a:ext>
            </a:extLst>
          </p:cNvPr>
          <p:cNvGrpSpPr/>
          <p:nvPr/>
        </p:nvGrpSpPr>
        <p:grpSpPr bwMode="gray">
          <a:xfrm>
            <a:off x="8123911" y="2988425"/>
            <a:ext cx="3200918" cy="1176633"/>
            <a:chOff x="731571" y="2933697"/>
            <a:chExt cx="3354609" cy="1176864"/>
          </a:xfrm>
        </p:grpSpPr>
        <p:sp>
          <p:nvSpPr>
            <p:cNvPr id="44" name="圆角矩形 65">
              <a:extLst>
                <a:ext uri="{FF2B5EF4-FFF2-40B4-BE49-F238E27FC236}">
                  <a16:creationId xmlns:a16="http://schemas.microsoft.com/office/drawing/2014/main" xmlns="" id="{6F617C3F-2997-4560-8548-25E9D39334B9}"/>
                </a:ext>
              </a:extLst>
            </p:cNvPr>
            <p:cNvSpPr/>
            <p:nvPr/>
          </p:nvSpPr>
          <p:spPr bwMode="gray">
            <a:xfrm>
              <a:off x="1464192" y="2933697"/>
              <a:ext cx="779380" cy="306527"/>
            </a:xfrm>
            <a:prstGeom prst="roundRect">
              <a:avLst/>
            </a:prstGeom>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dirty="0" smtClean="0">
                  <a:latin typeface="Huawei Sans" panose="020C0503030203020204" pitchFamily="34" charset="0"/>
                </a:rPr>
                <a:t>Core</a:t>
              </a:r>
              <a:endParaRPr lang="en-US" sz="1200" dirty="0">
                <a:latin typeface="Huawei Sans" panose="020C0503030203020204" pitchFamily="34" charset="0"/>
              </a:endParaRPr>
            </a:p>
          </p:txBody>
        </p:sp>
        <p:sp>
          <p:nvSpPr>
            <p:cNvPr id="45" name="圆角矩形 66">
              <a:extLst>
                <a:ext uri="{FF2B5EF4-FFF2-40B4-BE49-F238E27FC236}">
                  <a16:creationId xmlns:a16="http://schemas.microsoft.com/office/drawing/2014/main" xmlns="" id="{D6CC638E-18C7-40C5-9239-FAE4122FD0CF}"/>
                </a:ext>
              </a:extLst>
            </p:cNvPr>
            <p:cNvSpPr/>
            <p:nvPr/>
          </p:nvSpPr>
          <p:spPr bwMode="gray">
            <a:xfrm>
              <a:off x="2458389" y="2933697"/>
              <a:ext cx="779380" cy="306527"/>
            </a:xfrm>
            <a:prstGeom prst="roundRect">
              <a:avLst/>
            </a:prstGeom>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dirty="0" smtClean="0">
                  <a:latin typeface="Huawei Sans" panose="020C0503030203020204" pitchFamily="34" charset="0"/>
                </a:rPr>
                <a:t>Core</a:t>
              </a:r>
              <a:endParaRPr lang="en-US" sz="1200" dirty="0">
                <a:latin typeface="Huawei Sans" panose="020C0503030203020204" pitchFamily="34" charset="0"/>
              </a:endParaRPr>
            </a:p>
          </p:txBody>
        </p:sp>
        <p:sp>
          <p:nvSpPr>
            <p:cNvPr id="46" name="圆角矩形 67">
              <a:extLst>
                <a:ext uri="{FF2B5EF4-FFF2-40B4-BE49-F238E27FC236}">
                  <a16:creationId xmlns:a16="http://schemas.microsoft.com/office/drawing/2014/main" xmlns="" id="{63D149A3-B1E0-4560-A9A9-A35F68531905}"/>
                </a:ext>
              </a:extLst>
            </p:cNvPr>
            <p:cNvSpPr/>
            <p:nvPr/>
          </p:nvSpPr>
          <p:spPr bwMode="gray">
            <a:xfrm>
              <a:off x="731571" y="3599682"/>
              <a:ext cx="988180" cy="510878"/>
            </a:xfrm>
            <a:prstGeom prst="roundRect">
              <a:avLst/>
            </a:prstGeom>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dirty="0" smtClean="0">
                  <a:latin typeface="Huawei Sans" panose="020C0503030203020204" pitchFamily="34" charset="0"/>
                </a:rPr>
                <a:t>10GE access</a:t>
              </a:r>
              <a:endParaRPr lang="en-US" sz="1200" dirty="0">
                <a:latin typeface="Huawei Sans" panose="020C0503030203020204" pitchFamily="34" charset="0"/>
              </a:endParaRPr>
            </a:p>
          </p:txBody>
        </p:sp>
        <p:sp>
          <p:nvSpPr>
            <p:cNvPr id="47" name="圆角矩形 68">
              <a:extLst>
                <a:ext uri="{FF2B5EF4-FFF2-40B4-BE49-F238E27FC236}">
                  <a16:creationId xmlns:a16="http://schemas.microsoft.com/office/drawing/2014/main" xmlns="" id="{D10B0F65-1BBC-4BDC-9FF5-4D5A79B956B6}"/>
                </a:ext>
              </a:extLst>
            </p:cNvPr>
            <p:cNvSpPr/>
            <p:nvPr/>
          </p:nvSpPr>
          <p:spPr bwMode="gray">
            <a:xfrm>
              <a:off x="1772274" y="3599682"/>
              <a:ext cx="941674" cy="510878"/>
            </a:xfrm>
            <a:prstGeom prst="roundRect">
              <a:avLst/>
            </a:prstGeom>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dirty="0" smtClean="0">
                  <a:latin typeface="Huawei Sans" panose="020C0503030203020204" pitchFamily="34" charset="0"/>
                </a:rPr>
                <a:t>40GE access</a:t>
              </a:r>
              <a:endParaRPr lang="en-US" sz="1200" dirty="0">
                <a:latin typeface="Huawei Sans" panose="020C0503030203020204" pitchFamily="34" charset="0"/>
              </a:endParaRPr>
            </a:p>
          </p:txBody>
        </p:sp>
        <p:sp>
          <p:nvSpPr>
            <p:cNvPr id="48" name="圆角矩形 69">
              <a:extLst>
                <a:ext uri="{FF2B5EF4-FFF2-40B4-BE49-F238E27FC236}">
                  <a16:creationId xmlns:a16="http://schemas.microsoft.com/office/drawing/2014/main" xmlns="" id="{A5609399-9013-4BC3-9887-75133773C013}"/>
                </a:ext>
              </a:extLst>
            </p:cNvPr>
            <p:cNvSpPr/>
            <p:nvPr/>
          </p:nvSpPr>
          <p:spPr bwMode="gray">
            <a:xfrm>
              <a:off x="3023775" y="3599683"/>
              <a:ext cx="1062405" cy="510878"/>
            </a:xfrm>
            <a:prstGeom prst="roundRect">
              <a:avLst/>
            </a:prstGeom>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dirty="0" smtClean="0">
                  <a:latin typeface="Huawei Sans" panose="020C0503030203020204" pitchFamily="34" charset="0"/>
                </a:rPr>
                <a:t>100GE access</a:t>
              </a:r>
              <a:endParaRPr lang="en-US" sz="1200" dirty="0">
                <a:latin typeface="Huawei Sans" panose="020C0503030203020204" pitchFamily="34" charset="0"/>
              </a:endParaRPr>
            </a:p>
          </p:txBody>
        </p:sp>
        <p:cxnSp>
          <p:nvCxnSpPr>
            <p:cNvPr id="49" name="直接连接符 48">
              <a:extLst>
                <a:ext uri="{FF2B5EF4-FFF2-40B4-BE49-F238E27FC236}">
                  <a16:creationId xmlns:a16="http://schemas.microsoft.com/office/drawing/2014/main" xmlns="" id="{B71167E3-6350-4312-9F6D-88FBB263FD57}"/>
                </a:ext>
              </a:extLst>
            </p:cNvPr>
            <p:cNvCxnSpPr/>
            <p:nvPr/>
          </p:nvCxnSpPr>
          <p:spPr bwMode="gray">
            <a:xfrm>
              <a:off x="2736601" y="3855122"/>
              <a:ext cx="288000" cy="0"/>
            </a:xfrm>
            <a:prstGeom prst="line">
              <a:avLst/>
            </a:prstGeom>
            <a:solidFill>
              <a:schemeClr val="accent1"/>
            </a:solidFill>
            <a:ln w="28575" cap="flat" cmpd="sng" algn="ctr">
              <a:solidFill>
                <a:schemeClr val="tx1"/>
              </a:solidFill>
              <a:prstDash val="sysDash"/>
              <a:round/>
              <a:headEnd type="none" w="med" len="med"/>
              <a:tailEnd type="none" w="med" len="med"/>
            </a:ln>
            <a:effectLst/>
          </p:spPr>
        </p:cxnSp>
        <p:cxnSp>
          <p:nvCxnSpPr>
            <p:cNvPr id="50" name="直接连接符 49">
              <a:extLst>
                <a:ext uri="{FF2B5EF4-FFF2-40B4-BE49-F238E27FC236}">
                  <a16:creationId xmlns:a16="http://schemas.microsoft.com/office/drawing/2014/main" xmlns="" id="{013B8CE0-0C7D-4FDA-BB8E-4049E79CEF50}"/>
                </a:ext>
              </a:extLst>
            </p:cNvPr>
            <p:cNvCxnSpPr>
              <a:cxnSpLocks/>
              <a:stCxn id="44" idx="2"/>
              <a:endCxn id="46" idx="0"/>
            </p:cNvCxnSpPr>
            <p:nvPr/>
          </p:nvCxnSpPr>
          <p:spPr bwMode="gray">
            <a:xfrm flipH="1">
              <a:off x="1225662" y="3240224"/>
              <a:ext cx="628221" cy="35945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1" name="直接连接符 50">
              <a:extLst>
                <a:ext uri="{FF2B5EF4-FFF2-40B4-BE49-F238E27FC236}">
                  <a16:creationId xmlns:a16="http://schemas.microsoft.com/office/drawing/2014/main" xmlns="" id="{C2711B4E-4FCA-415B-AA9E-1D8626C5A7B6}"/>
                </a:ext>
              </a:extLst>
            </p:cNvPr>
            <p:cNvCxnSpPr>
              <a:cxnSpLocks/>
              <a:stCxn id="44" idx="2"/>
              <a:endCxn id="47" idx="0"/>
            </p:cNvCxnSpPr>
            <p:nvPr/>
          </p:nvCxnSpPr>
          <p:spPr bwMode="gray">
            <a:xfrm>
              <a:off x="1853883" y="3240224"/>
              <a:ext cx="389228" cy="35945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2" name="直接连接符 51">
              <a:extLst>
                <a:ext uri="{FF2B5EF4-FFF2-40B4-BE49-F238E27FC236}">
                  <a16:creationId xmlns:a16="http://schemas.microsoft.com/office/drawing/2014/main" xmlns="" id="{D9DF7BA9-EDE3-4C0D-BA47-96E7527FD160}"/>
                </a:ext>
              </a:extLst>
            </p:cNvPr>
            <p:cNvCxnSpPr>
              <a:stCxn id="44" idx="2"/>
              <a:endCxn id="48" idx="0"/>
            </p:cNvCxnSpPr>
            <p:nvPr/>
          </p:nvCxnSpPr>
          <p:spPr bwMode="gray">
            <a:xfrm>
              <a:off x="1853883" y="3240224"/>
              <a:ext cx="1701095" cy="35945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3" name="直接连接符 52">
              <a:extLst>
                <a:ext uri="{FF2B5EF4-FFF2-40B4-BE49-F238E27FC236}">
                  <a16:creationId xmlns:a16="http://schemas.microsoft.com/office/drawing/2014/main" xmlns="" id="{F9D36F88-981F-437C-A745-C0D2946BE2C1}"/>
                </a:ext>
              </a:extLst>
            </p:cNvPr>
            <p:cNvCxnSpPr>
              <a:cxnSpLocks/>
              <a:stCxn id="45" idx="2"/>
              <a:endCxn id="46" idx="0"/>
            </p:cNvCxnSpPr>
            <p:nvPr/>
          </p:nvCxnSpPr>
          <p:spPr bwMode="gray">
            <a:xfrm flipH="1">
              <a:off x="1225662" y="3240224"/>
              <a:ext cx="1622418" cy="35945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4" name="直接连接符 53">
              <a:extLst>
                <a:ext uri="{FF2B5EF4-FFF2-40B4-BE49-F238E27FC236}">
                  <a16:creationId xmlns:a16="http://schemas.microsoft.com/office/drawing/2014/main" xmlns="" id="{556F9743-BB8A-4FDC-AC5E-1C02087A7735}"/>
                </a:ext>
              </a:extLst>
            </p:cNvPr>
            <p:cNvCxnSpPr>
              <a:cxnSpLocks/>
              <a:stCxn id="45" idx="2"/>
              <a:endCxn id="47" idx="0"/>
            </p:cNvCxnSpPr>
            <p:nvPr/>
          </p:nvCxnSpPr>
          <p:spPr bwMode="gray">
            <a:xfrm flipH="1">
              <a:off x="2243111" y="3240224"/>
              <a:ext cx="604969" cy="35945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5" name="直接连接符 54">
              <a:extLst>
                <a:ext uri="{FF2B5EF4-FFF2-40B4-BE49-F238E27FC236}">
                  <a16:creationId xmlns:a16="http://schemas.microsoft.com/office/drawing/2014/main" xmlns="" id="{0BFBE8BB-145C-48D8-92FC-67D22B226927}"/>
                </a:ext>
              </a:extLst>
            </p:cNvPr>
            <p:cNvCxnSpPr>
              <a:stCxn id="45" idx="2"/>
              <a:endCxn id="48" idx="0"/>
            </p:cNvCxnSpPr>
            <p:nvPr/>
          </p:nvCxnSpPr>
          <p:spPr bwMode="gray">
            <a:xfrm>
              <a:off x="2848080" y="3240224"/>
              <a:ext cx="706898" cy="359459"/>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80" name="组合 79">
            <a:extLst>
              <a:ext uri="{FF2B5EF4-FFF2-40B4-BE49-F238E27FC236}">
                <a16:creationId xmlns:a16="http://schemas.microsoft.com/office/drawing/2014/main" xmlns="" id="{CF319B19-8BD4-4108-9681-455EF906533E}"/>
              </a:ext>
            </a:extLst>
          </p:cNvPr>
          <p:cNvGrpSpPr/>
          <p:nvPr/>
        </p:nvGrpSpPr>
        <p:grpSpPr bwMode="gray">
          <a:xfrm>
            <a:off x="955058" y="2998220"/>
            <a:ext cx="3002784" cy="1176630"/>
            <a:chOff x="671827" y="2933697"/>
            <a:chExt cx="3146961" cy="1176863"/>
          </a:xfrm>
        </p:grpSpPr>
        <p:sp>
          <p:nvSpPr>
            <p:cNvPr id="81" name="圆角矩形 2">
              <a:extLst>
                <a:ext uri="{FF2B5EF4-FFF2-40B4-BE49-F238E27FC236}">
                  <a16:creationId xmlns:a16="http://schemas.microsoft.com/office/drawing/2014/main" xmlns="" id="{46041B19-55FD-46F1-AB92-8884344B36B0}"/>
                </a:ext>
              </a:extLst>
            </p:cNvPr>
            <p:cNvSpPr/>
            <p:nvPr/>
          </p:nvSpPr>
          <p:spPr bwMode="gray">
            <a:xfrm>
              <a:off x="1464192" y="2933697"/>
              <a:ext cx="779380" cy="306527"/>
            </a:xfrm>
            <a:prstGeom prst="roundRect">
              <a:avLst/>
            </a:prstGeom>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Bef>
                  <a:spcPts val="600"/>
                </a:spcBef>
                <a:spcAft>
                  <a:spcPts val="600"/>
                </a:spcAft>
              </a:pP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Core</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2" name="圆角矩形 24">
              <a:extLst>
                <a:ext uri="{FF2B5EF4-FFF2-40B4-BE49-F238E27FC236}">
                  <a16:creationId xmlns:a16="http://schemas.microsoft.com/office/drawing/2014/main" xmlns="" id="{5B3C8708-673E-400C-8228-0BDDD044CF89}"/>
                </a:ext>
              </a:extLst>
            </p:cNvPr>
            <p:cNvSpPr/>
            <p:nvPr/>
          </p:nvSpPr>
          <p:spPr bwMode="gray">
            <a:xfrm>
              <a:off x="2458389" y="2933697"/>
              <a:ext cx="779380" cy="306527"/>
            </a:xfrm>
            <a:prstGeom prst="roundRect">
              <a:avLst/>
            </a:prstGeom>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Bef>
                  <a:spcPts val="600"/>
                </a:spcBef>
                <a:spcAft>
                  <a:spcPts val="600"/>
                </a:spcAft>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Core</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圆角矩形 25">
              <a:extLst>
                <a:ext uri="{FF2B5EF4-FFF2-40B4-BE49-F238E27FC236}">
                  <a16:creationId xmlns:a16="http://schemas.microsoft.com/office/drawing/2014/main" xmlns="" id="{73BC2673-6022-4971-8135-85041E835DBD}"/>
                </a:ext>
              </a:extLst>
            </p:cNvPr>
            <p:cNvSpPr/>
            <p:nvPr/>
          </p:nvSpPr>
          <p:spPr bwMode="gray">
            <a:xfrm>
              <a:off x="671827" y="3599681"/>
              <a:ext cx="1082047" cy="510879"/>
            </a:xfrm>
            <a:prstGeom prst="roundRect">
              <a:avLst/>
            </a:prstGeom>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altLang="zh-CN" sz="1200" dirty="0">
                  <a:latin typeface="Huawei Sans" panose="020C0503030203020204" pitchFamily="34" charset="0"/>
                </a:rPr>
                <a:t>100 Mbit/s access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4" name="圆角矩形 27">
              <a:extLst>
                <a:ext uri="{FF2B5EF4-FFF2-40B4-BE49-F238E27FC236}">
                  <a16:creationId xmlns:a16="http://schemas.microsoft.com/office/drawing/2014/main" xmlns="" id="{6D328472-F1DE-44B9-9995-2723C32FCA43}"/>
                </a:ext>
              </a:extLst>
            </p:cNvPr>
            <p:cNvSpPr/>
            <p:nvPr/>
          </p:nvSpPr>
          <p:spPr bwMode="gray">
            <a:xfrm>
              <a:off x="1813839" y="3599682"/>
              <a:ext cx="779380" cy="510878"/>
            </a:xfrm>
            <a:prstGeom prst="roundRect">
              <a:avLst/>
            </a:prstGeom>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Bef>
                  <a:spcPts val="600"/>
                </a:spcBef>
                <a:spcAft>
                  <a:spcPts val="600"/>
                </a:spcAft>
              </a:pP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FE</a:t>
              </a:r>
              <a:r>
                <a:rPr lang="zh-CN" alt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access</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5" name="圆角矩形 28">
              <a:extLst>
                <a:ext uri="{FF2B5EF4-FFF2-40B4-BE49-F238E27FC236}">
                  <a16:creationId xmlns:a16="http://schemas.microsoft.com/office/drawing/2014/main" xmlns="" id="{47589045-DDFE-4E00-A75A-DE14DE4974B9}"/>
                </a:ext>
              </a:extLst>
            </p:cNvPr>
            <p:cNvSpPr/>
            <p:nvPr/>
          </p:nvSpPr>
          <p:spPr bwMode="gray">
            <a:xfrm>
              <a:off x="2996066" y="3599682"/>
              <a:ext cx="822722" cy="510878"/>
            </a:xfrm>
            <a:prstGeom prst="roundRect">
              <a:avLst/>
            </a:prstGeom>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Bef>
                  <a:spcPts val="600"/>
                </a:spcBef>
                <a:spcAft>
                  <a:spcPts val="600"/>
                </a:spcAft>
              </a:pP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GE</a:t>
              </a:r>
              <a:r>
                <a:rPr lang="zh-CN" alt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access</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86" name="直接连接符 85">
              <a:extLst>
                <a:ext uri="{FF2B5EF4-FFF2-40B4-BE49-F238E27FC236}">
                  <a16:creationId xmlns:a16="http://schemas.microsoft.com/office/drawing/2014/main" xmlns="" id="{1011C82F-4D09-499E-A5DF-C562FAAA9236}"/>
                </a:ext>
              </a:extLst>
            </p:cNvPr>
            <p:cNvCxnSpPr/>
            <p:nvPr/>
          </p:nvCxnSpPr>
          <p:spPr bwMode="gray">
            <a:xfrm>
              <a:off x="2639616" y="3855122"/>
              <a:ext cx="288000" cy="0"/>
            </a:xfrm>
            <a:prstGeom prst="line">
              <a:avLst/>
            </a:prstGeom>
            <a:solidFill>
              <a:schemeClr val="accent1"/>
            </a:solidFill>
            <a:ln w="28575" cap="flat" cmpd="sng" algn="ctr">
              <a:solidFill>
                <a:schemeClr val="tx1"/>
              </a:solidFill>
              <a:prstDash val="sysDash"/>
              <a:round/>
              <a:headEnd type="none" w="med" len="med"/>
              <a:tailEnd type="none" w="med" len="med"/>
            </a:ln>
            <a:effectLst/>
          </p:spPr>
        </p:cxnSp>
        <p:cxnSp>
          <p:nvCxnSpPr>
            <p:cNvPr id="87" name="直接连接符 86">
              <a:extLst>
                <a:ext uri="{FF2B5EF4-FFF2-40B4-BE49-F238E27FC236}">
                  <a16:creationId xmlns:a16="http://schemas.microsoft.com/office/drawing/2014/main" xmlns="" id="{A71D55FC-C82C-4D9F-A10A-1BBB073C19D4}"/>
                </a:ext>
              </a:extLst>
            </p:cNvPr>
            <p:cNvCxnSpPr>
              <a:cxnSpLocks/>
              <a:stCxn id="81" idx="2"/>
              <a:endCxn id="83" idx="0"/>
            </p:cNvCxnSpPr>
            <p:nvPr/>
          </p:nvCxnSpPr>
          <p:spPr bwMode="gray">
            <a:xfrm flipH="1">
              <a:off x="1212851" y="3240224"/>
              <a:ext cx="641032" cy="359457"/>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8" name="直接连接符 87">
              <a:extLst>
                <a:ext uri="{FF2B5EF4-FFF2-40B4-BE49-F238E27FC236}">
                  <a16:creationId xmlns:a16="http://schemas.microsoft.com/office/drawing/2014/main" xmlns="" id="{D7F31031-419A-4349-BFB3-C604F7F13126}"/>
                </a:ext>
              </a:extLst>
            </p:cNvPr>
            <p:cNvCxnSpPr>
              <a:stCxn id="81" idx="2"/>
              <a:endCxn id="84" idx="0"/>
            </p:cNvCxnSpPr>
            <p:nvPr/>
          </p:nvCxnSpPr>
          <p:spPr bwMode="gray">
            <a:xfrm>
              <a:off x="1853882" y="3240224"/>
              <a:ext cx="349647" cy="35945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9" name="直接连接符 88">
              <a:extLst>
                <a:ext uri="{FF2B5EF4-FFF2-40B4-BE49-F238E27FC236}">
                  <a16:creationId xmlns:a16="http://schemas.microsoft.com/office/drawing/2014/main" xmlns="" id="{4F3B63F2-5C62-42C7-ACCD-8CD80ACC1353}"/>
                </a:ext>
              </a:extLst>
            </p:cNvPr>
            <p:cNvCxnSpPr>
              <a:cxnSpLocks/>
              <a:stCxn id="81" idx="2"/>
              <a:endCxn id="85" idx="0"/>
            </p:cNvCxnSpPr>
            <p:nvPr/>
          </p:nvCxnSpPr>
          <p:spPr bwMode="gray">
            <a:xfrm>
              <a:off x="1853882" y="3240224"/>
              <a:ext cx="1553545" cy="35945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0" name="直接连接符 89">
              <a:extLst>
                <a:ext uri="{FF2B5EF4-FFF2-40B4-BE49-F238E27FC236}">
                  <a16:creationId xmlns:a16="http://schemas.microsoft.com/office/drawing/2014/main" xmlns="" id="{16B14922-62F8-4622-BB59-F8F8B68A3AF2}"/>
                </a:ext>
              </a:extLst>
            </p:cNvPr>
            <p:cNvCxnSpPr>
              <a:cxnSpLocks/>
              <a:stCxn id="82" idx="2"/>
              <a:endCxn id="83" idx="0"/>
            </p:cNvCxnSpPr>
            <p:nvPr/>
          </p:nvCxnSpPr>
          <p:spPr bwMode="gray">
            <a:xfrm flipH="1">
              <a:off x="1212851" y="3240224"/>
              <a:ext cx="1635228" cy="359457"/>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1" name="直接连接符 90">
              <a:extLst>
                <a:ext uri="{FF2B5EF4-FFF2-40B4-BE49-F238E27FC236}">
                  <a16:creationId xmlns:a16="http://schemas.microsoft.com/office/drawing/2014/main" xmlns="" id="{CF99FA74-3001-4AC0-98A1-3A4B36666CFA}"/>
                </a:ext>
              </a:extLst>
            </p:cNvPr>
            <p:cNvCxnSpPr>
              <a:stCxn id="82" idx="2"/>
              <a:endCxn id="84" idx="0"/>
            </p:cNvCxnSpPr>
            <p:nvPr/>
          </p:nvCxnSpPr>
          <p:spPr bwMode="gray">
            <a:xfrm flipH="1">
              <a:off x="2203529" y="3240224"/>
              <a:ext cx="644550" cy="35945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2" name="直接连接符 91">
              <a:extLst>
                <a:ext uri="{FF2B5EF4-FFF2-40B4-BE49-F238E27FC236}">
                  <a16:creationId xmlns:a16="http://schemas.microsoft.com/office/drawing/2014/main" xmlns="" id="{B6616ADE-0326-433B-A3E1-C41E3EFB7CED}"/>
                </a:ext>
              </a:extLst>
            </p:cNvPr>
            <p:cNvCxnSpPr>
              <a:cxnSpLocks/>
              <a:stCxn id="82" idx="2"/>
              <a:endCxn id="85" idx="0"/>
            </p:cNvCxnSpPr>
            <p:nvPr/>
          </p:nvCxnSpPr>
          <p:spPr bwMode="gray">
            <a:xfrm>
              <a:off x="2848079" y="3240224"/>
              <a:ext cx="559348" cy="359458"/>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93" name="组合 92">
            <a:extLst>
              <a:ext uri="{FF2B5EF4-FFF2-40B4-BE49-F238E27FC236}">
                <a16:creationId xmlns:a16="http://schemas.microsoft.com/office/drawing/2014/main" xmlns="" id="{E62389BA-4522-4F72-A3A9-7D548418CD99}"/>
              </a:ext>
            </a:extLst>
          </p:cNvPr>
          <p:cNvGrpSpPr/>
          <p:nvPr/>
        </p:nvGrpSpPr>
        <p:grpSpPr bwMode="gray">
          <a:xfrm>
            <a:off x="4617988" y="2977734"/>
            <a:ext cx="3013320" cy="1213206"/>
            <a:chOff x="815420" y="2933697"/>
            <a:chExt cx="3158003" cy="1213445"/>
          </a:xfrm>
        </p:grpSpPr>
        <p:sp>
          <p:nvSpPr>
            <p:cNvPr id="94" name="圆角矩形 46">
              <a:extLst>
                <a:ext uri="{FF2B5EF4-FFF2-40B4-BE49-F238E27FC236}">
                  <a16:creationId xmlns:a16="http://schemas.microsoft.com/office/drawing/2014/main" xmlns="" id="{659BBE43-3982-47C3-8AA3-90BB20AC1090}"/>
                </a:ext>
              </a:extLst>
            </p:cNvPr>
            <p:cNvSpPr/>
            <p:nvPr/>
          </p:nvSpPr>
          <p:spPr bwMode="gray">
            <a:xfrm>
              <a:off x="1464192" y="2933697"/>
              <a:ext cx="779380" cy="306527"/>
            </a:xfrm>
            <a:prstGeom prst="roundRect">
              <a:avLst/>
            </a:prstGeom>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Bef>
                  <a:spcPts val="600"/>
                </a:spcBef>
                <a:spcAft>
                  <a:spcPts val="600"/>
                </a:spcAft>
              </a:pP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Core</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5" name="圆角矩形 47">
              <a:extLst>
                <a:ext uri="{FF2B5EF4-FFF2-40B4-BE49-F238E27FC236}">
                  <a16:creationId xmlns:a16="http://schemas.microsoft.com/office/drawing/2014/main" xmlns="" id="{5958D5CA-6394-4C1B-9F27-E0DE1EFE4E14}"/>
                </a:ext>
              </a:extLst>
            </p:cNvPr>
            <p:cNvSpPr/>
            <p:nvPr/>
          </p:nvSpPr>
          <p:spPr bwMode="gray">
            <a:xfrm>
              <a:off x="2458389" y="2933698"/>
              <a:ext cx="779380" cy="306527"/>
            </a:xfrm>
            <a:prstGeom prst="roundRect">
              <a:avLst/>
            </a:prstGeom>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Bef>
                  <a:spcPts val="600"/>
                </a:spcBef>
                <a:spcAft>
                  <a:spcPts val="600"/>
                </a:spcAft>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Core</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6" name="圆角矩形 54">
              <a:extLst>
                <a:ext uri="{FF2B5EF4-FFF2-40B4-BE49-F238E27FC236}">
                  <a16:creationId xmlns:a16="http://schemas.microsoft.com/office/drawing/2014/main" xmlns="" id="{CBD3609F-CAC1-41B1-9274-124945B1CD3C}"/>
                </a:ext>
              </a:extLst>
            </p:cNvPr>
            <p:cNvSpPr/>
            <p:nvPr/>
          </p:nvSpPr>
          <p:spPr bwMode="gray">
            <a:xfrm>
              <a:off x="815420" y="3636264"/>
              <a:ext cx="779380" cy="510878"/>
            </a:xfrm>
            <a:prstGeom prst="roundRect">
              <a:avLst/>
            </a:prstGeom>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Bef>
                  <a:spcPts val="600"/>
                </a:spcBef>
                <a:spcAft>
                  <a:spcPts val="600"/>
                </a:spcAft>
              </a:pP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GE</a:t>
              </a:r>
              <a:r>
                <a:rPr lang="zh-CN" alt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access</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7" name="圆角矩形 55">
              <a:extLst>
                <a:ext uri="{FF2B5EF4-FFF2-40B4-BE49-F238E27FC236}">
                  <a16:creationId xmlns:a16="http://schemas.microsoft.com/office/drawing/2014/main" xmlns="" id="{4EC78AA5-A9C6-487B-8A6E-CBD824E6D161}"/>
                </a:ext>
              </a:extLst>
            </p:cNvPr>
            <p:cNvSpPr/>
            <p:nvPr/>
          </p:nvSpPr>
          <p:spPr bwMode="gray">
            <a:xfrm>
              <a:off x="1728931" y="3636264"/>
              <a:ext cx="822723" cy="510878"/>
            </a:xfrm>
            <a:prstGeom prst="roundRect">
              <a:avLst/>
            </a:prstGeom>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Bef>
                  <a:spcPts val="600"/>
                </a:spcBef>
                <a:spcAft>
                  <a:spcPts val="600"/>
                </a:spcAft>
              </a:pP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GE</a:t>
              </a:r>
              <a:r>
                <a:rPr lang="zh-CN" alt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access</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8" name="圆角矩形 56">
              <a:extLst>
                <a:ext uri="{FF2B5EF4-FFF2-40B4-BE49-F238E27FC236}">
                  <a16:creationId xmlns:a16="http://schemas.microsoft.com/office/drawing/2014/main" xmlns="" id="{FD5DD582-802C-4392-8D84-4B1ED722486C}"/>
                </a:ext>
              </a:extLst>
            </p:cNvPr>
            <p:cNvSpPr/>
            <p:nvPr/>
          </p:nvSpPr>
          <p:spPr bwMode="gray">
            <a:xfrm>
              <a:off x="2982211" y="3636264"/>
              <a:ext cx="991212" cy="510878"/>
            </a:xfrm>
            <a:prstGeom prst="roundRect">
              <a:avLst/>
            </a:prstGeom>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Bef>
                  <a:spcPts val="600"/>
                </a:spcBef>
                <a:spcAft>
                  <a:spcPts val="600"/>
                </a:spcAft>
              </a:pP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10 GE</a:t>
              </a:r>
              <a:r>
                <a:rPr lang="zh-CN" altLang="en-US"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access</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99" name="直接连接符 98">
              <a:extLst>
                <a:ext uri="{FF2B5EF4-FFF2-40B4-BE49-F238E27FC236}">
                  <a16:creationId xmlns:a16="http://schemas.microsoft.com/office/drawing/2014/main" xmlns="" id="{878D046F-3580-4A91-92DD-76AC810E9E7A}"/>
                </a:ext>
              </a:extLst>
            </p:cNvPr>
            <p:cNvCxnSpPr/>
            <p:nvPr/>
          </p:nvCxnSpPr>
          <p:spPr bwMode="gray">
            <a:xfrm>
              <a:off x="2639616" y="3855122"/>
              <a:ext cx="288000" cy="0"/>
            </a:xfrm>
            <a:prstGeom prst="line">
              <a:avLst/>
            </a:prstGeom>
            <a:solidFill>
              <a:schemeClr val="accent1"/>
            </a:solidFill>
            <a:ln w="28575" cap="flat" cmpd="sng" algn="ctr">
              <a:solidFill>
                <a:schemeClr val="tx1"/>
              </a:solidFill>
              <a:prstDash val="sysDash"/>
              <a:round/>
              <a:headEnd type="none" w="med" len="med"/>
              <a:tailEnd type="none" w="med" len="med"/>
            </a:ln>
            <a:effectLst/>
          </p:spPr>
        </p:cxnSp>
        <p:cxnSp>
          <p:nvCxnSpPr>
            <p:cNvPr id="100" name="直接连接符 99">
              <a:extLst>
                <a:ext uri="{FF2B5EF4-FFF2-40B4-BE49-F238E27FC236}">
                  <a16:creationId xmlns:a16="http://schemas.microsoft.com/office/drawing/2014/main" xmlns="" id="{3B785381-2B92-4C0E-82F3-39805720FB0B}"/>
                </a:ext>
              </a:extLst>
            </p:cNvPr>
            <p:cNvCxnSpPr>
              <a:stCxn id="94" idx="2"/>
              <a:endCxn id="96" idx="0"/>
            </p:cNvCxnSpPr>
            <p:nvPr/>
          </p:nvCxnSpPr>
          <p:spPr bwMode="gray">
            <a:xfrm flipH="1">
              <a:off x="1205111" y="3240224"/>
              <a:ext cx="648772" cy="39604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1" name="直接连接符 100">
              <a:extLst>
                <a:ext uri="{FF2B5EF4-FFF2-40B4-BE49-F238E27FC236}">
                  <a16:creationId xmlns:a16="http://schemas.microsoft.com/office/drawing/2014/main" xmlns="" id="{15140FA0-2D30-4B49-B760-E7A3FA431235}"/>
                </a:ext>
              </a:extLst>
            </p:cNvPr>
            <p:cNvCxnSpPr>
              <a:cxnSpLocks/>
              <a:stCxn id="94" idx="2"/>
              <a:endCxn id="97" idx="0"/>
            </p:cNvCxnSpPr>
            <p:nvPr/>
          </p:nvCxnSpPr>
          <p:spPr bwMode="gray">
            <a:xfrm>
              <a:off x="1853883" y="3240224"/>
              <a:ext cx="286410" cy="39604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2" name="直接连接符 101">
              <a:extLst>
                <a:ext uri="{FF2B5EF4-FFF2-40B4-BE49-F238E27FC236}">
                  <a16:creationId xmlns:a16="http://schemas.microsoft.com/office/drawing/2014/main" xmlns="" id="{EC7261B5-DB00-44C8-8529-7FDE038D3283}"/>
                </a:ext>
              </a:extLst>
            </p:cNvPr>
            <p:cNvCxnSpPr>
              <a:cxnSpLocks/>
              <a:stCxn id="94" idx="2"/>
              <a:endCxn id="98" idx="0"/>
            </p:cNvCxnSpPr>
            <p:nvPr/>
          </p:nvCxnSpPr>
          <p:spPr bwMode="gray">
            <a:xfrm>
              <a:off x="1853883" y="3240224"/>
              <a:ext cx="1623934" cy="39604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3" name="直接连接符 102">
              <a:extLst>
                <a:ext uri="{FF2B5EF4-FFF2-40B4-BE49-F238E27FC236}">
                  <a16:creationId xmlns:a16="http://schemas.microsoft.com/office/drawing/2014/main" xmlns="" id="{FF5C6226-5DAA-432C-A8E5-170325DBD8F2}"/>
                </a:ext>
              </a:extLst>
            </p:cNvPr>
            <p:cNvCxnSpPr>
              <a:stCxn id="95" idx="2"/>
              <a:endCxn id="96" idx="0"/>
            </p:cNvCxnSpPr>
            <p:nvPr/>
          </p:nvCxnSpPr>
          <p:spPr bwMode="gray">
            <a:xfrm flipH="1">
              <a:off x="1205111" y="3240225"/>
              <a:ext cx="1642969" cy="39603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4" name="直接连接符 103">
              <a:extLst>
                <a:ext uri="{FF2B5EF4-FFF2-40B4-BE49-F238E27FC236}">
                  <a16:creationId xmlns:a16="http://schemas.microsoft.com/office/drawing/2014/main" xmlns="" id="{3ACDE961-CC35-4040-8343-C4F4C7EF4BB0}"/>
                </a:ext>
              </a:extLst>
            </p:cNvPr>
            <p:cNvCxnSpPr>
              <a:cxnSpLocks/>
              <a:stCxn id="95" idx="2"/>
              <a:endCxn id="97" idx="0"/>
            </p:cNvCxnSpPr>
            <p:nvPr/>
          </p:nvCxnSpPr>
          <p:spPr bwMode="gray">
            <a:xfrm flipH="1">
              <a:off x="2140293" y="3240225"/>
              <a:ext cx="707787" cy="39603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5" name="直接连接符 104">
              <a:extLst>
                <a:ext uri="{FF2B5EF4-FFF2-40B4-BE49-F238E27FC236}">
                  <a16:creationId xmlns:a16="http://schemas.microsoft.com/office/drawing/2014/main" xmlns="" id="{E35C558A-C35D-43BD-8075-C5126723AB3F}"/>
                </a:ext>
              </a:extLst>
            </p:cNvPr>
            <p:cNvCxnSpPr>
              <a:cxnSpLocks/>
              <a:stCxn id="95" idx="2"/>
              <a:endCxn id="98" idx="0"/>
            </p:cNvCxnSpPr>
            <p:nvPr/>
          </p:nvCxnSpPr>
          <p:spPr bwMode="gray">
            <a:xfrm>
              <a:off x="2848080" y="3240225"/>
              <a:ext cx="629737" cy="396039"/>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77" name="组合 76"/>
          <p:cNvGrpSpPr/>
          <p:nvPr/>
        </p:nvGrpSpPr>
        <p:grpSpPr bwMode="gray">
          <a:xfrm>
            <a:off x="4688611" y="81689"/>
            <a:ext cx="7046183" cy="287999"/>
            <a:chOff x="6376393" y="205297"/>
            <a:chExt cx="5398725" cy="125501"/>
          </a:xfrm>
        </p:grpSpPr>
        <p:sp>
          <p:nvSpPr>
            <p:cNvPr id="78" name="五边形 77">
              <a:extLst>
                <a:ext uri="{FF2B5EF4-FFF2-40B4-BE49-F238E27FC236}">
                  <a16:creationId xmlns:a16="http://schemas.microsoft.com/office/drawing/2014/main" xmlns="" id="{582DAA93-C17E-4899-8845-AB6748622C3D}"/>
                </a:ext>
              </a:extLst>
            </p:cNvPr>
            <p:cNvSpPr/>
            <p:nvPr/>
          </p:nvSpPr>
          <p:spPr bwMode="gray">
            <a:xfrm>
              <a:off x="6376393" y="205297"/>
              <a:ext cx="1266873" cy="125501"/>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Integrated Cabling</a:t>
              </a:r>
              <a:endParaRPr lang="en-US" sz="1200" dirty="0">
                <a:latin typeface="Huawei Sans" panose="020C0503030203020204" pitchFamily="34" charset="0"/>
              </a:endParaRPr>
            </a:p>
          </p:txBody>
        </p:sp>
        <p:sp>
          <p:nvSpPr>
            <p:cNvPr id="79" name="燕尾形 78">
              <a:extLst>
                <a:ext uri="{FF2B5EF4-FFF2-40B4-BE49-F238E27FC236}">
                  <a16:creationId xmlns:a16="http://schemas.microsoft.com/office/drawing/2014/main" xmlns="" id="{E7EFC8A1-15C0-4A48-9534-332F142C03DE}"/>
                </a:ext>
              </a:extLst>
            </p:cNvPr>
            <p:cNvSpPr/>
            <p:nvPr/>
          </p:nvSpPr>
          <p:spPr bwMode="gray">
            <a:xfrm>
              <a:off x="7588892" y="205297"/>
              <a:ext cx="1766892" cy="12550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Equipment Room Modules</a:t>
              </a:r>
              <a:endParaRPr lang="en-US" sz="1200" dirty="0">
                <a:latin typeface="Huawei Sans" panose="020C0503030203020204" pitchFamily="34" charset="0"/>
              </a:endParaRPr>
            </a:p>
          </p:txBody>
        </p:sp>
        <p:sp>
          <p:nvSpPr>
            <p:cNvPr id="109" name="燕尾形 108">
              <a:extLst>
                <a:ext uri="{FF2B5EF4-FFF2-40B4-BE49-F238E27FC236}">
                  <a16:creationId xmlns:a16="http://schemas.microsoft.com/office/drawing/2014/main" xmlns="" id="{A739A215-DDE7-40DF-AA00-AB3263EF5C75}"/>
                </a:ext>
              </a:extLst>
            </p:cNvPr>
            <p:cNvSpPr/>
            <p:nvPr/>
          </p:nvSpPr>
          <p:spPr bwMode="gray">
            <a:xfrm>
              <a:off x="9301409" y="205297"/>
              <a:ext cx="643625" cy="12550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PoD</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燕尾形 109">
              <a:extLst>
                <a:ext uri="{FF2B5EF4-FFF2-40B4-BE49-F238E27FC236}">
                  <a16:creationId xmlns:a16="http://schemas.microsoft.com/office/drawing/2014/main" xmlns="" id="{77D457C9-5406-4721-B411-C71DFF2AD8AB}"/>
                </a:ext>
              </a:extLst>
            </p:cNvPr>
            <p:cNvSpPr/>
            <p:nvPr/>
          </p:nvSpPr>
          <p:spPr bwMode="gray">
            <a:xfrm>
              <a:off x="9890660" y="205297"/>
              <a:ext cx="966978" cy="12550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DC Switch</a:t>
              </a:r>
              <a:endParaRPr lang="en-US" sz="1200" b="1" dirty="0">
                <a:solidFill>
                  <a:schemeClr val="bg1"/>
                </a:solidFill>
                <a:latin typeface="Huawei Sans" panose="020C0503030203020204" pitchFamily="34" charset="0"/>
              </a:endParaRPr>
            </a:p>
          </p:txBody>
        </p:sp>
        <p:sp>
          <p:nvSpPr>
            <p:cNvPr id="111" name="燕尾形 27">
              <a:extLst>
                <a:ext uri="{FF2B5EF4-FFF2-40B4-BE49-F238E27FC236}">
                  <a16:creationId xmlns:a16="http://schemas.microsoft.com/office/drawing/2014/main" xmlns="" id="{F005849C-86FC-4AB5-8D38-D82C43C80CA8}"/>
                </a:ext>
              </a:extLst>
            </p:cNvPr>
            <p:cNvSpPr/>
            <p:nvPr/>
          </p:nvSpPr>
          <p:spPr bwMode="gray">
            <a:xfrm>
              <a:off x="10803265" y="205297"/>
              <a:ext cx="971853" cy="12550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Spine-Leaf</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6" name="圆角矩形 105"/>
          <p:cNvSpPr/>
          <p:nvPr/>
        </p:nvSpPr>
        <p:spPr>
          <a:xfrm>
            <a:off x="1322694" y="3363442"/>
            <a:ext cx="2481943" cy="230771"/>
          </a:xfrm>
          <a:prstGeom prst="roundRect">
            <a:avLst/>
          </a:prstGeom>
          <a:solidFill>
            <a:srgbClr val="BEE9E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a:t>
            </a:r>
            <a:endParaRPr lang="zh-CN" altLang="en-US" dirty="0">
              <a:solidFill>
                <a:schemeClr val="tx1"/>
              </a:solidFill>
            </a:endParaRPr>
          </a:p>
        </p:txBody>
      </p:sp>
      <p:sp>
        <p:nvSpPr>
          <p:cNvPr id="107" name="圆角矩形 106"/>
          <p:cNvSpPr/>
          <p:nvPr/>
        </p:nvSpPr>
        <p:spPr>
          <a:xfrm>
            <a:off x="4861377" y="3368747"/>
            <a:ext cx="2481943" cy="230771"/>
          </a:xfrm>
          <a:prstGeom prst="roundRect">
            <a:avLst/>
          </a:prstGeom>
          <a:solidFill>
            <a:srgbClr val="BEE9E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10/40GE</a:t>
            </a:r>
            <a:endParaRPr lang="zh-CN" altLang="en-US" dirty="0">
              <a:solidFill>
                <a:schemeClr val="tx1"/>
              </a:solidFill>
            </a:endParaRPr>
          </a:p>
        </p:txBody>
      </p:sp>
      <p:sp>
        <p:nvSpPr>
          <p:cNvPr id="108" name="圆角矩形 107"/>
          <p:cNvSpPr/>
          <p:nvPr/>
        </p:nvSpPr>
        <p:spPr>
          <a:xfrm>
            <a:off x="8464647" y="3366491"/>
            <a:ext cx="2481943" cy="230771"/>
          </a:xfrm>
          <a:prstGeom prst="roundRect">
            <a:avLst/>
          </a:prstGeom>
          <a:solidFill>
            <a:srgbClr val="BEE9E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100GE</a:t>
            </a:r>
            <a:endParaRPr lang="zh-CN" altLang="en-US" dirty="0">
              <a:solidFill>
                <a:schemeClr val="tx1"/>
              </a:solidFill>
            </a:endParaRPr>
          </a:p>
        </p:txBody>
      </p:sp>
    </p:spTree>
    <p:extLst>
      <p:ext uri="{BB962C8B-B14F-4D97-AF65-F5344CB8AC3E}">
        <p14:creationId xmlns:p14="http://schemas.microsoft.com/office/powerpoint/2010/main" val="5389343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p:nvPr>
        </p:nvSpPr>
        <p:spPr/>
        <p:txBody>
          <a:bodyPr>
            <a:noAutofit/>
          </a:bodyPr>
          <a:lstStyle/>
          <a:p>
            <a:r>
              <a:rPr lang="en-US" dirty="0" smtClean="0"/>
              <a:t>Data Center Network Architecture and Key Technology Application Overview</a:t>
            </a:r>
            <a:endParaRPr lang="en-US" altLang="zh-CN" dirty="0">
              <a:sym typeface="Huawei Sans" panose="020C0503030203020204" pitchFamily="34" charset="0"/>
            </a:endParaRPr>
          </a:p>
        </p:txBody>
      </p:sp>
    </p:spTree>
    <p:extLst>
      <p:ext uri="{BB962C8B-B14F-4D97-AF65-F5344CB8AC3E}">
        <p14:creationId xmlns:p14="http://schemas.microsoft.com/office/powerpoint/2010/main" val="32627634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p:txBody>
          <a:bodyPr/>
          <a:lstStyle/>
          <a:p>
            <a:r>
              <a:rPr lang="en-US" altLang="zh-CN" smtClean="0"/>
              <a:t>DC </a:t>
            </a:r>
            <a:r>
              <a:rPr lang="en-US" smtClean="0"/>
              <a:t>Switches for the AI Era</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5434964" y="1449388"/>
            <a:ext cx="6314124" cy="4478168"/>
          </a:xfrm>
        </p:spPr>
        <p:txBody>
          <a:bodyPr/>
          <a:lstStyle/>
          <a:p>
            <a:pPr algn="l"/>
            <a:r>
              <a:rPr lang="en-US" sz="1600" dirty="0" smtClean="0"/>
              <a:t>Huawei </a:t>
            </a:r>
            <a:r>
              <a:rPr lang="en-US" sz="1600" dirty="0" err="1" smtClean="0"/>
              <a:t>CloudEngine</a:t>
            </a:r>
            <a:r>
              <a:rPr lang="en-US" sz="1600" dirty="0" smtClean="0"/>
              <a:t> 16800 series switches (CE16800 for short) are DC switches built for the AI era.</a:t>
            </a:r>
            <a:endParaRPr lang="en-US" altLang="zh-CN" sz="1600" dirty="0" smtClean="0">
              <a:sym typeface="Huawei Sans" panose="020C0503030203020204" pitchFamily="34" charset="0"/>
            </a:endParaRPr>
          </a:p>
          <a:p>
            <a:pPr marL="536575" lvl="1" indent="-228600"/>
            <a:r>
              <a:rPr lang="en-US" sz="1400" dirty="0" smtClean="0"/>
              <a:t>Ultra-large capacity: The CE16800 provides 734 </a:t>
            </a:r>
            <a:r>
              <a:rPr lang="en-US" sz="1400" dirty="0" err="1" smtClean="0"/>
              <a:t>Tbit</a:t>
            </a:r>
            <a:r>
              <a:rPr lang="en-US" sz="1400" dirty="0" smtClean="0"/>
              <a:t>/s switching capacity, scalable to 3096 </a:t>
            </a:r>
            <a:r>
              <a:rPr lang="en-US" sz="1400" dirty="0" err="1" smtClean="0"/>
              <a:t>Tbit</a:t>
            </a:r>
            <a:r>
              <a:rPr lang="en-US" sz="1400" dirty="0" smtClean="0"/>
              <a:t>/s. It supports 400GE smooth evolution to meet the demand for surging digital traffic in the future.</a:t>
            </a:r>
            <a:endParaRPr lang="en-US" altLang="zh-CN" sz="1400" dirty="0" smtClean="0">
              <a:sym typeface="Huawei Sans" panose="020C0503030203020204" pitchFamily="34" charset="0"/>
            </a:endParaRPr>
          </a:p>
          <a:p>
            <a:pPr marL="536575" lvl="1" indent="-228600"/>
            <a:r>
              <a:rPr lang="en-US" sz="1400" dirty="0" smtClean="0"/>
              <a:t>Intelligent engine: The </a:t>
            </a:r>
            <a:r>
              <a:rPr lang="en-US" sz="1400" dirty="0" err="1" smtClean="0"/>
              <a:t>iLossless</a:t>
            </a:r>
            <a:r>
              <a:rPr lang="en-US" sz="1400" dirty="0" smtClean="0"/>
              <a:t> algorithm is used to learn and train network-wide traffic in real time, implementing network adaptation and self-optimization. Zero packet loss, E2E </a:t>
            </a:r>
            <a:r>
              <a:rPr lang="en-US" sz="1400" dirty="0" err="1" smtClean="0"/>
              <a:t>μs</a:t>
            </a:r>
            <a:r>
              <a:rPr lang="en-US" sz="1400" dirty="0" smtClean="0"/>
              <a:t>-level latency, and high throughput are achieved.</a:t>
            </a:r>
            <a:endParaRPr lang="en-US" altLang="zh-CN" sz="1400" dirty="0" smtClean="0">
              <a:sym typeface="Huawei Sans" panose="020C0503030203020204" pitchFamily="34" charset="0"/>
            </a:endParaRPr>
          </a:p>
          <a:p>
            <a:pPr marL="536575" lvl="1" indent="-228600"/>
            <a:r>
              <a:rPr lang="en-US" sz="1400" dirty="0" smtClean="0"/>
              <a:t>Intelligent O&amp;M: The CE16800 provides telemetry-based data collection in milliseconds, building a data basis for the intelligent O&amp;M platform. The edge AI processing capability is supported to implement local fault inference.</a:t>
            </a:r>
            <a:endParaRPr lang="en-US" sz="1400" dirty="0"/>
          </a:p>
        </p:txBody>
      </p:sp>
      <p:sp>
        <p:nvSpPr>
          <p:cNvPr id="157" name="文本框 156"/>
          <p:cNvSpPr txBox="1"/>
          <p:nvPr/>
        </p:nvSpPr>
        <p:spPr>
          <a:xfrm>
            <a:off x="540470" y="5192099"/>
            <a:ext cx="1699450" cy="276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noAutofit/>
          </a:bodyPr>
          <a:lstStyle>
            <a:defPPr>
              <a:defRPr lang="en-US"/>
            </a:defPPr>
            <a:lvl1pPr algn="ctr" eaLnBrk="0" fontAlgn="base" hangingPunct="0">
              <a:defRPr sz="1200">
                <a:latin typeface="Arial"/>
                <a:cs typeface="Arial" pitchFamily="34" charset="0"/>
              </a:defRPr>
            </a:lvl1pPr>
          </a:lstStyle>
          <a:p>
            <a:pPr fontAlgn="ctr"/>
            <a:r>
              <a:rPr lang="en-US" dirty="0" smtClean="0">
                <a:latin typeface="Huawei Sans" panose="020C0503030203020204" pitchFamily="34" charset="0"/>
              </a:rPr>
              <a:t>CloudEngine 16804</a:t>
            </a:r>
            <a:endParaRPr lang="en-US" dirty="0">
              <a:latin typeface="Huawei Sans" panose="020C0503030203020204" pitchFamily="34" charset="0"/>
            </a:endParaRPr>
          </a:p>
        </p:txBody>
      </p:sp>
      <p:sp>
        <p:nvSpPr>
          <p:cNvPr id="158" name="文本框 157"/>
          <p:cNvSpPr txBox="1"/>
          <p:nvPr/>
        </p:nvSpPr>
        <p:spPr>
          <a:xfrm>
            <a:off x="2150015" y="5192099"/>
            <a:ext cx="1675404" cy="276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noAutofit/>
          </a:bodyPr>
          <a:lstStyle>
            <a:defPPr>
              <a:defRPr lang="en-US"/>
            </a:defPPr>
            <a:lvl1pPr algn="ctr" eaLnBrk="0" fontAlgn="base" hangingPunct="0">
              <a:defRPr sz="1200">
                <a:latin typeface="Arial"/>
                <a:cs typeface="Arial" pitchFamily="34" charset="0"/>
              </a:defRPr>
            </a:lvl1pPr>
          </a:lstStyle>
          <a:p>
            <a:pPr fontAlgn="ctr"/>
            <a:r>
              <a:rPr lang="en-US" dirty="0" smtClean="0">
                <a:latin typeface="Huawei Sans" panose="020C0503030203020204" pitchFamily="34" charset="0"/>
              </a:rPr>
              <a:t>CloudEngine 16816</a:t>
            </a:r>
            <a:endParaRPr lang="en-US" dirty="0">
              <a:latin typeface="Huawei Sans" panose="020C0503030203020204" pitchFamily="34" charset="0"/>
            </a:endParaRPr>
          </a:p>
        </p:txBody>
      </p:sp>
      <p:sp>
        <p:nvSpPr>
          <p:cNvPr id="159" name="文本框 158"/>
          <p:cNvSpPr txBox="1"/>
          <p:nvPr/>
        </p:nvSpPr>
        <p:spPr>
          <a:xfrm>
            <a:off x="3593500" y="5172351"/>
            <a:ext cx="1699450" cy="276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noAutofit/>
          </a:bodyPr>
          <a:lstStyle>
            <a:defPPr>
              <a:defRPr lang="en-US"/>
            </a:defPPr>
            <a:lvl1pPr algn="ctr" eaLnBrk="0" fontAlgn="base" hangingPunct="0">
              <a:defRPr sz="1200">
                <a:latin typeface="Arial"/>
                <a:cs typeface="Arial" pitchFamily="34" charset="0"/>
              </a:defRPr>
            </a:lvl1pPr>
          </a:lstStyle>
          <a:p>
            <a:pPr fontAlgn="ctr"/>
            <a:r>
              <a:rPr lang="en-US" dirty="0" smtClean="0">
                <a:latin typeface="Huawei Sans" panose="020C0503030203020204" pitchFamily="34" charset="0"/>
              </a:rPr>
              <a:t>CloudEngine 16808</a:t>
            </a:r>
            <a:endParaRPr lang="en-US" dirty="0">
              <a:latin typeface="Huawei Sans" panose="020C0503030203020204" pitchFamily="34" charset="0"/>
            </a:endParaRPr>
          </a:p>
        </p:txBody>
      </p:sp>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l="18506" t="15352" r="13931" b="9669"/>
          <a:stretch/>
        </p:blipFill>
        <p:spPr>
          <a:xfrm>
            <a:off x="455612" y="1759860"/>
            <a:ext cx="5088000" cy="3523200"/>
          </a:xfrm>
          <a:prstGeom prst="rect">
            <a:avLst/>
          </a:prstGeom>
        </p:spPr>
      </p:pic>
      <p:grpSp>
        <p:nvGrpSpPr>
          <p:cNvPr id="29" name="组合 28"/>
          <p:cNvGrpSpPr/>
          <p:nvPr/>
        </p:nvGrpSpPr>
        <p:grpSpPr bwMode="gray">
          <a:xfrm>
            <a:off x="4688611" y="81689"/>
            <a:ext cx="7046183" cy="287999"/>
            <a:chOff x="6376393" y="205297"/>
            <a:chExt cx="5398725" cy="125501"/>
          </a:xfrm>
        </p:grpSpPr>
        <p:sp>
          <p:nvSpPr>
            <p:cNvPr id="30" name="五边形 29">
              <a:extLst>
                <a:ext uri="{FF2B5EF4-FFF2-40B4-BE49-F238E27FC236}">
                  <a16:creationId xmlns:a16="http://schemas.microsoft.com/office/drawing/2014/main" xmlns="" id="{582DAA93-C17E-4899-8845-AB6748622C3D}"/>
                </a:ext>
              </a:extLst>
            </p:cNvPr>
            <p:cNvSpPr/>
            <p:nvPr/>
          </p:nvSpPr>
          <p:spPr bwMode="gray">
            <a:xfrm>
              <a:off x="6376393" y="205297"/>
              <a:ext cx="1266873" cy="125501"/>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Integrated Cabling</a:t>
              </a:r>
              <a:endParaRPr lang="en-US" sz="1200" dirty="0">
                <a:latin typeface="Huawei Sans" panose="020C0503030203020204" pitchFamily="34" charset="0"/>
              </a:endParaRPr>
            </a:p>
          </p:txBody>
        </p:sp>
        <p:sp>
          <p:nvSpPr>
            <p:cNvPr id="31" name="燕尾形 30">
              <a:extLst>
                <a:ext uri="{FF2B5EF4-FFF2-40B4-BE49-F238E27FC236}">
                  <a16:creationId xmlns:a16="http://schemas.microsoft.com/office/drawing/2014/main" xmlns="" id="{E7EFC8A1-15C0-4A48-9534-332F142C03DE}"/>
                </a:ext>
              </a:extLst>
            </p:cNvPr>
            <p:cNvSpPr/>
            <p:nvPr/>
          </p:nvSpPr>
          <p:spPr bwMode="gray">
            <a:xfrm>
              <a:off x="7588892" y="205297"/>
              <a:ext cx="1766892" cy="12550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Equipment Room Modules</a:t>
              </a:r>
              <a:endParaRPr lang="en-US" sz="1200" dirty="0">
                <a:latin typeface="Huawei Sans" panose="020C0503030203020204" pitchFamily="34" charset="0"/>
              </a:endParaRPr>
            </a:p>
          </p:txBody>
        </p:sp>
        <p:sp>
          <p:nvSpPr>
            <p:cNvPr id="32" name="燕尾形 31">
              <a:extLst>
                <a:ext uri="{FF2B5EF4-FFF2-40B4-BE49-F238E27FC236}">
                  <a16:creationId xmlns:a16="http://schemas.microsoft.com/office/drawing/2014/main" xmlns="" id="{A739A215-DDE7-40DF-AA00-AB3263EF5C75}"/>
                </a:ext>
              </a:extLst>
            </p:cNvPr>
            <p:cNvSpPr/>
            <p:nvPr/>
          </p:nvSpPr>
          <p:spPr bwMode="gray">
            <a:xfrm>
              <a:off x="9301409" y="205297"/>
              <a:ext cx="643625" cy="12550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PoD</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a:extLst>
                <a:ext uri="{FF2B5EF4-FFF2-40B4-BE49-F238E27FC236}">
                  <a16:creationId xmlns:a16="http://schemas.microsoft.com/office/drawing/2014/main" xmlns="" id="{77D457C9-5406-4721-B411-C71DFF2AD8AB}"/>
                </a:ext>
              </a:extLst>
            </p:cNvPr>
            <p:cNvSpPr/>
            <p:nvPr/>
          </p:nvSpPr>
          <p:spPr bwMode="gray">
            <a:xfrm>
              <a:off x="9890660" y="205297"/>
              <a:ext cx="966978" cy="12550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DC Switch</a:t>
              </a:r>
              <a:endParaRPr lang="en-US" sz="1200" b="1" dirty="0">
                <a:solidFill>
                  <a:schemeClr val="bg1"/>
                </a:solidFill>
                <a:latin typeface="Huawei Sans" panose="020C0503030203020204" pitchFamily="34" charset="0"/>
              </a:endParaRPr>
            </a:p>
          </p:txBody>
        </p:sp>
        <p:sp>
          <p:nvSpPr>
            <p:cNvPr id="34" name="燕尾形 27">
              <a:extLst>
                <a:ext uri="{FF2B5EF4-FFF2-40B4-BE49-F238E27FC236}">
                  <a16:creationId xmlns:a16="http://schemas.microsoft.com/office/drawing/2014/main" xmlns="" id="{F005849C-86FC-4AB5-8D38-D82C43C80CA8}"/>
                </a:ext>
              </a:extLst>
            </p:cNvPr>
            <p:cNvSpPr/>
            <p:nvPr/>
          </p:nvSpPr>
          <p:spPr bwMode="gray">
            <a:xfrm>
              <a:off x="10803265" y="205297"/>
              <a:ext cx="971853" cy="12550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Spine-Leaf</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680416789"/>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smtClean="0"/>
              <a:t>Basic Concepts of the Spine-Leaf Architecture</a:t>
            </a:r>
            <a:endParaRPr lang="en-US" altLang="zh-CN" dirty="0">
              <a:sym typeface="Huawei Sans" panose="020C0503030203020204" pitchFamily="34" charset="0"/>
            </a:endParaRPr>
          </a:p>
        </p:txBody>
      </p:sp>
      <p:sp>
        <p:nvSpPr>
          <p:cNvPr id="238" name="椭圆 237"/>
          <p:cNvSpPr/>
          <p:nvPr/>
        </p:nvSpPr>
        <p:spPr bwMode="gray">
          <a:xfrm>
            <a:off x="654044" y="2278534"/>
            <a:ext cx="4545690" cy="2098389"/>
          </a:xfrm>
          <a:prstGeom prst="ellipse">
            <a:avLst/>
          </a:prstGeom>
          <a:solidFill>
            <a:srgbClr val="BEE9EE"/>
          </a:solidFill>
          <a:ln>
            <a:noFill/>
          </a:ln>
          <a:effectLst/>
          <a:extLst/>
        </p:spPr>
        <p:txBody>
          <a:bodyPr vert="horz" wrap="square" lIns="121920" tIns="60960" rIns="121920" bIns="6096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fontAlgn="ctr">
              <a:buClr>
                <a:srgbClr val="CC9900"/>
              </a:buClr>
              <a:buFont typeface="Wingdings" pitchFamily="2" charset="2"/>
              <a:buChar char="n"/>
            </a:pP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8" name="直接连接符 327"/>
          <p:cNvCxnSpPr/>
          <p:nvPr/>
        </p:nvCxnSpPr>
        <p:spPr bwMode="gray">
          <a:xfrm>
            <a:off x="2213159" y="2172737"/>
            <a:ext cx="1453581" cy="846695"/>
          </a:xfrm>
          <a:prstGeom prst="line">
            <a:avLst/>
          </a:prstGeom>
          <a:noFill/>
          <a:ln w="63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9" name="直接连接符 328"/>
          <p:cNvCxnSpPr/>
          <p:nvPr/>
        </p:nvCxnSpPr>
        <p:spPr bwMode="gray">
          <a:xfrm flipV="1">
            <a:off x="2212352" y="2172737"/>
            <a:ext cx="1444777" cy="812468"/>
          </a:xfrm>
          <a:prstGeom prst="line">
            <a:avLst/>
          </a:prstGeom>
          <a:noFill/>
          <a:ln w="63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0" name="直接连接符 329"/>
          <p:cNvCxnSpPr/>
          <p:nvPr/>
        </p:nvCxnSpPr>
        <p:spPr bwMode="gray">
          <a:xfrm flipH="1">
            <a:off x="2212352" y="2172737"/>
            <a:ext cx="807" cy="812468"/>
          </a:xfrm>
          <a:prstGeom prst="line">
            <a:avLst/>
          </a:prstGeom>
          <a:noFill/>
          <a:ln w="6350" cap="flat" cmpd="sng" algn="ctr">
            <a:solidFill>
              <a:srgbClr val="808080"/>
            </a:solidFill>
            <a:prstDash val="solid"/>
            <a:round/>
            <a:headEnd type="none" w="med" len="med"/>
            <a:tailEnd type="none" w="med" len="med"/>
          </a:ln>
          <a:effectLst/>
        </p:spPr>
      </p:cxnSp>
      <p:cxnSp>
        <p:nvCxnSpPr>
          <p:cNvPr id="331" name="直接连接符 330"/>
          <p:cNvCxnSpPr/>
          <p:nvPr/>
        </p:nvCxnSpPr>
        <p:spPr bwMode="gray">
          <a:xfrm>
            <a:off x="3657130" y="2172737"/>
            <a:ext cx="9612" cy="846695"/>
          </a:xfrm>
          <a:prstGeom prst="line">
            <a:avLst/>
          </a:prstGeom>
          <a:noFill/>
          <a:ln w="6350" cap="flat" cmpd="sng" algn="ctr">
            <a:solidFill>
              <a:srgbClr val="808080"/>
            </a:solidFill>
            <a:prstDash val="solid"/>
            <a:round/>
            <a:headEnd type="none" w="med" len="med"/>
            <a:tailEnd type="none" w="med" len="med"/>
          </a:ln>
          <a:effectLst/>
        </p:spPr>
      </p:cxnSp>
      <p:cxnSp>
        <p:nvCxnSpPr>
          <p:cNvPr id="35" name="直接连接符 34"/>
          <p:cNvCxnSpPr/>
          <p:nvPr/>
        </p:nvCxnSpPr>
        <p:spPr bwMode="gray">
          <a:xfrm flipV="1">
            <a:off x="1233165" y="3388782"/>
            <a:ext cx="979187" cy="1279007"/>
          </a:xfrm>
          <a:prstGeom prst="line">
            <a:avLst/>
          </a:prstGeom>
          <a:noFill/>
          <a:ln w="6350" cap="flat" cmpd="sng" algn="ctr">
            <a:solidFill>
              <a:srgbClr val="808080"/>
            </a:solidFill>
            <a:prstDash val="solid"/>
            <a:round/>
            <a:headEnd type="none" w="med" len="med"/>
            <a:tailEnd type="none" w="med" len="med"/>
          </a:ln>
          <a:effectLst/>
        </p:spPr>
      </p:cxnSp>
      <p:cxnSp>
        <p:nvCxnSpPr>
          <p:cNvPr id="36" name="直接连接符 35"/>
          <p:cNvCxnSpPr/>
          <p:nvPr/>
        </p:nvCxnSpPr>
        <p:spPr bwMode="gray">
          <a:xfrm flipV="1">
            <a:off x="1233165" y="3423010"/>
            <a:ext cx="2433576" cy="1244780"/>
          </a:xfrm>
          <a:prstGeom prst="line">
            <a:avLst/>
          </a:prstGeom>
          <a:noFill/>
          <a:ln w="6350" cap="flat" cmpd="sng" algn="ctr">
            <a:solidFill>
              <a:srgbClr val="808080"/>
            </a:solidFill>
            <a:prstDash val="solid"/>
            <a:round/>
            <a:headEnd type="none" w="med" len="med"/>
            <a:tailEnd type="none" w="med" len="med"/>
          </a:ln>
          <a:effectLst/>
        </p:spPr>
      </p:cxnSp>
      <p:cxnSp>
        <p:nvCxnSpPr>
          <p:cNvPr id="248" name="直接连接符 247"/>
          <p:cNvCxnSpPr/>
          <p:nvPr/>
        </p:nvCxnSpPr>
        <p:spPr bwMode="gray">
          <a:xfrm flipV="1">
            <a:off x="946524" y="4878746"/>
            <a:ext cx="68269" cy="282074"/>
          </a:xfrm>
          <a:prstGeom prst="line">
            <a:avLst/>
          </a:prstGeom>
          <a:noFill/>
          <a:ln w="6350" cap="flat" cmpd="sng" algn="ctr">
            <a:solidFill>
              <a:srgbClr val="808080"/>
            </a:solidFill>
            <a:prstDash val="solid"/>
            <a:round/>
            <a:headEnd type="none" w="med" len="med"/>
            <a:tailEnd type="none" w="med" len="med"/>
          </a:ln>
          <a:effectLst/>
        </p:spPr>
      </p:cxnSp>
      <p:cxnSp>
        <p:nvCxnSpPr>
          <p:cNvPr id="251" name="直接连接符 250"/>
          <p:cNvCxnSpPr/>
          <p:nvPr/>
        </p:nvCxnSpPr>
        <p:spPr bwMode="gray">
          <a:xfrm flipV="1">
            <a:off x="946524" y="4878746"/>
            <a:ext cx="505012" cy="282074"/>
          </a:xfrm>
          <a:prstGeom prst="line">
            <a:avLst/>
          </a:prstGeom>
          <a:noFill/>
          <a:ln w="6350" cap="flat" cmpd="sng" algn="ctr">
            <a:solidFill>
              <a:srgbClr val="808080"/>
            </a:solidFill>
            <a:prstDash val="solid"/>
            <a:round/>
            <a:headEnd type="none" w="med" len="med"/>
            <a:tailEnd type="none" w="med" len="med"/>
          </a:ln>
          <a:effectLst/>
        </p:spPr>
      </p:cxnSp>
      <p:cxnSp>
        <p:nvCxnSpPr>
          <p:cNvPr id="254" name="直接连接符 253"/>
          <p:cNvCxnSpPr/>
          <p:nvPr/>
        </p:nvCxnSpPr>
        <p:spPr bwMode="gray">
          <a:xfrm flipH="1" flipV="1">
            <a:off x="1014793" y="4878746"/>
            <a:ext cx="371524" cy="282074"/>
          </a:xfrm>
          <a:prstGeom prst="line">
            <a:avLst/>
          </a:prstGeom>
          <a:noFill/>
          <a:ln w="6350" cap="flat" cmpd="sng" algn="ctr">
            <a:solidFill>
              <a:srgbClr val="808080"/>
            </a:solidFill>
            <a:prstDash val="solid"/>
            <a:round/>
            <a:headEnd type="none" w="med" len="med"/>
            <a:tailEnd type="none" w="med" len="med"/>
          </a:ln>
          <a:effectLst/>
        </p:spPr>
      </p:cxnSp>
      <p:cxnSp>
        <p:nvCxnSpPr>
          <p:cNvPr id="257" name="直接连接符 256"/>
          <p:cNvCxnSpPr/>
          <p:nvPr/>
        </p:nvCxnSpPr>
        <p:spPr bwMode="gray">
          <a:xfrm flipH="1">
            <a:off x="1386317" y="4878746"/>
            <a:ext cx="65220" cy="282074"/>
          </a:xfrm>
          <a:prstGeom prst="line">
            <a:avLst/>
          </a:prstGeom>
          <a:noFill/>
          <a:ln w="6350" cap="flat" cmpd="sng" algn="ctr">
            <a:solidFill>
              <a:srgbClr val="808080"/>
            </a:solidFill>
            <a:prstDash val="solid"/>
            <a:round/>
            <a:headEnd type="none" w="med" len="med"/>
            <a:tailEnd type="none" w="med" len="med"/>
          </a:ln>
          <a:effectLst/>
        </p:spPr>
      </p:cxnSp>
      <p:sp>
        <p:nvSpPr>
          <p:cNvPr id="260" name="TextBox 243"/>
          <p:cNvSpPr txBox="1"/>
          <p:nvPr/>
        </p:nvSpPr>
        <p:spPr bwMode="gray">
          <a:xfrm>
            <a:off x="478853" y="5588036"/>
            <a:ext cx="1475832" cy="369268"/>
          </a:xfrm>
          <a:prstGeom prst="rect">
            <a:avLst/>
          </a:prstGeom>
          <a:noFill/>
        </p:spPr>
        <p:txBody>
          <a:bodyPr wrap="square" lIns="63999" tIns="81280" rIns="63999" bIns="81280" rtlCol="0" anchor="ctr" anchorCtr="0">
            <a:spAutoFit/>
          </a:bodyPr>
          <a:lstStyle>
            <a:defPPr>
              <a:defRPr lang="zh-CN"/>
            </a:defPPr>
            <a:lvl1pPr algn="ctr">
              <a:defRPr sz="1200">
                <a:solidFill>
                  <a:srgbClr val="000000">
                    <a:lumMod val="75000"/>
                    <a:lumOff val="25000"/>
                  </a:srgbClr>
                </a:solidFill>
                <a:ea typeface="微软雅黑" pitchFamily="34" charset="-122"/>
                <a:cs typeface="Calibri" panose="020F0502020204030204" pitchFamily="34" charset="0"/>
              </a:defRPr>
            </a:lvl1pPr>
            <a:lvl2pPr>
              <a:defRPr>
                <a:ea typeface="宋体" charset="-122"/>
              </a:defRPr>
            </a:lvl2pPr>
            <a:lvl3pPr>
              <a:defRPr>
                <a:ea typeface="宋体" charset="-122"/>
              </a:defRPr>
            </a:lvl3pPr>
            <a:lvl4pPr>
              <a:defRPr>
                <a:ea typeface="宋体" charset="-122"/>
              </a:defRPr>
            </a:lvl4pPr>
            <a:lvl5pPr>
              <a:defRPr>
                <a:ea typeface="宋体" charset="-122"/>
              </a:defRPr>
            </a:lvl5pPr>
            <a:lvl6pPr>
              <a:defRPr>
                <a:ea typeface="宋体" charset="-122"/>
              </a:defRPr>
            </a:lvl6pPr>
            <a:lvl7pPr>
              <a:defRPr>
                <a:ea typeface="宋体" charset="-122"/>
              </a:defRPr>
            </a:lvl7pPr>
            <a:lvl8pPr>
              <a:defRPr>
                <a:ea typeface="宋体" charset="-122"/>
              </a:defRPr>
            </a:lvl8pPr>
            <a:lvl9pPr>
              <a:defRPr>
                <a:ea typeface="宋体" charset="-122"/>
              </a:defRPr>
            </a:lvl9pPr>
          </a:lstStyle>
          <a:p>
            <a:pPr fontAlgn="ctr"/>
            <a:r>
              <a:rPr lang="en-US" sz="1333" dirty="0" smtClean="0">
                <a:solidFill>
                  <a:srgbClr val="000000"/>
                </a:solidFill>
                <a:latin typeface="Huawei Sans" panose="020C0503030203020204" pitchFamily="34" charset="0"/>
              </a:rPr>
              <a:t>Server leaf</a:t>
            </a:r>
            <a:endParaRPr lang="en-US" altLang="zh-CN" sz="1333"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圆角矩形 242"/>
          <p:cNvSpPr/>
          <p:nvPr/>
        </p:nvSpPr>
        <p:spPr bwMode="gray">
          <a:xfrm>
            <a:off x="475636" y="4161594"/>
            <a:ext cx="1482267" cy="1822898"/>
          </a:xfrm>
          <a:prstGeom prst="roundRect">
            <a:avLst>
              <a:gd name="adj" fmla="val 0"/>
            </a:avLst>
          </a:prstGeom>
          <a:noFill/>
          <a:ln>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557" tIns="81280" rIns="162557" bIns="8128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defTabSz="1625531" fontAlgn="ctr">
              <a:buClr>
                <a:srgbClr val="CC9900"/>
              </a:buClr>
              <a:buFont typeface="Wingdings" pitchFamily="2" charset="2"/>
              <a:buChar char="n"/>
            </a:pPr>
            <a:endParaRPr lang="en-US" altLang="zh-CN" sz="2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4" name="圆角矩形 283"/>
          <p:cNvSpPr/>
          <p:nvPr/>
        </p:nvSpPr>
        <p:spPr bwMode="gray">
          <a:xfrm>
            <a:off x="2185753" y="4161594"/>
            <a:ext cx="1482267" cy="1822898"/>
          </a:xfrm>
          <a:prstGeom prst="roundRect">
            <a:avLst>
              <a:gd name="adj" fmla="val 0"/>
            </a:avLst>
          </a:prstGeom>
          <a:noFill/>
          <a:ln>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557" tIns="81280" rIns="162557" bIns="8128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defTabSz="1625531" fontAlgn="ctr">
              <a:buClr>
                <a:srgbClr val="CC9900"/>
              </a:buClr>
              <a:buFont typeface="Wingdings" pitchFamily="2" charset="2"/>
              <a:buChar char="n"/>
            </a:pPr>
            <a:endParaRPr lang="en-US" altLang="zh-CN" sz="2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4" name="圆角矩形 363"/>
          <p:cNvSpPr/>
          <p:nvPr/>
        </p:nvSpPr>
        <p:spPr bwMode="gray">
          <a:xfrm>
            <a:off x="3895870" y="4161594"/>
            <a:ext cx="1482267" cy="1822898"/>
          </a:xfrm>
          <a:prstGeom prst="roundRect">
            <a:avLst>
              <a:gd name="adj" fmla="val 0"/>
            </a:avLst>
          </a:prstGeom>
          <a:noFill/>
          <a:ln>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557" tIns="81280" rIns="162557" bIns="8128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defTabSz="1625531" fontAlgn="ctr">
              <a:buClr>
                <a:srgbClr val="CC9900"/>
              </a:buClr>
              <a:buFont typeface="Wingdings" pitchFamily="2" charset="2"/>
              <a:buChar char="n"/>
            </a:pPr>
            <a:endParaRPr lang="en-US" altLang="zh-CN" sz="2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5" name="直接连接符 384"/>
          <p:cNvCxnSpPr/>
          <p:nvPr/>
        </p:nvCxnSpPr>
        <p:spPr bwMode="gray">
          <a:xfrm flipH="1" flipV="1">
            <a:off x="2212352" y="3388784"/>
            <a:ext cx="715319" cy="1192018"/>
          </a:xfrm>
          <a:prstGeom prst="line">
            <a:avLst/>
          </a:prstGeom>
          <a:noFill/>
          <a:ln w="6350" cap="flat" cmpd="sng" algn="ctr">
            <a:solidFill>
              <a:srgbClr val="808080"/>
            </a:solidFill>
            <a:prstDash val="solid"/>
            <a:round/>
            <a:headEnd type="none" w="med" len="med"/>
            <a:tailEnd type="none" w="med" len="med"/>
          </a:ln>
          <a:effectLst/>
        </p:spPr>
      </p:cxnSp>
      <p:cxnSp>
        <p:nvCxnSpPr>
          <p:cNvPr id="388" name="直接连接符 387"/>
          <p:cNvCxnSpPr/>
          <p:nvPr/>
        </p:nvCxnSpPr>
        <p:spPr bwMode="gray">
          <a:xfrm flipV="1">
            <a:off x="2927671" y="3423010"/>
            <a:ext cx="739071" cy="1157791"/>
          </a:xfrm>
          <a:prstGeom prst="line">
            <a:avLst/>
          </a:prstGeom>
          <a:noFill/>
          <a:ln w="6350" cap="flat" cmpd="sng" algn="ctr">
            <a:solidFill>
              <a:srgbClr val="808080"/>
            </a:solidFill>
            <a:prstDash val="solid"/>
            <a:round/>
            <a:headEnd type="none" w="med" len="med"/>
            <a:tailEnd type="none" w="med" len="med"/>
          </a:ln>
          <a:effectLst/>
        </p:spPr>
      </p:cxnSp>
      <p:sp>
        <p:nvSpPr>
          <p:cNvPr id="400" name="TextBox 243"/>
          <p:cNvSpPr txBox="1"/>
          <p:nvPr/>
        </p:nvSpPr>
        <p:spPr bwMode="gray">
          <a:xfrm>
            <a:off x="2188970" y="5588036"/>
            <a:ext cx="1475832" cy="369268"/>
          </a:xfrm>
          <a:prstGeom prst="rect">
            <a:avLst/>
          </a:prstGeom>
          <a:noFill/>
        </p:spPr>
        <p:txBody>
          <a:bodyPr wrap="square" lIns="63999" tIns="81280" rIns="63999" bIns="81280" rtlCol="0" anchor="ctr" anchorCtr="0">
            <a:spAutoFit/>
          </a:bodyPr>
          <a:lstStyle>
            <a:defPPr>
              <a:defRPr lang="zh-CN"/>
            </a:defPPr>
            <a:lvl1pPr algn="ctr">
              <a:defRPr sz="1200">
                <a:solidFill>
                  <a:srgbClr val="000000">
                    <a:lumMod val="75000"/>
                    <a:lumOff val="25000"/>
                  </a:srgbClr>
                </a:solidFill>
                <a:ea typeface="微软雅黑" pitchFamily="34" charset="-122"/>
                <a:cs typeface="Calibri" panose="020F0502020204030204" pitchFamily="34" charset="0"/>
              </a:defRPr>
            </a:lvl1pPr>
            <a:lvl2pPr>
              <a:defRPr>
                <a:ea typeface="宋体" charset="-122"/>
              </a:defRPr>
            </a:lvl2pPr>
            <a:lvl3pPr>
              <a:defRPr>
                <a:ea typeface="宋体" charset="-122"/>
              </a:defRPr>
            </a:lvl3pPr>
            <a:lvl4pPr>
              <a:defRPr>
                <a:ea typeface="宋体" charset="-122"/>
              </a:defRPr>
            </a:lvl4pPr>
            <a:lvl5pPr>
              <a:defRPr>
                <a:ea typeface="宋体" charset="-122"/>
              </a:defRPr>
            </a:lvl5pPr>
            <a:lvl6pPr>
              <a:defRPr>
                <a:ea typeface="宋体" charset="-122"/>
              </a:defRPr>
            </a:lvl6pPr>
            <a:lvl7pPr>
              <a:defRPr>
                <a:ea typeface="宋体" charset="-122"/>
              </a:defRPr>
            </a:lvl7pPr>
            <a:lvl8pPr>
              <a:defRPr>
                <a:ea typeface="宋体" charset="-122"/>
              </a:defRPr>
            </a:lvl8pPr>
            <a:lvl9pPr>
              <a:defRPr>
                <a:ea typeface="宋体" charset="-122"/>
              </a:defRPr>
            </a:lvl9pPr>
          </a:lstStyle>
          <a:p>
            <a:pPr fontAlgn="ctr"/>
            <a:r>
              <a:rPr lang="en-US" sz="1333" dirty="0" smtClean="0">
                <a:solidFill>
                  <a:srgbClr val="000000"/>
                </a:solidFill>
                <a:latin typeface="Huawei Sans" panose="020C0503030203020204" pitchFamily="34" charset="0"/>
              </a:rPr>
              <a:t>Service leaf</a:t>
            </a:r>
            <a:endParaRPr lang="en-US" altLang="zh-CN" sz="1333"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6" name="直接连接符 415"/>
          <p:cNvCxnSpPr/>
          <p:nvPr/>
        </p:nvCxnSpPr>
        <p:spPr bwMode="gray">
          <a:xfrm flipV="1">
            <a:off x="2629539" y="4880347"/>
            <a:ext cx="82477" cy="329884"/>
          </a:xfrm>
          <a:prstGeom prst="line">
            <a:avLst/>
          </a:prstGeom>
          <a:noFill/>
          <a:ln w="6350" cap="flat" cmpd="sng" algn="ctr">
            <a:solidFill>
              <a:srgbClr val="808080"/>
            </a:solidFill>
            <a:prstDash val="solid"/>
            <a:round/>
            <a:headEnd type="none" w="med" len="med"/>
            <a:tailEnd type="none" w="med" len="med"/>
          </a:ln>
          <a:effectLst/>
        </p:spPr>
      </p:cxnSp>
      <p:cxnSp>
        <p:nvCxnSpPr>
          <p:cNvPr id="419" name="直接连接符 418"/>
          <p:cNvCxnSpPr/>
          <p:nvPr/>
        </p:nvCxnSpPr>
        <p:spPr bwMode="gray">
          <a:xfrm flipV="1">
            <a:off x="2629539" y="4880347"/>
            <a:ext cx="519219" cy="329884"/>
          </a:xfrm>
          <a:prstGeom prst="line">
            <a:avLst/>
          </a:prstGeom>
          <a:noFill/>
          <a:ln w="6350" cap="flat" cmpd="sng" algn="ctr">
            <a:solidFill>
              <a:srgbClr val="808080"/>
            </a:solidFill>
            <a:prstDash val="solid"/>
            <a:round/>
            <a:headEnd type="none" w="med" len="med"/>
            <a:tailEnd type="none" w="med" len="med"/>
          </a:ln>
          <a:effectLst/>
        </p:spPr>
      </p:cxnSp>
      <p:cxnSp>
        <p:nvCxnSpPr>
          <p:cNvPr id="422" name="直接连接符 421"/>
          <p:cNvCxnSpPr/>
          <p:nvPr/>
        </p:nvCxnSpPr>
        <p:spPr bwMode="gray">
          <a:xfrm flipH="1" flipV="1">
            <a:off x="2712016" y="4880347"/>
            <a:ext cx="356867" cy="329884"/>
          </a:xfrm>
          <a:prstGeom prst="line">
            <a:avLst/>
          </a:prstGeom>
          <a:noFill/>
          <a:ln w="6350" cap="flat" cmpd="sng" algn="ctr">
            <a:solidFill>
              <a:srgbClr val="808080"/>
            </a:solidFill>
            <a:prstDash val="solid"/>
            <a:round/>
            <a:headEnd type="none" w="med" len="med"/>
            <a:tailEnd type="none" w="med" len="med"/>
          </a:ln>
          <a:effectLst/>
        </p:spPr>
      </p:cxnSp>
      <p:cxnSp>
        <p:nvCxnSpPr>
          <p:cNvPr id="425" name="直接连接符 424"/>
          <p:cNvCxnSpPr/>
          <p:nvPr/>
        </p:nvCxnSpPr>
        <p:spPr bwMode="gray">
          <a:xfrm flipV="1">
            <a:off x="3068883" y="4880347"/>
            <a:ext cx="79875" cy="329884"/>
          </a:xfrm>
          <a:prstGeom prst="line">
            <a:avLst/>
          </a:prstGeom>
          <a:noFill/>
          <a:ln w="6350" cap="flat" cmpd="sng" algn="ctr">
            <a:solidFill>
              <a:srgbClr val="808080"/>
            </a:solidFill>
            <a:prstDash val="solid"/>
            <a:round/>
            <a:headEnd type="none" w="med" len="med"/>
            <a:tailEnd type="none" w="med" len="med"/>
          </a:ln>
          <a:effectLst/>
        </p:spPr>
      </p:cxnSp>
      <p:cxnSp>
        <p:nvCxnSpPr>
          <p:cNvPr id="430" name="直接连接符 429"/>
          <p:cNvCxnSpPr/>
          <p:nvPr/>
        </p:nvCxnSpPr>
        <p:spPr bwMode="gray">
          <a:xfrm flipV="1">
            <a:off x="4362937" y="4880347"/>
            <a:ext cx="74556" cy="302560"/>
          </a:xfrm>
          <a:prstGeom prst="line">
            <a:avLst/>
          </a:prstGeom>
          <a:noFill/>
          <a:ln w="6350" cap="flat" cmpd="sng" algn="ctr">
            <a:solidFill>
              <a:srgbClr val="808080"/>
            </a:solidFill>
            <a:prstDash val="solid"/>
            <a:round/>
            <a:headEnd type="none" w="med" len="med"/>
            <a:tailEnd type="none" w="med" len="med"/>
          </a:ln>
          <a:effectLst/>
        </p:spPr>
      </p:cxnSp>
      <p:cxnSp>
        <p:nvCxnSpPr>
          <p:cNvPr id="433" name="直接连接符 432"/>
          <p:cNvCxnSpPr/>
          <p:nvPr/>
        </p:nvCxnSpPr>
        <p:spPr bwMode="gray">
          <a:xfrm flipH="1">
            <a:off x="4362937" y="4880347"/>
            <a:ext cx="511297" cy="302560"/>
          </a:xfrm>
          <a:prstGeom prst="line">
            <a:avLst/>
          </a:prstGeom>
          <a:noFill/>
          <a:ln w="6350" cap="flat" cmpd="sng" algn="ctr">
            <a:solidFill>
              <a:srgbClr val="808080"/>
            </a:solidFill>
            <a:prstDash val="solid"/>
            <a:round/>
            <a:headEnd type="none" w="med" len="med"/>
            <a:tailEnd type="none" w="med" len="med"/>
          </a:ln>
          <a:effectLst/>
        </p:spPr>
      </p:cxnSp>
      <p:cxnSp>
        <p:nvCxnSpPr>
          <p:cNvPr id="436" name="直接连接符 435"/>
          <p:cNvCxnSpPr/>
          <p:nvPr/>
        </p:nvCxnSpPr>
        <p:spPr bwMode="gray">
          <a:xfrm flipH="1" flipV="1">
            <a:off x="4437493" y="4880347"/>
            <a:ext cx="378656" cy="326827"/>
          </a:xfrm>
          <a:prstGeom prst="line">
            <a:avLst/>
          </a:prstGeom>
          <a:noFill/>
          <a:ln w="6350" cap="flat" cmpd="sng" algn="ctr">
            <a:solidFill>
              <a:srgbClr val="808080"/>
            </a:solidFill>
            <a:prstDash val="solid"/>
            <a:round/>
            <a:headEnd type="none" w="med" len="med"/>
            <a:tailEnd type="none" w="med" len="med"/>
          </a:ln>
          <a:effectLst/>
        </p:spPr>
      </p:cxnSp>
      <p:cxnSp>
        <p:nvCxnSpPr>
          <p:cNvPr id="439" name="直接连接符 438"/>
          <p:cNvCxnSpPr/>
          <p:nvPr/>
        </p:nvCxnSpPr>
        <p:spPr bwMode="gray">
          <a:xfrm flipV="1">
            <a:off x="4816149" y="4880347"/>
            <a:ext cx="58087" cy="326827"/>
          </a:xfrm>
          <a:prstGeom prst="line">
            <a:avLst/>
          </a:prstGeom>
          <a:noFill/>
          <a:ln w="6350" cap="flat" cmpd="sng" algn="ctr">
            <a:solidFill>
              <a:srgbClr val="808080"/>
            </a:solidFill>
            <a:prstDash val="solid"/>
            <a:round/>
            <a:headEnd type="none" w="med" len="med"/>
            <a:tailEnd type="none" w="med" len="med"/>
          </a:ln>
          <a:effectLst/>
        </p:spPr>
      </p:cxnSp>
      <p:cxnSp>
        <p:nvCxnSpPr>
          <p:cNvPr id="442" name="直接连接符 441"/>
          <p:cNvCxnSpPr/>
          <p:nvPr/>
        </p:nvCxnSpPr>
        <p:spPr bwMode="gray">
          <a:xfrm flipH="1" flipV="1">
            <a:off x="2212352" y="3388784"/>
            <a:ext cx="2440795" cy="1192018"/>
          </a:xfrm>
          <a:prstGeom prst="line">
            <a:avLst/>
          </a:prstGeom>
          <a:noFill/>
          <a:ln w="6350" cap="flat" cmpd="sng" algn="ctr">
            <a:solidFill>
              <a:srgbClr val="808080"/>
            </a:solidFill>
            <a:prstDash val="solid"/>
            <a:round/>
            <a:headEnd type="none" w="med" len="med"/>
            <a:tailEnd type="none" w="med" len="med"/>
          </a:ln>
          <a:effectLst/>
        </p:spPr>
      </p:cxnSp>
      <p:cxnSp>
        <p:nvCxnSpPr>
          <p:cNvPr id="446" name="直接连接符 445"/>
          <p:cNvCxnSpPr/>
          <p:nvPr/>
        </p:nvCxnSpPr>
        <p:spPr bwMode="gray">
          <a:xfrm flipH="1" flipV="1">
            <a:off x="3666741" y="3423010"/>
            <a:ext cx="989124" cy="1244780"/>
          </a:xfrm>
          <a:prstGeom prst="line">
            <a:avLst/>
          </a:prstGeom>
          <a:noFill/>
          <a:ln w="6350" cap="flat" cmpd="sng" algn="ctr">
            <a:solidFill>
              <a:srgbClr val="808080"/>
            </a:solidFill>
            <a:prstDash val="solid"/>
            <a:round/>
            <a:headEnd type="none" w="med" len="med"/>
            <a:tailEnd type="none" w="med" len="med"/>
          </a:ln>
          <a:effectLst/>
        </p:spPr>
      </p:cxnSp>
      <p:sp>
        <p:nvSpPr>
          <p:cNvPr id="463" name="TextBox 243"/>
          <p:cNvSpPr txBox="1"/>
          <p:nvPr/>
        </p:nvSpPr>
        <p:spPr bwMode="gray">
          <a:xfrm>
            <a:off x="3988898" y="5588036"/>
            <a:ext cx="1296211" cy="369268"/>
          </a:xfrm>
          <a:prstGeom prst="rect">
            <a:avLst/>
          </a:prstGeom>
          <a:noFill/>
        </p:spPr>
        <p:txBody>
          <a:bodyPr wrap="square" lIns="63999" tIns="81280" rIns="63999" bIns="81280" rtlCol="0" anchor="ctr" anchorCtr="0">
            <a:spAutoFit/>
          </a:bodyPr>
          <a:lstStyle>
            <a:defPPr>
              <a:defRPr lang="zh-CN"/>
            </a:defPPr>
            <a:lvl1pPr algn="ctr">
              <a:defRPr sz="1200">
                <a:solidFill>
                  <a:srgbClr val="000000">
                    <a:lumMod val="75000"/>
                    <a:lumOff val="25000"/>
                  </a:srgbClr>
                </a:solidFill>
                <a:ea typeface="微软雅黑" pitchFamily="34" charset="-122"/>
                <a:cs typeface="Calibri" panose="020F0502020204030204" pitchFamily="34" charset="0"/>
              </a:defRPr>
            </a:lvl1pPr>
            <a:lvl2pPr>
              <a:defRPr>
                <a:ea typeface="宋体" charset="-122"/>
              </a:defRPr>
            </a:lvl2pPr>
            <a:lvl3pPr>
              <a:defRPr>
                <a:ea typeface="宋体" charset="-122"/>
              </a:defRPr>
            </a:lvl3pPr>
            <a:lvl4pPr>
              <a:defRPr>
                <a:ea typeface="宋体" charset="-122"/>
              </a:defRPr>
            </a:lvl4pPr>
            <a:lvl5pPr>
              <a:defRPr>
                <a:ea typeface="宋体" charset="-122"/>
              </a:defRPr>
            </a:lvl5pPr>
            <a:lvl6pPr>
              <a:defRPr>
                <a:ea typeface="宋体" charset="-122"/>
              </a:defRPr>
            </a:lvl6pPr>
            <a:lvl7pPr>
              <a:defRPr>
                <a:ea typeface="宋体" charset="-122"/>
              </a:defRPr>
            </a:lvl7pPr>
            <a:lvl8pPr>
              <a:defRPr>
                <a:ea typeface="宋体" charset="-122"/>
              </a:defRPr>
            </a:lvl8pPr>
            <a:lvl9pPr>
              <a:defRPr>
                <a:ea typeface="宋体" charset="-122"/>
              </a:defRPr>
            </a:lvl9pPr>
          </a:lstStyle>
          <a:p>
            <a:pPr fontAlgn="ctr"/>
            <a:r>
              <a:rPr lang="en-US" sz="1333" dirty="0" smtClean="0">
                <a:solidFill>
                  <a:srgbClr val="000000"/>
                </a:solidFill>
                <a:latin typeface="Huawei Sans" panose="020C0503030203020204" pitchFamily="34" charset="0"/>
              </a:rPr>
              <a:t>Border leaf</a:t>
            </a:r>
            <a:endParaRPr lang="en-US" altLang="zh-CN" sz="1333"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2" name="TextBox 255"/>
          <p:cNvSpPr txBox="1"/>
          <p:nvPr/>
        </p:nvSpPr>
        <p:spPr bwMode="gray">
          <a:xfrm>
            <a:off x="2569075" y="3029541"/>
            <a:ext cx="750526" cy="338554"/>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fontAlgn="ctr"/>
            <a:r>
              <a:rPr lang="en-US" sz="1600" dirty="0" smtClean="0">
                <a:solidFill>
                  <a:srgbClr val="000000"/>
                </a:solidFill>
                <a:latin typeface="Huawei Sans" panose="020C0503030203020204" pitchFamily="34" charset="0"/>
              </a:rPr>
              <a:t>Fabric</a:t>
            </a:r>
            <a:endParaRPr lang="en-US" altLang="zh-CN"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7" name="直接连接符 516"/>
          <p:cNvCxnSpPr/>
          <p:nvPr/>
        </p:nvCxnSpPr>
        <p:spPr bwMode="gray">
          <a:xfrm>
            <a:off x="2456677" y="1895643"/>
            <a:ext cx="956933" cy="0"/>
          </a:xfrm>
          <a:prstGeom prst="line">
            <a:avLst/>
          </a:prstGeom>
          <a:noFill/>
          <a:ln w="6350" cap="flat" cmpd="sng" algn="ctr">
            <a:solidFill>
              <a:srgbClr val="808080"/>
            </a:solidFill>
            <a:prstDash val="dash"/>
            <a:round/>
            <a:headEnd type="none" w="med" len="med"/>
            <a:tailEnd type="none" w="med" len="med"/>
          </a:ln>
          <a:effectLst/>
        </p:spPr>
      </p:cxnSp>
      <p:grpSp>
        <p:nvGrpSpPr>
          <p:cNvPr id="499" name="组合 498"/>
          <p:cNvGrpSpPr/>
          <p:nvPr/>
        </p:nvGrpSpPr>
        <p:grpSpPr bwMode="gray">
          <a:xfrm>
            <a:off x="1287212" y="1417504"/>
            <a:ext cx="3368653" cy="974396"/>
            <a:chOff x="853715" y="926440"/>
            <a:chExt cx="2946084" cy="759562"/>
          </a:xfrm>
        </p:grpSpPr>
        <p:cxnSp>
          <p:nvCxnSpPr>
            <p:cNvPr id="317" name="直接连接符 316"/>
            <p:cNvCxnSpPr/>
            <p:nvPr/>
          </p:nvCxnSpPr>
          <p:spPr bwMode="gray">
            <a:xfrm flipV="1">
              <a:off x="1215468" y="1299160"/>
              <a:ext cx="235069" cy="162742"/>
            </a:xfrm>
            <a:prstGeom prst="line">
              <a:avLst/>
            </a:prstGeom>
            <a:noFill/>
            <a:ln w="6350" cap="flat" cmpd="sng" algn="ctr">
              <a:solidFill>
                <a:srgbClr val="808080"/>
              </a:solidFill>
              <a:prstDash val="solid"/>
              <a:round/>
              <a:headEnd type="none" w="med" len="med"/>
              <a:tailEnd type="none" w="med" len="med"/>
            </a:ln>
            <a:effectLst/>
          </p:spPr>
        </p:cxnSp>
        <p:cxnSp>
          <p:nvCxnSpPr>
            <p:cNvPr id="319" name="直接连接符 318"/>
            <p:cNvCxnSpPr>
              <a:stCxn id="127" idx="1"/>
            </p:cNvCxnSpPr>
            <p:nvPr/>
          </p:nvCxnSpPr>
          <p:spPr bwMode="gray">
            <a:xfrm flipH="1" flipV="1">
              <a:off x="2841366" y="1299161"/>
              <a:ext cx="253549" cy="207136"/>
            </a:xfrm>
            <a:prstGeom prst="line">
              <a:avLst/>
            </a:prstGeom>
            <a:noFill/>
            <a:ln w="6350" cap="flat" cmpd="sng" algn="ctr">
              <a:solidFill>
                <a:srgbClr val="808080"/>
              </a:solidFill>
              <a:prstDash val="solid"/>
              <a:round/>
              <a:headEnd type="none" w="med" len="med"/>
              <a:tailEnd type="none" w="med" len="med"/>
            </a:ln>
            <a:effectLst/>
          </p:spPr>
        </p:cxnSp>
        <p:cxnSp>
          <p:nvCxnSpPr>
            <p:cNvPr id="320" name="直接连接符 319"/>
            <p:cNvCxnSpPr/>
            <p:nvPr/>
          </p:nvCxnSpPr>
          <p:spPr bwMode="gray">
            <a:xfrm>
              <a:off x="1215468" y="1174871"/>
              <a:ext cx="235069" cy="124289"/>
            </a:xfrm>
            <a:prstGeom prst="line">
              <a:avLst/>
            </a:prstGeom>
            <a:ln>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21" name="直接连接符 320"/>
            <p:cNvCxnSpPr/>
            <p:nvPr/>
          </p:nvCxnSpPr>
          <p:spPr bwMode="gray">
            <a:xfrm flipV="1">
              <a:off x="3139317" y="1174871"/>
              <a:ext cx="252967" cy="124289"/>
            </a:xfrm>
            <a:prstGeom prst="line">
              <a:avLst/>
            </a:prstGeom>
            <a:ln>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497" name="圆角矩形 496"/>
            <p:cNvSpPr/>
            <p:nvPr/>
          </p:nvSpPr>
          <p:spPr bwMode="gray">
            <a:xfrm>
              <a:off x="853715" y="926440"/>
              <a:ext cx="2946084" cy="759562"/>
            </a:xfrm>
            <a:prstGeom prst="roundRect">
              <a:avLst>
                <a:gd name="adj" fmla="val 0"/>
              </a:avLst>
            </a:prstGeom>
            <a:noFill/>
            <a:ln>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557" tIns="81280" rIns="162557" bIns="8128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defTabSz="1625531" fontAlgn="ctr">
                <a:buClr>
                  <a:srgbClr val="CC9900"/>
                </a:buClr>
                <a:buFont typeface="Wingdings" pitchFamily="2" charset="2"/>
                <a:buChar char="n"/>
              </a:pPr>
              <a:endParaRPr lang="en-US" altLang="zh-CN" sz="2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62" name="组合 361"/>
          <p:cNvGrpSpPr/>
          <p:nvPr/>
        </p:nvGrpSpPr>
        <p:grpSpPr bwMode="gray">
          <a:xfrm>
            <a:off x="1286205" y="2819116"/>
            <a:ext cx="3369661" cy="920590"/>
            <a:chOff x="756202" y="1651674"/>
            <a:chExt cx="2946966" cy="717619"/>
          </a:xfrm>
        </p:grpSpPr>
        <p:sp>
          <p:nvSpPr>
            <p:cNvPr id="52" name="TextBox 243"/>
            <p:cNvSpPr txBox="1"/>
            <p:nvPr/>
          </p:nvSpPr>
          <p:spPr bwMode="gray">
            <a:xfrm>
              <a:off x="756202" y="1808818"/>
              <a:ext cx="691446" cy="287852"/>
            </a:xfrm>
            <a:prstGeom prst="rect">
              <a:avLst/>
            </a:prstGeom>
            <a:noFill/>
          </p:spPr>
          <p:txBody>
            <a:bodyPr wrap="square" lIns="63999" tIns="81280" rIns="63999" bIns="81280" rtlCol="0" anchor="ctr" anchorCtr="0">
              <a:spAutoFit/>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algn="ctr" fontAlgn="ctr"/>
              <a:r>
                <a:rPr lang="en-US" sz="1333" dirty="0" smtClean="0">
                  <a:solidFill>
                    <a:srgbClr val="000000"/>
                  </a:solidFill>
                  <a:latin typeface="Huawei Sans" panose="020C0503030203020204" pitchFamily="34" charset="0"/>
                </a:rPr>
                <a:t>Spine</a:t>
              </a:r>
              <a:endParaRPr lang="en-US" sz="1333" dirty="0">
                <a:solidFill>
                  <a:srgbClr val="000000"/>
                </a:solidFill>
                <a:latin typeface="Huawei Sans" panose="020C0503030203020204" pitchFamily="34" charset="0"/>
              </a:endParaRPr>
            </a:p>
          </p:txBody>
        </p:sp>
        <p:sp>
          <p:nvSpPr>
            <p:cNvPr id="360" name="圆角矩形 359"/>
            <p:cNvSpPr/>
            <p:nvPr/>
          </p:nvSpPr>
          <p:spPr bwMode="gray">
            <a:xfrm>
              <a:off x="756203" y="1651674"/>
              <a:ext cx="2946965" cy="717619"/>
            </a:xfrm>
            <a:prstGeom prst="roundRect">
              <a:avLst>
                <a:gd name="adj" fmla="val 0"/>
              </a:avLst>
            </a:prstGeom>
            <a:noFill/>
            <a:ln>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62557" tIns="81280" rIns="162557" bIns="8128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defTabSz="1625531" fontAlgn="ctr">
                <a:buClr>
                  <a:srgbClr val="CC9900"/>
                </a:buClr>
                <a:buFont typeface="Wingdings" pitchFamily="2" charset="2"/>
                <a:buChar char="n"/>
              </a:pPr>
              <a:endParaRPr lang="en-US" altLang="zh-CN" sz="2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107" name="内容占位符 525"/>
          <p:cNvGraphicFramePr>
            <a:graphicFrameLocks/>
          </p:cNvGraphicFramePr>
          <p:nvPr>
            <p:extLst>
              <p:ext uri="{D42A27DB-BD31-4B8C-83A1-F6EECF244321}">
                <p14:modId xmlns:p14="http://schemas.microsoft.com/office/powerpoint/2010/main" val="614093388"/>
              </p:ext>
            </p:extLst>
          </p:nvPr>
        </p:nvGraphicFramePr>
        <p:xfrm>
          <a:off x="5671466" y="1342853"/>
          <a:ext cx="5977092" cy="4646782"/>
        </p:xfrm>
        <a:graphic>
          <a:graphicData uri="http://schemas.openxmlformats.org/drawingml/2006/table">
            <a:tbl>
              <a:tblPr firstRow="1" bandRow="1">
                <a:tableStyleId>{073A0DAA-6AF3-43AB-8588-CEC1D06C72B9}</a:tableStyleId>
              </a:tblPr>
              <a:tblGrid>
                <a:gridCol w="1392392"/>
                <a:gridCol w="4584700"/>
              </a:tblGrid>
              <a:tr h="425998">
                <a:tc>
                  <a:txBody>
                    <a:bodyPr/>
                    <a:lstStyle/>
                    <a:p>
                      <a:pPr algn="ctr" fontAlgn="ctr"/>
                      <a:r>
                        <a:rPr lang="en-US" sz="1400" b="1" dirty="0" smtClean="0">
                          <a:solidFill>
                            <a:schemeClr val="tx1"/>
                          </a:solidFill>
                          <a:latin typeface="Huawei Sans" panose="020C0503030203020204" pitchFamily="34" charset="0"/>
                        </a:rPr>
                        <a:t>Concept</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rtl="0" eaLnBrk="1" fontAlgn="ctr" latinLnBrk="0" hangingPunct="1"/>
                      <a:r>
                        <a:rPr lang="en-US" sz="1400" b="1" dirty="0" smtClean="0">
                          <a:solidFill>
                            <a:schemeClr val="tx1"/>
                          </a:solidFill>
                          <a:latin typeface="Huawei Sans" panose="020C0503030203020204" pitchFamily="34" charset="0"/>
                        </a:rPr>
                        <a:t>Description</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792416">
                <a:tc>
                  <a:txBody>
                    <a:bodyPr/>
                    <a:lstStyle/>
                    <a:p>
                      <a:pPr algn="ctr" fontAlgn="ctr"/>
                      <a:r>
                        <a:rPr lang="en-US" sz="1200" dirty="0" smtClean="0">
                          <a:solidFill>
                            <a:schemeClr val="tx1"/>
                          </a:solidFill>
                          <a:latin typeface="Huawei Sans" panose="020C0503030203020204" pitchFamily="34" charset="0"/>
                        </a:rPr>
                        <a:t>Spine</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1" indent="0" algn="l" defTabSz="914034"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Core node on a VXLAN fabric, which provides high-speed IP forwarding and connects to leaf nodes using high-speed interfaces.</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99814">
                <a:tc>
                  <a:txBody>
                    <a:bodyPr/>
                    <a:lstStyle/>
                    <a:p>
                      <a:pPr algn="ctr" fontAlgn="ctr"/>
                      <a:r>
                        <a:rPr lang="en-US" sz="1200" dirty="0" smtClean="0">
                          <a:solidFill>
                            <a:schemeClr val="tx1"/>
                          </a:solidFill>
                          <a:latin typeface="Huawei Sans" panose="020C0503030203020204" pitchFamily="34" charset="0"/>
                        </a:rPr>
                        <a:t>Leaf</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1" indent="0" algn="l" defTabSz="914034"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Access node on a VXLAN fabric, which connects various network devices to the VXLAN network.</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99814">
                <a:tc>
                  <a:txBody>
                    <a:bodyPr/>
                    <a:lstStyle/>
                    <a:p>
                      <a:pPr algn="ctr" fontAlgn="ctr"/>
                      <a:r>
                        <a:rPr lang="en-US" sz="1200" dirty="0" smtClean="0">
                          <a:solidFill>
                            <a:schemeClr val="tx1"/>
                          </a:solidFill>
                          <a:latin typeface="Huawei Sans" panose="020C0503030203020204" pitchFamily="34" charset="0"/>
                        </a:rPr>
                        <a:t>Fabric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1" indent="0" algn="l" defTabSz="914034"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Basic physical network topology of a DC, comprised of a group of spine and leaf nodes. </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92416">
                <a:tc>
                  <a:txBody>
                    <a:bodyPr/>
                    <a:lstStyle/>
                    <a:p>
                      <a:pPr algn="ctr" fontAlgn="ctr"/>
                      <a:r>
                        <a:rPr lang="en-US" sz="1200" dirty="0" smtClean="0">
                          <a:solidFill>
                            <a:schemeClr val="tx1"/>
                          </a:solidFill>
                          <a:latin typeface="Huawei Sans" panose="020C0503030203020204" pitchFamily="34" charset="0"/>
                        </a:rPr>
                        <a:t>Service leaf</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1" indent="0" algn="l" defTabSz="914034" rtl="0" eaLnBrk="1" fontAlgn="ctr" latinLnBrk="0" hangingPunct="1">
                        <a:lnSpc>
                          <a:spcPct val="100000"/>
                        </a:lnSpc>
                        <a:spcBef>
                          <a:spcPts val="0"/>
                        </a:spcBef>
                        <a:spcAft>
                          <a:spcPts val="0"/>
                        </a:spcAft>
                        <a:buClrTx/>
                        <a:buSzTx/>
                        <a:buFontTx/>
                        <a:buNone/>
                        <a:tabLst/>
                        <a:defRPr/>
                      </a:pPr>
                      <a:r>
                        <a:rPr lang="en-US" altLang="zh-CN" sz="1200" kern="1200" dirty="0" smtClean="0">
                          <a:solidFill>
                            <a:schemeClr val="tx1"/>
                          </a:solidFill>
                          <a:latin typeface="Huawei Sans" panose="020C0503030203020204" pitchFamily="34" charset="0"/>
                          <a:ea typeface="+mn-ea"/>
                          <a:cs typeface="+mn-cs"/>
                        </a:rPr>
                        <a:t>Functional node that connects to L4-L7 value-added service (VAS) devices, such as firewall and LBs, to the VXLAN fabric</a:t>
                      </a:r>
                      <a:r>
                        <a:rPr lang="en-US" altLang="zh-CN" sz="1200" kern="1200" baseline="0" dirty="0" smtClean="0">
                          <a:solidFill>
                            <a:schemeClr val="tx1"/>
                          </a:solidFill>
                          <a:latin typeface="Huawei Sans" panose="020C0503030203020204" pitchFamily="34" charset="0"/>
                          <a:ea typeface="+mn-ea"/>
                          <a:cs typeface="+mn-cs"/>
                        </a:rPr>
                        <a:t>.</a:t>
                      </a:r>
                      <a:endParaRPr lang="en-US" altLang="zh-CN" sz="1200" kern="1200" dirty="0">
                        <a:solidFill>
                          <a:schemeClr val="tx1"/>
                        </a:solidFill>
                        <a:latin typeface="Huawei Sans" panose="020C0503030203020204" pitchFamily="34" charset="0"/>
                        <a:ea typeface="+mn-ea"/>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3908">
                <a:tc>
                  <a:txBody>
                    <a:bodyPr/>
                    <a:lstStyle/>
                    <a:p>
                      <a:pPr algn="ctr" fontAlgn="ctr"/>
                      <a:r>
                        <a:rPr lang="en-US" sz="1200" dirty="0" smtClean="0">
                          <a:solidFill>
                            <a:schemeClr val="tx1"/>
                          </a:solidFill>
                          <a:latin typeface="Huawei Sans" panose="020C0503030203020204" pitchFamily="34" charset="0"/>
                        </a:rPr>
                        <a:t>Server leaf</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200" kern="1200" dirty="0" smtClean="0">
                          <a:solidFill>
                            <a:schemeClr val="tx1"/>
                          </a:solidFill>
                          <a:latin typeface="Huawei Sans" panose="020C0503030203020204" pitchFamily="34" charset="0"/>
                          <a:ea typeface="+mn-ea"/>
                          <a:cs typeface="+mn-cs"/>
                        </a:rPr>
                        <a:t>Functional node that connects virtual and physical servers to the VXLAN fabric</a:t>
                      </a:r>
                      <a:r>
                        <a:rPr lang="en-US" altLang="zh-CN" sz="1200" kern="1200" baseline="0" dirty="0" smtClean="0">
                          <a:solidFill>
                            <a:schemeClr val="tx1"/>
                          </a:solidFill>
                          <a:latin typeface="Huawei Sans" panose="020C0503030203020204" pitchFamily="34" charset="0"/>
                          <a:ea typeface="+mn-ea"/>
                          <a:cs typeface="+mn-cs"/>
                        </a:rPr>
                        <a:t>.</a:t>
                      </a:r>
                      <a:endParaRPr lang="en-US" altLang="zh-CN" sz="1200" kern="1200" dirty="0">
                        <a:solidFill>
                          <a:schemeClr val="tx1"/>
                        </a:solidFill>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92416">
                <a:tc>
                  <a:txBody>
                    <a:bodyPr/>
                    <a:lstStyle/>
                    <a:p>
                      <a:pPr algn="ctr" fontAlgn="ctr"/>
                      <a:r>
                        <a:rPr lang="en-US" sz="1200" b="0" dirty="0" smtClean="0">
                          <a:solidFill>
                            <a:schemeClr val="tx1"/>
                          </a:solidFill>
                          <a:latin typeface="Huawei Sans" panose="020C0503030203020204" pitchFamily="34" charset="0"/>
                        </a:rPr>
                        <a:t>Border leaf</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宋体"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1" indent="0" algn="l" defTabSz="914034" rtl="0" eaLnBrk="1" fontAlgn="ctr" latinLnBrk="0" hangingPunct="1">
                        <a:lnSpc>
                          <a:spcPct val="100000"/>
                        </a:lnSpc>
                        <a:spcBef>
                          <a:spcPts val="0"/>
                        </a:spcBef>
                        <a:spcAft>
                          <a:spcPts val="0"/>
                        </a:spcAft>
                        <a:buClrTx/>
                        <a:buSzTx/>
                        <a:buFontTx/>
                        <a:buNone/>
                        <a:tabLst/>
                        <a:defRPr/>
                      </a:pPr>
                      <a:r>
                        <a:rPr lang="en-US" altLang="zh-CN" sz="1200" dirty="0" smtClean="0"/>
                        <a:t>Functional node that connects routers or transmission devices outside a DC to the VXLAN fabric of the DC</a:t>
                      </a:r>
                      <a:r>
                        <a:rPr lang="en-US" altLang="zh-CN" sz="1200" baseline="0" dirty="0" smtClean="0"/>
                        <a:t>.</a:t>
                      </a:r>
                      <a:endParaRPr lang="en-US" altLang="zh-CN" sz="1200" dirty="0" smtClean="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pic>
        <p:nvPicPr>
          <p:cNvPr id="106" name="图片 105" descr="交换机.png"/>
          <p:cNvPicPr>
            <a:picLocks/>
          </p:cNvPicPr>
          <p:nvPr/>
        </p:nvPicPr>
        <p:blipFill>
          <a:blip r:embed="rId5" cstate="print"/>
          <a:stretch>
            <a:fillRect/>
          </a:stretch>
        </p:blipFill>
        <p:spPr bwMode="gray">
          <a:xfrm>
            <a:off x="791497" y="5164064"/>
            <a:ext cx="382875" cy="326058"/>
          </a:xfrm>
          <a:prstGeom prst="rect">
            <a:avLst/>
          </a:prstGeom>
        </p:spPr>
      </p:pic>
      <p:pic>
        <p:nvPicPr>
          <p:cNvPr id="108" name="图片 107" descr="交换机.png"/>
          <p:cNvPicPr>
            <a:picLocks/>
          </p:cNvPicPr>
          <p:nvPr/>
        </p:nvPicPr>
        <p:blipFill>
          <a:blip r:embed="rId5" cstate="print"/>
          <a:stretch>
            <a:fillRect/>
          </a:stretch>
        </p:blipFill>
        <p:spPr bwMode="gray">
          <a:xfrm>
            <a:off x="1217515" y="5164064"/>
            <a:ext cx="382875" cy="326058"/>
          </a:xfrm>
          <a:prstGeom prst="rect">
            <a:avLst/>
          </a:prstGeom>
        </p:spPr>
      </p:pic>
      <p:pic>
        <p:nvPicPr>
          <p:cNvPr id="109" name="图片 108"/>
          <p:cNvPicPr preferRelativeResize="0">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466888" y="5210230"/>
            <a:ext cx="382875" cy="326058"/>
          </a:xfrm>
          <a:prstGeom prst="rect">
            <a:avLst/>
          </a:prstGeom>
        </p:spPr>
      </p:pic>
      <p:pic>
        <p:nvPicPr>
          <p:cNvPr id="110" name="图片 109"/>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4193993" y="5199806"/>
            <a:ext cx="382875" cy="326058"/>
          </a:xfrm>
          <a:prstGeom prst="rect">
            <a:avLst/>
          </a:prstGeom>
        </p:spPr>
      </p:pic>
      <p:pic>
        <p:nvPicPr>
          <p:cNvPr id="111" name="图片 110"/>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4684085" y="5199806"/>
            <a:ext cx="382875" cy="326058"/>
          </a:xfrm>
          <a:prstGeom prst="rect">
            <a:avLst/>
          </a:prstGeom>
        </p:spPr>
      </p:pic>
      <p:pic>
        <p:nvPicPr>
          <p:cNvPr id="112" name="图片 111" descr="汇聚交换机.png">
            <a:extLst>
              <a:ext uri="{FF2B5EF4-FFF2-40B4-BE49-F238E27FC236}">
                <a16:creationId xmlns:a16="http://schemas.microsoft.com/office/drawing/2014/main" xmlns="" id="{5B7FC4BC-3137-4954-A464-7DBAB1E6740E}"/>
              </a:ext>
            </a:extLst>
          </p:cNvPr>
          <p:cNvPicPr>
            <a:picLocks/>
          </p:cNvPicPr>
          <p:nvPr/>
        </p:nvPicPr>
        <p:blipFill>
          <a:blip r:embed="rId8" cstate="print"/>
          <a:stretch>
            <a:fillRect/>
          </a:stretch>
        </p:blipFill>
        <p:spPr bwMode="gray">
          <a:xfrm>
            <a:off x="1952508" y="2973935"/>
            <a:ext cx="517698" cy="462813"/>
          </a:xfrm>
          <a:prstGeom prst="rect">
            <a:avLst/>
          </a:prstGeom>
        </p:spPr>
      </p:pic>
      <p:pic>
        <p:nvPicPr>
          <p:cNvPr id="113" name="图片 112" descr="汇聚交换机.png">
            <a:extLst>
              <a:ext uri="{FF2B5EF4-FFF2-40B4-BE49-F238E27FC236}">
                <a16:creationId xmlns:a16="http://schemas.microsoft.com/office/drawing/2014/main" xmlns="" id="{5B7FC4BC-3137-4954-A464-7DBAB1E6740E}"/>
              </a:ext>
            </a:extLst>
          </p:cNvPr>
          <p:cNvPicPr>
            <a:picLocks/>
          </p:cNvPicPr>
          <p:nvPr/>
        </p:nvPicPr>
        <p:blipFill>
          <a:blip r:embed="rId8" cstate="print"/>
          <a:stretch>
            <a:fillRect/>
          </a:stretch>
        </p:blipFill>
        <p:spPr bwMode="gray">
          <a:xfrm>
            <a:off x="3415132" y="2973935"/>
            <a:ext cx="517698" cy="462813"/>
          </a:xfrm>
          <a:prstGeom prst="rect">
            <a:avLst/>
          </a:prstGeom>
        </p:spPr>
      </p:pic>
      <p:pic>
        <p:nvPicPr>
          <p:cNvPr id="114" name="Picture 30" descr="E:\2016.01\1.12 扁平化图标\蓝色\AR-蓝色最新-28.png"/>
          <p:cNvPicPr preferRelativeResize="0">
            <a:picLocks noChangeArrowheads="1"/>
          </p:cNvPicPr>
          <p:nvPr/>
        </p:nvPicPr>
        <p:blipFill>
          <a:blip r:embed="rId9" cstate="print"/>
          <a:srcRect/>
          <a:stretch>
            <a:fillRect/>
          </a:stretch>
        </p:blipFill>
        <p:spPr bwMode="gray">
          <a:xfrm>
            <a:off x="2892820" y="5230790"/>
            <a:ext cx="382875" cy="326058"/>
          </a:xfrm>
          <a:prstGeom prst="rect">
            <a:avLst/>
          </a:prstGeom>
          <a:noFill/>
        </p:spPr>
      </p:pic>
      <p:pic>
        <p:nvPicPr>
          <p:cNvPr id="116" name="图片 115" descr="接入交换机.png">
            <a:extLst>
              <a:ext uri="{FF2B5EF4-FFF2-40B4-BE49-F238E27FC236}">
                <a16:creationId xmlns:a16="http://schemas.microsoft.com/office/drawing/2014/main" xmlns="" id="{2B66DFA5-7413-4F98-A26C-9EA3158E3E47}"/>
              </a:ext>
            </a:extLst>
          </p:cNvPr>
          <p:cNvPicPr>
            <a:picLocks/>
          </p:cNvPicPr>
          <p:nvPr/>
        </p:nvPicPr>
        <p:blipFill>
          <a:blip r:embed="rId10" cstate="print"/>
          <a:stretch>
            <a:fillRect/>
          </a:stretch>
        </p:blipFill>
        <p:spPr bwMode="gray">
          <a:xfrm>
            <a:off x="2579413" y="4552688"/>
            <a:ext cx="382875" cy="326058"/>
          </a:xfrm>
          <a:prstGeom prst="rect">
            <a:avLst/>
          </a:prstGeom>
        </p:spPr>
      </p:pic>
      <p:pic>
        <p:nvPicPr>
          <p:cNvPr id="117" name="图片 116" descr="接入交换机.png">
            <a:extLst>
              <a:ext uri="{FF2B5EF4-FFF2-40B4-BE49-F238E27FC236}">
                <a16:creationId xmlns:a16="http://schemas.microsoft.com/office/drawing/2014/main" xmlns="" id="{2B66DFA5-7413-4F98-A26C-9EA3158E3E47}"/>
              </a:ext>
            </a:extLst>
          </p:cNvPr>
          <p:cNvPicPr>
            <a:picLocks/>
          </p:cNvPicPr>
          <p:nvPr/>
        </p:nvPicPr>
        <p:blipFill>
          <a:blip r:embed="rId10" cstate="print"/>
          <a:stretch>
            <a:fillRect/>
          </a:stretch>
        </p:blipFill>
        <p:spPr bwMode="gray">
          <a:xfrm>
            <a:off x="3030735" y="4552688"/>
            <a:ext cx="382875" cy="326058"/>
          </a:xfrm>
          <a:prstGeom prst="rect">
            <a:avLst/>
          </a:prstGeom>
        </p:spPr>
      </p:pic>
      <p:pic>
        <p:nvPicPr>
          <p:cNvPr id="118" name="图片 117" descr="接入交换机.png">
            <a:extLst>
              <a:ext uri="{FF2B5EF4-FFF2-40B4-BE49-F238E27FC236}">
                <a16:creationId xmlns:a16="http://schemas.microsoft.com/office/drawing/2014/main" xmlns="" id="{2B66DFA5-7413-4F98-A26C-9EA3158E3E47}"/>
              </a:ext>
            </a:extLst>
          </p:cNvPr>
          <p:cNvPicPr>
            <a:picLocks/>
          </p:cNvPicPr>
          <p:nvPr/>
        </p:nvPicPr>
        <p:blipFill>
          <a:blip r:embed="rId10" cstate="print"/>
          <a:stretch>
            <a:fillRect/>
          </a:stretch>
        </p:blipFill>
        <p:spPr bwMode="gray">
          <a:xfrm>
            <a:off x="4270272" y="4552688"/>
            <a:ext cx="382875" cy="326058"/>
          </a:xfrm>
          <a:prstGeom prst="rect">
            <a:avLst/>
          </a:prstGeom>
        </p:spPr>
      </p:pic>
      <p:pic>
        <p:nvPicPr>
          <p:cNvPr id="119" name="图片 118" descr="接入交换机.png">
            <a:extLst>
              <a:ext uri="{FF2B5EF4-FFF2-40B4-BE49-F238E27FC236}">
                <a16:creationId xmlns:a16="http://schemas.microsoft.com/office/drawing/2014/main" xmlns="" id="{2B66DFA5-7413-4F98-A26C-9EA3158E3E47}"/>
              </a:ext>
            </a:extLst>
          </p:cNvPr>
          <p:cNvPicPr>
            <a:picLocks/>
          </p:cNvPicPr>
          <p:nvPr/>
        </p:nvPicPr>
        <p:blipFill>
          <a:blip r:embed="rId10" cstate="print"/>
          <a:stretch>
            <a:fillRect/>
          </a:stretch>
        </p:blipFill>
        <p:spPr bwMode="gray">
          <a:xfrm>
            <a:off x="4699960" y="4552688"/>
            <a:ext cx="382875" cy="326058"/>
          </a:xfrm>
          <a:prstGeom prst="rect">
            <a:avLst/>
          </a:prstGeom>
        </p:spPr>
      </p:pic>
      <p:pic>
        <p:nvPicPr>
          <p:cNvPr id="121" name="图片 120" descr="接入交换机.png">
            <a:extLst>
              <a:ext uri="{FF2B5EF4-FFF2-40B4-BE49-F238E27FC236}">
                <a16:creationId xmlns:a16="http://schemas.microsoft.com/office/drawing/2014/main" xmlns="" id="{2B66DFA5-7413-4F98-A26C-9EA3158E3E47}"/>
              </a:ext>
            </a:extLst>
          </p:cNvPr>
          <p:cNvPicPr>
            <a:picLocks/>
          </p:cNvPicPr>
          <p:nvPr/>
        </p:nvPicPr>
        <p:blipFill>
          <a:blip r:embed="rId10" cstate="print"/>
          <a:stretch>
            <a:fillRect/>
          </a:stretch>
        </p:blipFill>
        <p:spPr bwMode="gray">
          <a:xfrm>
            <a:off x="847320" y="4552688"/>
            <a:ext cx="382875" cy="326058"/>
          </a:xfrm>
          <a:prstGeom prst="rect">
            <a:avLst/>
          </a:prstGeom>
        </p:spPr>
      </p:pic>
      <p:pic>
        <p:nvPicPr>
          <p:cNvPr id="122" name="图片 121" descr="接入交换机.png">
            <a:extLst>
              <a:ext uri="{FF2B5EF4-FFF2-40B4-BE49-F238E27FC236}">
                <a16:creationId xmlns:a16="http://schemas.microsoft.com/office/drawing/2014/main" xmlns="" id="{2B66DFA5-7413-4F98-A26C-9EA3158E3E47}"/>
              </a:ext>
            </a:extLst>
          </p:cNvPr>
          <p:cNvPicPr>
            <a:picLocks/>
          </p:cNvPicPr>
          <p:nvPr/>
        </p:nvPicPr>
        <p:blipFill>
          <a:blip r:embed="rId10" cstate="print"/>
          <a:stretch>
            <a:fillRect/>
          </a:stretch>
        </p:blipFill>
        <p:spPr bwMode="gray">
          <a:xfrm>
            <a:off x="1298642" y="4552688"/>
            <a:ext cx="382875" cy="326058"/>
          </a:xfrm>
          <a:prstGeom prst="rect">
            <a:avLst/>
          </a:prstGeom>
        </p:spPr>
      </p:pic>
      <p:pic>
        <p:nvPicPr>
          <p:cNvPr id="123" name="图片 122" descr="核心交换机.png">
            <a:extLst>
              <a:ext uri="{FF2B5EF4-FFF2-40B4-BE49-F238E27FC236}">
                <a16:creationId xmlns:a16="http://schemas.microsoft.com/office/drawing/2014/main" xmlns="" id="{F0E30778-46F3-4362-8444-37BAD5251C81}"/>
              </a:ext>
            </a:extLst>
          </p:cNvPr>
          <p:cNvPicPr>
            <a:picLocks/>
          </p:cNvPicPr>
          <p:nvPr/>
        </p:nvPicPr>
        <p:blipFill>
          <a:blip r:embed="rId11" cstate="print"/>
          <a:stretch>
            <a:fillRect/>
          </a:stretch>
        </p:blipFill>
        <p:spPr bwMode="gray">
          <a:xfrm>
            <a:off x="1975766" y="1733912"/>
            <a:ext cx="517698" cy="462813"/>
          </a:xfrm>
          <a:prstGeom prst="rect">
            <a:avLst/>
          </a:prstGeom>
        </p:spPr>
      </p:pic>
      <p:pic>
        <p:nvPicPr>
          <p:cNvPr id="124" name="图片 123" descr="核心交换机.png">
            <a:extLst>
              <a:ext uri="{FF2B5EF4-FFF2-40B4-BE49-F238E27FC236}">
                <a16:creationId xmlns:a16="http://schemas.microsoft.com/office/drawing/2014/main" xmlns="" id="{F0E30778-46F3-4362-8444-37BAD5251C81}"/>
              </a:ext>
            </a:extLst>
          </p:cNvPr>
          <p:cNvPicPr>
            <a:picLocks/>
          </p:cNvPicPr>
          <p:nvPr/>
        </p:nvPicPr>
        <p:blipFill>
          <a:blip r:embed="rId11" cstate="print"/>
          <a:stretch>
            <a:fillRect/>
          </a:stretch>
        </p:blipFill>
        <p:spPr bwMode="gray">
          <a:xfrm>
            <a:off x="3402434" y="1733912"/>
            <a:ext cx="517698" cy="462813"/>
          </a:xfrm>
          <a:prstGeom prst="rect">
            <a:avLst/>
          </a:prstGeom>
        </p:spPr>
      </p:pic>
      <p:pic>
        <p:nvPicPr>
          <p:cNvPr id="125" name="图片 124"/>
          <p:cNvPicPr preferRelativeResize="0">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407964" y="1556792"/>
            <a:ext cx="382875" cy="326058"/>
          </a:xfrm>
          <a:prstGeom prst="rect">
            <a:avLst/>
          </a:prstGeom>
        </p:spPr>
      </p:pic>
      <p:pic>
        <p:nvPicPr>
          <p:cNvPr id="126" name="图片 125"/>
          <p:cNvPicPr preferRelativeResize="0">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176757" y="1556792"/>
            <a:ext cx="382875" cy="326058"/>
          </a:xfrm>
          <a:prstGeom prst="rect">
            <a:avLst/>
          </a:prstGeom>
        </p:spPr>
      </p:pic>
      <p:pic>
        <p:nvPicPr>
          <p:cNvPr id="127" name="Picture 30" descr="E:\2016.01\1.12 扁平化图标\蓝色\AR-蓝色最新-28.png"/>
          <p:cNvPicPr preferRelativeResize="0">
            <a:picLocks noChangeArrowheads="1"/>
          </p:cNvPicPr>
          <p:nvPr/>
        </p:nvPicPr>
        <p:blipFill>
          <a:blip r:embed="rId9" cstate="print"/>
          <a:srcRect/>
          <a:stretch>
            <a:fillRect/>
          </a:stretch>
        </p:blipFill>
        <p:spPr bwMode="gray">
          <a:xfrm>
            <a:off x="4190566" y="1998338"/>
            <a:ext cx="382875" cy="326058"/>
          </a:xfrm>
          <a:prstGeom prst="rect">
            <a:avLst/>
          </a:prstGeom>
          <a:noFill/>
        </p:spPr>
      </p:pic>
      <p:pic>
        <p:nvPicPr>
          <p:cNvPr id="128" name="Picture 30" descr="E:\2016.01\1.12 扁平化图标\蓝色\AR-蓝色最新-28.png"/>
          <p:cNvPicPr preferRelativeResize="0">
            <a:picLocks noChangeArrowheads="1"/>
          </p:cNvPicPr>
          <p:nvPr/>
        </p:nvPicPr>
        <p:blipFill>
          <a:blip r:embed="rId9" cstate="print"/>
          <a:srcRect/>
          <a:stretch>
            <a:fillRect/>
          </a:stretch>
        </p:blipFill>
        <p:spPr bwMode="gray">
          <a:xfrm>
            <a:off x="1398728" y="1998338"/>
            <a:ext cx="382875" cy="326058"/>
          </a:xfrm>
          <a:prstGeom prst="rect">
            <a:avLst/>
          </a:prstGeom>
          <a:noFill/>
        </p:spPr>
      </p:pic>
      <p:grpSp>
        <p:nvGrpSpPr>
          <p:cNvPr id="84" name="组合 83"/>
          <p:cNvGrpSpPr/>
          <p:nvPr/>
        </p:nvGrpSpPr>
        <p:grpSpPr bwMode="gray">
          <a:xfrm>
            <a:off x="4688611" y="81689"/>
            <a:ext cx="7046183" cy="287999"/>
            <a:chOff x="6376393" y="205297"/>
            <a:chExt cx="5398725" cy="125501"/>
          </a:xfrm>
        </p:grpSpPr>
        <p:sp>
          <p:nvSpPr>
            <p:cNvPr id="85" name="五边形 84">
              <a:extLst>
                <a:ext uri="{FF2B5EF4-FFF2-40B4-BE49-F238E27FC236}">
                  <a16:creationId xmlns:a16="http://schemas.microsoft.com/office/drawing/2014/main" xmlns="" id="{582DAA93-C17E-4899-8845-AB6748622C3D}"/>
                </a:ext>
              </a:extLst>
            </p:cNvPr>
            <p:cNvSpPr/>
            <p:nvPr/>
          </p:nvSpPr>
          <p:spPr bwMode="gray">
            <a:xfrm>
              <a:off x="6376393" y="205297"/>
              <a:ext cx="1266873" cy="125501"/>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Integrated Cabling</a:t>
              </a:r>
              <a:endParaRPr lang="en-US" sz="1200" dirty="0">
                <a:latin typeface="Huawei Sans" panose="020C0503030203020204" pitchFamily="34" charset="0"/>
              </a:endParaRPr>
            </a:p>
          </p:txBody>
        </p:sp>
        <p:sp>
          <p:nvSpPr>
            <p:cNvPr id="86" name="燕尾形 85">
              <a:extLst>
                <a:ext uri="{FF2B5EF4-FFF2-40B4-BE49-F238E27FC236}">
                  <a16:creationId xmlns:a16="http://schemas.microsoft.com/office/drawing/2014/main" xmlns="" id="{E7EFC8A1-15C0-4A48-9534-332F142C03DE}"/>
                </a:ext>
              </a:extLst>
            </p:cNvPr>
            <p:cNvSpPr/>
            <p:nvPr/>
          </p:nvSpPr>
          <p:spPr bwMode="gray">
            <a:xfrm>
              <a:off x="7588892" y="205297"/>
              <a:ext cx="1766892" cy="12550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Equipment Room Modules</a:t>
              </a:r>
              <a:endParaRPr lang="en-US" sz="1200" dirty="0">
                <a:latin typeface="Huawei Sans" panose="020C0503030203020204" pitchFamily="34" charset="0"/>
              </a:endParaRPr>
            </a:p>
          </p:txBody>
        </p:sp>
        <p:sp>
          <p:nvSpPr>
            <p:cNvPr id="87" name="燕尾形 86">
              <a:extLst>
                <a:ext uri="{FF2B5EF4-FFF2-40B4-BE49-F238E27FC236}">
                  <a16:creationId xmlns:a16="http://schemas.microsoft.com/office/drawing/2014/main" xmlns="" id="{A739A215-DDE7-40DF-AA00-AB3263EF5C75}"/>
                </a:ext>
              </a:extLst>
            </p:cNvPr>
            <p:cNvSpPr/>
            <p:nvPr/>
          </p:nvSpPr>
          <p:spPr bwMode="gray">
            <a:xfrm>
              <a:off x="9301409" y="205297"/>
              <a:ext cx="643625" cy="12550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PoD</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燕尾形 87">
              <a:extLst>
                <a:ext uri="{FF2B5EF4-FFF2-40B4-BE49-F238E27FC236}">
                  <a16:creationId xmlns:a16="http://schemas.microsoft.com/office/drawing/2014/main" xmlns="" id="{77D457C9-5406-4721-B411-C71DFF2AD8AB}"/>
                </a:ext>
              </a:extLst>
            </p:cNvPr>
            <p:cNvSpPr/>
            <p:nvPr/>
          </p:nvSpPr>
          <p:spPr bwMode="gray">
            <a:xfrm>
              <a:off x="9890660" y="205297"/>
              <a:ext cx="966978" cy="12550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DC Switch</a:t>
              </a:r>
              <a:endParaRPr lang="en-US" sz="1200" dirty="0">
                <a:latin typeface="Huawei Sans" panose="020C0503030203020204" pitchFamily="34" charset="0"/>
              </a:endParaRPr>
            </a:p>
          </p:txBody>
        </p:sp>
        <p:sp>
          <p:nvSpPr>
            <p:cNvPr id="89" name="燕尾形 27">
              <a:extLst>
                <a:ext uri="{FF2B5EF4-FFF2-40B4-BE49-F238E27FC236}">
                  <a16:creationId xmlns:a16="http://schemas.microsoft.com/office/drawing/2014/main" xmlns="" id="{F005849C-86FC-4AB5-8D38-D82C43C80CA8}"/>
                </a:ext>
              </a:extLst>
            </p:cNvPr>
            <p:cNvSpPr/>
            <p:nvPr/>
          </p:nvSpPr>
          <p:spPr bwMode="gray">
            <a:xfrm>
              <a:off x="10803265" y="205297"/>
              <a:ext cx="971853" cy="12550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Spine-Leaf</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custData r:id="rId1"/>
      <p:tags r:id="rId2"/>
    </p:custDataLst>
    <p:extLst>
      <p:ext uri="{BB962C8B-B14F-4D97-AF65-F5344CB8AC3E}">
        <p14:creationId xmlns:p14="http://schemas.microsoft.com/office/powerpoint/2010/main" val="9000719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73AF510-91FE-4130-ABB5-33970DFDE8C8}"/>
              </a:ext>
            </a:extLst>
          </p:cNvPr>
          <p:cNvSpPr>
            <a:spLocks noGrp="1"/>
          </p:cNvSpPr>
          <p:nvPr>
            <p:ph type="title"/>
          </p:nvPr>
        </p:nvSpPr>
        <p:spPr/>
        <p:txBody>
          <a:bodyPr/>
          <a:lstStyle/>
          <a:p>
            <a:r>
              <a:rPr lang="en-US" smtClean="0"/>
              <a:t>Advantages of the Spine-Leaf Architecture</a:t>
            </a:r>
            <a:endParaRPr lang="en-US" altLang="zh-CN" dirty="0">
              <a:sym typeface="Huawei Sans" panose="020C0503030203020204" pitchFamily="34" charset="0"/>
            </a:endParaRPr>
          </a:p>
        </p:txBody>
      </p:sp>
      <p:sp>
        <p:nvSpPr>
          <p:cNvPr id="291" name="文本占位符 290"/>
          <p:cNvSpPr>
            <a:spLocks noGrp="1"/>
          </p:cNvSpPr>
          <p:nvPr>
            <p:ph type="body" sz="quarter" idx="10"/>
          </p:nvPr>
        </p:nvSpPr>
        <p:spPr/>
        <p:txBody>
          <a:bodyPr/>
          <a:lstStyle/>
          <a:p>
            <a:pPr algn="l"/>
            <a:r>
              <a:rPr lang="en-US" sz="1800" smtClean="0"/>
              <a:t>Spine-leaf is a new network architecture for DCs. It consists of spine nodes and leaf nodes. A spine node is a backbone node that provides high-speed IP forwarding. A leaf node provides network access.</a:t>
            </a:r>
            <a:endParaRPr lang="en-US" altLang="zh-CN" sz="1800" smtClean="0">
              <a:sym typeface="Huawei Sans" panose="020C0503030203020204" pitchFamily="34" charset="0"/>
            </a:endParaRPr>
          </a:p>
          <a:p>
            <a:pPr algn="l"/>
            <a:r>
              <a:rPr lang="en-US" sz="1800" smtClean="0"/>
              <a:t>Leaf and spine nodes are fully meshed at Layer 3 and use ECMP to improve network availability.</a:t>
            </a:r>
            <a:endParaRPr lang="en-US" altLang="zh-CN" sz="1800" smtClean="0">
              <a:sym typeface="Huawei Sans" panose="020C0503030203020204" pitchFamily="34" charset="0"/>
            </a:endParaRPr>
          </a:p>
          <a:p>
            <a:pPr algn="l"/>
            <a:r>
              <a:rPr lang="en-US" sz="1800" smtClean="0"/>
              <a:t>The spine-leaf architecture provides high scalability.</a:t>
            </a:r>
          </a:p>
          <a:p>
            <a:pPr algn="l"/>
            <a:endParaRPr lang="en-US" altLang="zh-CN" sz="1800" dirty="0">
              <a:sym typeface="Huawei Sans" panose="020C0503030203020204" pitchFamily="34" charset="0"/>
            </a:endParaRPr>
          </a:p>
        </p:txBody>
      </p:sp>
      <p:sp>
        <p:nvSpPr>
          <p:cNvPr id="3" name="文本占位符 3">
            <a:extLst>
              <a:ext uri="{FF2B5EF4-FFF2-40B4-BE49-F238E27FC236}">
                <a16:creationId xmlns:a16="http://schemas.microsoft.com/office/drawing/2014/main" xmlns="" id="{F18799B7-842A-4FC7-BC84-179A6B3529F6}"/>
              </a:ext>
            </a:extLst>
          </p:cNvPr>
          <p:cNvSpPr txBox="1">
            <a:spLocks/>
          </p:cNvSpPr>
          <p:nvPr/>
        </p:nvSpPr>
        <p:spPr bwMode="gray">
          <a:xfrm>
            <a:off x="468317" y="1233488"/>
            <a:ext cx="11276183" cy="199033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Right Arrow 158">
            <a:extLst>
              <a:ext uri="{FF2B5EF4-FFF2-40B4-BE49-F238E27FC236}">
                <a16:creationId xmlns:a16="http://schemas.microsoft.com/office/drawing/2014/main" xmlns="" id="{80CBA1D0-2ED5-4C80-94F9-399D7F3EF986}"/>
              </a:ext>
            </a:extLst>
          </p:cNvPr>
          <p:cNvSpPr/>
          <p:nvPr/>
        </p:nvSpPr>
        <p:spPr bwMode="gray">
          <a:xfrm>
            <a:off x="3326034" y="4072696"/>
            <a:ext cx="682458"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w="12700">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3" name="Right Arrow 158">
            <a:extLst>
              <a:ext uri="{FF2B5EF4-FFF2-40B4-BE49-F238E27FC236}">
                <a16:creationId xmlns:a16="http://schemas.microsoft.com/office/drawing/2014/main" xmlns="" id="{37BF71CF-81D3-41D0-A345-6EBA06369268}"/>
              </a:ext>
            </a:extLst>
          </p:cNvPr>
          <p:cNvSpPr/>
          <p:nvPr/>
        </p:nvSpPr>
        <p:spPr bwMode="gray">
          <a:xfrm>
            <a:off x="7334062" y="4078783"/>
            <a:ext cx="74964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w="12700">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2" name="Oval 31">
            <a:extLst>
              <a:ext uri="{FF2B5EF4-FFF2-40B4-BE49-F238E27FC236}">
                <a16:creationId xmlns:a16="http://schemas.microsoft.com/office/drawing/2014/main" xmlns="" id="{587EFAF7-9610-425C-90B4-6FAD8573E397}"/>
              </a:ext>
            </a:extLst>
          </p:cNvPr>
          <p:cNvSpPr>
            <a:spLocks noChangeArrowheads="1"/>
          </p:cNvSpPr>
          <p:nvPr/>
        </p:nvSpPr>
        <p:spPr bwMode="gray">
          <a:xfrm>
            <a:off x="4038421" y="4888439"/>
            <a:ext cx="515101" cy="401613"/>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Leaf</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3" name="Oval 32">
            <a:extLst>
              <a:ext uri="{FF2B5EF4-FFF2-40B4-BE49-F238E27FC236}">
                <a16:creationId xmlns:a16="http://schemas.microsoft.com/office/drawing/2014/main" xmlns="" id="{D75369CB-0D94-438D-B499-38F00E044A8A}"/>
              </a:ext>
            </a:extLst>
          </p:cNvPr>
          <p:cNvSpPr>
            <a:spLocks noChangeArrowheads="1"/>
          </p:cNvSpPr>
          <p:nvPr/>
        </p:nvSpPr>
        <p:spPr bwMode="gray">
          <a:xfrm>
            <a:off x="4597617" y="4888439"/>
            <a:ext cx="515101" cy="401613"/>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Leaf</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4" name="Oval 33">
            <a:extLst>
              <a:ext uri="{FF2B5EF4-FFF2-40B4-BE49-F238E27FC236}">
                <a16:creationId xmlns:a16="http://schemas.microsoft.com/office/drawing/2014/main" xmlns="" id="{6002D82E-57DE-405F-97C9-C0255C565693}"/>
              </a:ext>
            </a:extLst>
          </p:cNvPr>
          <p:cNvSpPr>
            <a:spLocks noChangeArrowheads="1"/>
          </p:cNvSpPr>
          <p:nvPr/>
        </p:nvSpPr>
        <p:spPr bwMode="gray">
          <a:xfrm>
            <a:off x="4416969" y="3463485"/>
            <a:ext cx="546451" cy="363451"/>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Spine</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5" name="Oval 34">
            <a:extLst>
              <a:ext uri="{FF2B5EF4-FFF2-40B4-BE49-F238E27FC236}">
                <a16:creationId xmlns:a16="http://schemas.microsoft.com/office/drawing/2014/main" xmlns="" id="{5F28893A-3A70-41C8-9C6A-C7B69A46697E}"/>
              </a:ext>
            </a:extLst>
          </p:cNvPr>
          <p:cNvSpPr>
            <a:spLocks noChangeArrowheads="1"/>
          </p:cNvSpPr>
          <p:nvPr/>
        </p:nvSpPr>
        <p:spPr bwMode="gray">
          <a:xfrm>
            <a:off x="5085651" y="3457678"/>
            <a:ext cx="546451" cy="363451"/>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Spine</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246" name="AutoShape 38">
            <a:extLst>
              <a:ext uri="{FF2B5EF4-FFF2-40B4-BE49-F238E27FC236}">
                <a16:creationId xmlns:a16="http://schemas.microsoft.com/office/drawing/2014/main" xmlns="" id="{1007E23E-FD10-4D43-B81E-CB7258E071AD}"/>
              </a:ext>
            </a:extLst>
          </p:cNvPr>
          <p:cNvCxnSpPr>
            <a:cxnSpLocks noChangeShapeType="1"/>
            <a:stCxn id="244" idx="4"/>
            <a:endCxn id="242" idx="0"/>
          </p:cNvCxnSpPr>
          <p:nvPr/>
        </p:nvCxnSpPr>
        <p:spPr bwMode="gray">
          <a:xfrm flipH="1">
            <a:off x="4295972" y="3826936"/>
            <a:ext cx="394223" cy="1061503"/>
          </a:xfrm>
          <a:prstGeom prst="straightConnector1">
            <a:avLst/>
          </a:prstGeom>
          <a:noFill/>
          <a:ln w="9525" cap="flat" cmpd="sng">
            <a:solidFill>
              <a:srgbClr val="56C4D2"/>
            </a:solidFill>
            <a:round/>
            <a:headEnd/>
            <a:tailEnd/>
          </a:ln>
          <a:effectLst/>
        </p:spPr>
      </p:cxnSp>
      <p:cxnSp>
        <p:nvCxnSpPr>
          <p:cNvPr id="247" name="AutoShape 40">
            <a:extLst>
              <a:ext uri="{FF2B5EF4-FFF2-40B4-BE49-F238E27FC236}">
                <a16:creationId xmlns:a16="http://schemas.microsoft.com/office/drawing/2014/main" xmlns="" id="{63EAE4B1-5F4E-4EBD-9812-8831C32BB1D9}"/>
              </a:ext>
            </a:extLst>
          </p:cNvPr>
          <p:cNvCxnSpPr>
            <a:cxnSpLocks noChangeShapeType="1"/>
            <a:stCxn id="245" idx="4"/>
            <a:endCxn id="243" idx="0"/>
          </p:cNvCxnSpPr>
          <p:nvPr/>
        </p:nvCxnSpPr>
        <p:spPr bwMode="gray">
          <a:xfrm flipH="1">
            <a:off x="4855168" y="3821129"/>
            <a:ext cx="503709" cy="1067310"/>
          </a:xfrm>
          <a:prstGeom prst="straightConnector1">
            <a:avLst/>
          </a:prstGeom>
          <a:noFill/>
          <a:ln w="9525" cap="flat" cmpd="sng">
            <a:solidFill>
              <a:srgbClr val="56C4D2"/>
            </a:solidFill>
            <a:round/>
            <a:headEnd/>
            <a:tailEnd/>
          </a:ln>
          <a:effectLst/>
        </p:spPr>
      </p:cxnSp>
      <p:cxnSp>
        <p:nvCxnSpPr>
          <p:cNvPr id="248" name="AutoShape 42">
            <a:extLst>
              <a:ext uri="{FF2B5EF4-FFF2-40B4-BE49-F238E27FC236}">
                <a16:creationId xmlns:a16="http://schemas.microsoft.com/office/drawing/2014/main" xmlns="" id="{4B330027-51E7-41A9-B7EE-B0D1946470EA}"/>
              </a:ext>
            </a:extLst>
          </p:cNvPr>
          <p:cNvCxnSpPr>
            <a:cxnSpLocks noChangeShapeType="1"/>
            <a:stCxn id="242" idx="0"/>
            <a:endCxn id="245" idx="4"/>
          </p:cNvCxnSpPr>
          <p:nvPr/>
        </p:nvCxnSpPr>
        <p:spPr bwMode="gray">
          <a:xfrm flipV="1">
            <a:off x="4295972" y="3821129"/>
            <a:ext cx="1062905" cy="1067310"/>
          </a:xfrm>
          <a:prstGeom prst="straightConnector1">
            <a:avLst/>
          </a:prstGeom>
          <a:noFill/>
          <a:ln w="9525" cap="flat" cmpd="sng">
            <a:solidFill>
              <a:srgbClr val="56C4D2"/>
            </a:solidFill>
            <a:round/>
            <a:headEnd/>
            <a:tailEnd/>
          </a:ln>
          <a:effectLst/>
        </p:spPr>
      </p:cxnSp>
      <p:cxnSp>
        <p:nvCxnSpPr>
          <p:cNvPr id="249" name="AutoShape 43">
            <a:extLst>
              <a:ext uri="{FF2B5EF4-FFF2-40B4-BE49-F238E27FC236}">
                <a16:creationId xmlns:a16="http://schemas.microsoft.com/office/drawing/2014/main" xmlns="" id="{ABE672AC-C9DA-46E6-81CC-75D3DC1DF9B6}"/>
              </a:ext>
            </a:extLst>
          </p:cNvPr>
          <p:cNvCxnSpPr>
            <a:cxnSpLocks noChangeShapeType="1"/>
            <a:stCxn id="243" idx="0"/>
            <a:endCxn id="244" idx="4"/>
          </p:cNvCxnSpPr>
          <p:nvPr/>
        </p:nvCxnSpPr>
        <p:spPr bwMode="gray">
          <a:xfrm flipH="1" flipV="1">
            <a:off x="4690195" y="3826936"/>
            <a:ext cx="164973" cy="1061503"/>
          </a:xfrm>
          <a:prstGeom prst="straightConnector1">
            <a:avLst/>
          </a:prstGeom>
          <a:noFill/>
          <a:ln w="9525" cap="flat" cmpd="sng">
            <a:solidFill>
              <a:srgbClr val="56C4D2"/>
            </a:solidFill>
            <a:round/>
            <a:headEnd/>
            <a:tailEnd/>
          </a:ln>
          <a:effectLst/>
        </p:spPr>
      </p:cxnSp>
      <p:sp>
        <p:nvSpPr>
          <p:cNvPr id="250" name="Oval 33">
            <a:extLst>
              <a:ext uri="{FF2B5EF4-FFF2-40B4-BE49-F238E27FC236}">
                <a16:creationId xmlns:a16="http://schemas.microsoft.com/office/drawing/2014/main" xmlns="" id="{3EE567B5-01C1-433B-BC43-AB91FF5F7D25}"/>
              </a:ext>
            </a:extLst>
          </p:cNvPr>
          <p:cNvSpPr>
            <a:spLocks noChangeArrowheads="1"/>
          </p:cNvSpPr>
          <p:nvPr/>
        </p:nvSpPr>
        <p:spPr bwMode="gray">
          <a:xfrm>
            <a:off x="5709823" y="3459886"/>
            <a:ext cx="546451" cy="363451"/>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Spine</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1" name="Oval 34">
            <a:extLst>
              <a:ext uri="{FF2B5EF4-FFF2-40B4-BE49-F238E27FC236}">
                <a16:creationId xmlns:a16="http://schemas.microsoft.com/office/drawing/2014/main" xmlns="" id="{CCB5B42C-9936-4358-9EBC-87C96F61D449}"/>
              </a:ext>
            </a:extLst>
          </p:cNvPr>
          <p:cNvSpPr>
            <a:spLocks noChangeArrowheads="1"/>
          </p:cNvSpPr>
          <p:nvPr/>
        </p:nvSpPr>
        <p:spPr bwMode="gray">
          <a:xfrm>
            <a:off x="6327811" y="3438649"/>
            <a:ext cx="546451" cy="363451"/>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Spine</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2" name="Oval 31">
            <a:extLst>
              <a:ext uri="{FF2B5EF4-FFF2-40B4-BE49-F238E27FC236}">
                <a16:creationId xmlns:a16="http://schemas.microsoft.com/office/drawing/2014/main" xmlns="" id="{8BBEA4C3-725D-4DA6-9430-3D1366993F63}"/>
              </a:ext>
            </a:extLst>
          </p:cNvPr>
          <p:cNvSpPr>
            <a:spLocks noChangeArrowheads="1"/>
          </p:cNvSpPr>
          <p:nvPr/>
        </p:nvSpPr>
        <p:spPr bwMode="gray">
          <a:xfrm>
            <a:off x="5156813" y="4888439"/>
            <a:ext cx="515101" cy="401613"/>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Leaf</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3" name="Oval 32">
            <a:extLst>
              <a:ext uri="{FF2B5EF4-FFF2-40B4-BE49-F238E27FC236}">
                <a16:creationId xmlns:a16="http://schemas.microsoft.com/office/drawing/2014/main" xmlns="" id="{AA793471-3298-4015-A55B-7B32A463E8E5}"/>
              </a:ext>
            </a:extLst>
          </p:cNvPr>
          <p:cNvSpPr>
            <a:spLocks noChangeArrowheads="1"/>
          </p:cNvSpPr>
          <p:nvPr/>
        </p:nvSpPr>
        <p:spPr bwMode="gray">
          <a:xfrm>
            <a:off x="5716009" y="4888439"/>
            <a:ext cx="515101" cy="401613"/>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Leaf</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254" name="AutoShape 42">
            <a:extLst>
              <a:ext uri="{FF2B5EF4-FFF2-40B4-BE49-F238E27FC236}">
                <a16:creationId xmlns:a16="http://schemas.microsoft.com/office/drawing/2014/main" xmlns="" id="{23B85B49-6D4F-48AD-8511-160738E38307}"/>
              </a:ext>
            </a:extLst>
          </p:cNvPr>
          <p:cNvCxnSpPr>
            <a:cxnSpLocks noChangeShapeType="1"/>
            <a:stCxn id="252" idx="0"/>
            <a:endCxn id="251" idx="4"/>
          </p:cNvCxnSpPr>
          <p:nvPr/>
        </p:nvCxnSpPr>
        <p:spPr bwMode="gray">
          <a:xfrm flipV="1">
            <a:off x="5414364" y="3802100"/>
            <a:ext cx="1186673" cy="1086339"/>
          </a:xfrm>
          <a:prstGeom prst="straightConnector1">
            <a:avLst/>
          </a:prstGeom>
          <a:noFill/>
          <a:ln w="9525" cap="flat" cmpd="sng">
            <a:solidFill>
              <a:srgbClr val="56C4D2"/>
            </a:solidFill>
            <a:round/>
            <a:headEnd/>
            <a:tailEnd/>
          </a:ln>
          <a:effectLst/>
        </p:spPr>
      </p:cxnSp>
      <p:sp>
        <p:nvSpPr>
          <p:cNvPr id="255" name="Oval 31">
            <a:extLst>
              <a:ext uri="{FF2B5EF4-FFF2-40B4-BE49-F238E27FC236}">
                <a16:creationId xmlns:a16="http://schemas.microsoft.com/office/drawing/2014/main" xmlns="" id="{527B4EEF-3E3E-4124-9567-96DA523B6A61}"/>
              </a:ext>
            </a:extLst>
          </p:cNvPr>
          <p:cNvSpPr>
            <a:spLocks noChangeArrowheads="1"/>
          </p:cNvSpPr>
          <p:nvPr/>
        </p:nvSpPr>
        <p:spPr bwMode="gray">
          <a:xfrm>
            <a:off x="6275205" y="4888439"/>
            <a:ext cx="515101" cy="401613"/>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Leaf</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6" name="Oval 32">
            <a:extLst>
              <a:ext uri="{FF2B5EF4-FFF2-40B4-BE49-F238E27FC236}">
                <a16:creationId xmlns:a16="http://schemas.microsoft.com/office/drawing/2014/main" xmlns="" id="{1FCB6582-D64B-47E4-B171-74C9BD9FC349}"/>
              </a:ext>
            </a:extLst>
          </p:cNvPr>
          <p:cNvSpPr>
            <a:spLocks noChangeArrowheads="1"/>
          </p:cNvSpPr>
          <p:nvPr/>
        </p:nvSpPr>
        <p:spPr bwMode="gray">
          <a:xfrm>
            <a:off x="6834403" y="4888439"/>
            <a:ext cx="515101" cy="401613"/>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Leaf</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257" name="AutoShape 43">
            <a:extLst>
              <a:ext uri="{FF2B5EF4-FFF2-40B4-BE49-F238E27FC236}">
                <a16:creationId xmlns:a16="http://schemas.microsoft.com/office/drawing/2014/main" xmlns="" id="{216CEFB3-8742-4088-8585-46B128E7C700}"/>
              </a:ext>
            </a:extLst>
          </p:cNvPr>
          <p:cNvCxnSpPr>
            <a:cxnSpLocks noChangeShapeType="1"/>
            <a:stCxn id="252" idx="0"/>
            <a:endCxn id="244" idx="4"/>
          </p:cNvCxnSpPr>
          <p:nvPr/>
        </p:nvCxnSpPr>
        <p:spPr bwMode="gray">
          <a:xfrm flipH="1" flipV="1">
            <a:off x="4690195" y="3826936"/>
            <a:ext cx="724169" cy="1061503"/>
          </a:xfrm>
          <a:prstGeom prst="straightConnector1">
            <a:avLst/>
          </a:prstGeom>
          <a:noFill/>
          <a:ln w="9525" cap="flat" cmpd="sng">
            <a:solidFill>
              <a:srgbClr val="56C4D2"/>
            </a:solidFill>
            <a:round/>
            <a:headEnd/>
            <a:tailEnd/>
          </a:ln>
          <a:effectLst/>
        </p:spPr>
      </p:cxnSp>
      <p:cxnSp>
        <p:nvCxnSpPr>
          <p:cNvPr id="258" name="AutoShape 43">
            <a:extLst>
              <a:ext uri="{FF2B5EF4-FFF2-40B4-BE49-F238E27FC236}">
                <a16:creationId xmlns:a16="http://schemas.microsoft.com/office/drawing/2014/main" xmlns="" id="{6EBC9A7F-F686-4FE1-A523-1EAB846367AC}"/>
              </a:ext>
            </a:extLst>
          </p:cNvPr>
          <p:cNvCxnSpPr>
            <a:cxnSpLocks noChangeShapeType="1"/>
            <a:stCxn id="253" idx="0"/>
            <a:endCxn id="244" idx="4"/>
          </p:cNvCxnSpPr>
          <p:nvPr/>
        </p:nvCxnSpPr>
        <p:spPr bwMode="gray">
          <a:xfrm flipH="1" flipV="1">
            <a:off x="4690195" y="3826936"/>
            <a:ext cx="1283365" cy="1061503"/>
          </a:xfrm>
          <a:prstGeom prst="straightConnector1">
            <a:avLst/>
          </a:prstGeom>
          <a:noFill/>
          <a:ln w="9525" cap="flat" cmpd="sng">
            <a:solidFill>
              <a:srgbClr val="56C4D2"/>
            </a:solidFill>
            <a:round/>
            <a:headEnd/>
            <a:tailEnd/>
          </a:ln>
          <a:effectLst/>
        </p:spPr>
      </p:cxnSp>
      <p:cxnSp>
        <p:nvCxnSpPr>
          <p:cNvPr id="259" name="AutoShape 43">
            <a:extLst>
              <a:ext uri="{FF2B5EF4-FFF2-40B4-BE49-F238E27FC236}">
                <a16:creationId xmlns:a16="http://schemas.microsoft.com/office/drawing/2014/main" xmlns="" id="{8013A672-BA84-44FD-9FF3-AA6981040DD8}"/>
              </a:ext>
            </a:extLst>
          </p:cNvPr>
          <p:cNvCxnSpPr>
            <a:cxnSpLocks noChangeShapeType="1"/>
            <a:stCxn id="255" idx="0"/>
            <a:endCxn id="244" idx="4"/>
          </p:cNvCxnSpPr>
          <p:nvPr/>
        </p:nvCxnSpPr>
        <p:spPr bwMode="gray">
          <a:xfrm flipH="1" flipV="1">
            <a:off x="4690195" y="3826936"/>
            <a:ext cx="1842561" cy="1061503"/>
          </a:xfrm>
          <a:prstGeom prst="straightConnector1">
            <a:avLst/>
          </a:prstGeom>
          <a:noFill/>
          <a:ln w="9525" cap="flat" cmpd="sng">
            <a:solidFill>
              <a:srgbClr val="56C4D2"/>
            </a:solidFill>
            <a:round/>
            <a:headEnd/>
            <a:tailEnd/>
          </a:ln>
          <a:effectLst/>
        </p:spPr>
      </p:cxnSp>
      <p:cxnSp>
        <p:nvCxnSpPr>
          <p:cNvPr id="260" name="AutoShape 43">
            <a:extLst>
              <a:ext uri="{FF2B5EF4-FFF2-40B4-BE49-F238E27FC236}">
                <a16:creationId xmlns:a16="http://schemas.microsoft.com/office/drawing/2014/main" xmlns="" id="{F78A32EB-8E02-456E-A9B9-4AF012E0363D}"/>
              </a:ext>
            </a:extLst>
          </p:cNvPr>
          <p:cNvCxnSpPr>
            <a:cxnSpLocks noChangeShapeType="1"/>
            <a:stCxn id="256" idx="0"/>
            <a:endCxn id="244" idx="4"/>
          </p:cNvCxnSpPr>
          <p:nvPr/>
        </p:nvCxnSpPr>
        <p:spPr bwMode="gray">
          <a:xfrm flipH="1" flipV="1">
            <a:off x="4690195" y="3826936"/>
            <a:ext cx="2401759" cy="1061503"/>
          </a:xfrm>
          <a:prstGeom prst="straightConnector1">
            <a:avLst/>
          </a:prstGeom>
          <a:noFill/>
          <a:ln w="9525" cap="flat" cmpd="sng">
            <a:solidFill>
              <a:srgbClr val="56C4D2"/>
            </a:solidFill>
            <a:round/>
            <a:headEnd/>
            <a:tailEnd/>
          </a:ln>
          <a:effectLst/>
        </p:spPr>
      </p:cxnSp>
      <p:cxnSp>
        <p:nvCxnSpPr>
          <p:cNvPr id="261" name="AutoShape 42">
            <a:extLst>
              <a:ext uri="{FF2B5EF4-FFF2-40B4-BE49-F238E27FC236}">
                <a16:creationId xmlns:a16="http://schemas.microsoft.com/office/drawing/2014/main" xmlns="" id="{834F9596-E747-4953-A171-D02C4EC1FDAC}"/>
              </a:ext>
            </a:extLst>
          </p:cNvPr>
          <p:cNvCxnSpPr>
            <a:cxnSpLocks noChangeShapeType="1"/>
            <a:stCxn id="242" idx="0"/>
            <a:endCxn id="250" idx="4"/>
          </p:cNvCxnSpPr>
          <p:nvPr/>
        </p:nvCxnSpPr>
        <p:spPr bwMode="gray">
          <a:xfrm flipV="1">
            <a:off x="4295972" y="3823337"/>
            <a:ext cx="1687077" cy="1065102"/>
          </a:xfrm>
          <a:prstGeom prst="straightConnector1">
            <a:avLst/>
          </a:prstGeom>
          <a:noFill/>
          <a:ln w="9525" cap="flat" cmpd="sng">
            <a:solidFill>
              <a:srgbClr val="56C4D2"/>
            </a:solidFill>
            <a:round/>
            <a:headEnd/>
            <a:tailEnd/>
          </a:ln>
          <a:effectLst/>
        </p:spPr>
      </p:cxnSp>
      <p:cxnSp>
        <p:nvCxnSpPr>
          <p:cNvPr id="262" name="AutoShape 42">
            <a:extLst>
              <a:ext uri="{FF2B5EF4-FFF2-40B4-BE49-F238E27FC236}">
                <a16:creationId xmlns:a16="http://schemas.microsoft.com/office/drawing/2014/main" xmlns="" id="{BFF94629-907F-4D07-B787-13A0978D39CF}"/>
              </a:ext>
            </a:extLst>
          </p:cNvPr>
          <p:cNvCxnSpPr>
            <a:cxnSpLocks noChangeShapeType="1"/>
            <a:stCxn id="242" idx="0"/>
            <a:endCxn id="251" idx="4"/>
          </p:cNvCxnSpPr>
          <p:nvPr/>
        </p:nvCxnSpPr>
        <p:spPr bwMode="gray">
          <a:xfrm flipV="1">
            <a:off x="4295972" y="3802100"/>
            <a:ext cx="2305065" cy="1086339"/>
          </a:xfrm>
          <a:prstGeom prst="straightConnector1">
            <a:avLst/>
          </a:prstGeom>
          <a:noFill/>
          <a:ln w="9525" cap="flat" cmpd="sng">
            <a:solidFill>
              <a:srgbClr val="56C4D2"/>
            </a:solidFill>
            <a:round/>
            <a:headEnd/>
            <a:tailEnd/>
          </a:ln>
          <a:effectLst/>
        </p:spPr>
      </p:cxnSp>
      <p:cxnSp>
        <p:nvCxnSpPr>
          <p:cNvPr id="263" name="AutoShape 42">
            <a:extLst>
              <a:ext uri="{FF2B5EF4-FFF2-40B4-BE49-F238E27FC236}">
                <a16:creationId xmlns:a16="http://schemas.microsoft.com/office/drawing/2014/main" xmlns="" id="{6C8F8BBE-57F0-4C28-A112-206E7DEEF39C}"/>
              </a:ext>
            </a:extLst>
          </p:cNvPr>
          <p:cNvCxnSpPr>
            <a:cxnSpLocks noChangeShapeType="1"/>
            <a:stCxn id="252" idx="0"/>
            <a:endCxn id="245" idx="4"/>
          </p:cNvCxnSpPr>
          <p:nvPr/>
        </p:nvCxnSpPr>
        <p:spPr bwMode="gray">
          <a:xfrm flipH="1" flipV="1">
            <a:off x="5358877" y="3821129"/>
            <a:ext cx="55487" cy="1067310"/>
          </a:xfrm>
          <a:prstGeom prst="straightConnector1">
            <a:avLst/>
          </a:prstGeom>
          <a:noFill/>
          <a:ln w="9525" cap="flat" cmpd="sng">
            <a:solidFill>
              <a:srgbClr val="56C4D2"/>
            </a:solidFill>
            <a:round/>
            <a:headEnd/>
            <a:tailEnd/>
          </a:ln>
          <a:effectLst/>
        </p:spPr>
      </p:cxnSp>
      <p:cxnSp>
        <p:nvCxnSpPr>
          <p:cNvPr id="264" name="AutoShape 42">
            <a:extLst>
              <a:ext uri="{FF2B5EF4-FFF2-40B4-BE49-F238E27FC236}">
                <a16:creationId xmlns:a16="http://schemas.microsoft.com/office/drawing/2014/main" xmlns="" id="{DC91F549-30A4-4BCB-9892-C6F3310A1EA9}"/>
              </a:ext>
            </a:extLst>
          </p:cNvPr>
          <p:cNvCxnSpPr>
            <a:cxnSpLocks noChangeShapeType="1"/>
            <a:stCxn id="252" idx="0"/>
            <a:endCxn id="250" idx="4"/>
          </p:cNvCxnSpPr>
          <p:nvPr/>
        </p:nvCxnSpPr>
        <p:spPr bwMode="gray">
          <a:xfrm flipV="1">
            <a:off x="5414364" y="3823337"/>
            <a:ext cx="568685" cy="1065102"/>
          </a:xfrm>
          <a:prstGeom prst="straightConnector1">
            <a:avLst/>
          </a:prstGeom>
          <a:noFill/>
          <a:ln w="9525" cap="flat" cmpd="sng">
            <a:solidFill>
              <a:srgbClr val="56C4D2"/>
            </a:solidFill>
            <a:round/>
            <a:headEnd/>
            <a:tailEnd/>
          </a:ln>
          <a:effectLst/>
        </p:spPr>
      </p:cxnSp>
      <p:cxnSp>
        <p:nvCxnSpPr>
          <p:cNvPr id="265" name="AutoShape 42">
            <a:extLst>
              <a:ext uri="{FF2B5EF4-FFF2-40B4-BE49-F238E27FC236}">
                <a16:creationId xmlns:a16="http://schemas.microsoft.com/office/drawing/2014/main" xmlns="" id="{5BCAF030-92E4-4564-92B1-2A84696213F0}"/>
              </a:ext>
            </a:extLst>
          </p:cNvPr>
          <p:cNvCxnSpPr>
            <a:cxnSpLocks noChangeShapeType="1"/>
            <a:stCxn id="253" idx="0"/>
            <a:endCxn id="251" idx="4"/>
          </p:cNvCxnSpPr>
          <p:nvPr/>
        </p:nvCxnSpPr>
        <p:spPr bwMode="gray">
          <a:xfrm flipV="1">
            <a:off x="5973560" y="3802100"/>
            <a:ext cx="627477" cy="1086339"/>
          </a:xfrm>
          <a:prstGeom prst="straightConnector1">
            <a:avLst/>
          </a:prstGeom>
          <a:noFill/>
          <a:ln w="9525" cap="flat" cmpd="sng">
            <a:solidFill>
              <a:srgbClr val="56C4D2"/>
            </a:solidFill>
            <a:round/>
            <a:headEnd/>
            <a:tailEnd/>
          </a:ln>
          <a:effectLst/>
        </p:spPr>
      </p:cxnSp>
      <p:cxnSp>
        <p:nvCxnSpPr>
          <p:cNvPr id="266" name="AutoShape 42">
            <a:extLst>
              <a:ext uri="{FF2B5EF4-FFF2-40B4-BE49-F238E27FC236}">
                <a16:creationId xmlns:a16="http://schemas.microsoft.com/office/drawing/2014/main" xmlns="" id="{C1B75F5F-B585-491E-B1C8-73DB21F3D4E5}"/>
              </a:ext>
            </a:extLst>
          </p:cNvPr>
          <p:cNvCxnSpPr>
            <a:cxnSpLocks noChangeShapeType="1"/>
            <a:stCxn id="255" idx="0"/>
            <a:endCxn id="251" idx="4"/>
          </p:cNvCxnSpPr>
          <p:nvPr/>
        </p:nvCxnSpPr>
        <p:spPr bwMode="gray">
          <a:xfrm flipV="1">
            <a:off x="6532756" y="3802100"/>
            <a:ext cx="68281" cy="1086339"/>
          </a:xfrm>
          <a:prstGeom prst="straightConnector1">
            <a:avLst/>
          </a:prstGeom>
          <a:noFill/>
          <a:ln w="9525" cap="flat" cmpd="sng">
            <a:solidFill>
              <a:srgbClr val="56C4D2"/>
            </a:solidFill>
            <a:round/>
            <a:headEnd/>
            <a:tailEnd/>
          </a:ln>
          <a:effectLst/>
        </p:spPr>
      </p:cxnSp>
      <p:cxnSp>
        <p:nvCxnSpPr>
          <p:cNvPr id="267" name="AutoShape 42">
            <a:extLst>
              <a:ext uri="{FF2B5EF4-FFF2-40B4-BE49-F238E27FC236}">
                <a16:creationId xmlns:a16="http://schemas.microsoft.com/office/drawing/2014/main" xmlns="" id="{D2B71CD1-3696-4B9C-B56F-7AF65815D192}"/>
              </a:ext>
            </a:extLst>
          </p:cNvPr>
          <p:cNvCxnSpPr>
            <a:cxnSpLocks noChangeShapeType="1"/>
            <a:stCxn id="256" idx="0"/>
            <a:endCxn id="251" idx="4"/>
          </p:cNvCxnSpPr>
          <p:nvPr/>
        </p:nvCxnSpPr>
        <p:spPr bwMode="gray">
          <a:xfrm flipH="1" flipV="1">
            <a:off x="6601037" y="3802100"/>
            <a:ext cx="490917" cy="1086339"/>
          </a:xfrm>
          <a:prstGeom prst="straightConnector1">
            <a:avLst/>
          </a:prstGeom>
          <a:noFill/>
          <a:ln w="9525" cap="flat" cmpd="sng">
            <a:solidFill>
              <a:srgbClr val="56C4D2"/>
            </a:solidFill>
            <a:round/>
            <a:headEnd/>
            <a:tailEnd/>
          </a:ln>
          <a:effectLst/>
        </p:spPr>
      </p:cxnSp>
      <p:cxnSp>
        <p:nvCxnSpPr>
          <p:cNvPr id="268" name="AutoShape 42">
            <a:extLst>
              <a:ext uri="{FF2B5EF4-FFF2-40B4-BE49-F238E27FC236}">
                <a16:creationId xmlns:a16="http://schemas.microsoft.com/office/drawing/2014/main" xmlns="" id="{242CACA8-0EA0-4F1C-927E-3797BB962319}"/>
              </a:ext>
            </a:extLst>
          </p:cNvPr>
          <p:cNvCxnSpPr>
            <a:cxnSpLocks noChangeShapeType="1"/>
            <a:stCxn id="255" idx="0"/>
            <a:endCxn id="250" idx="4"/>
          </p:cNvCxnSpPr>
          <p:nvPr/>
        </p:nvCxnSpPr>
        <p:spPr bwMode="gray">
          <a:xfrm flipH="1" flipV="1">
            <a:off x="5983049" y="3823337"/>
            <a:ext cx="549707" cy="1065102"/>
          </a:xfrm>
          <a:prstGeom prst="straightConnector1">
            <a:avLst/>
          </a:prstGeom>
          <a:noFill/>
          <a:ln w="9525" cap="flat" cmpd="sng">
            <a:solidFill>
              <a:srgbClr val="56C4D2"/>
            </a:solidFill>
            <a:round/>
            <a:headEnd/>
            <a:tailEnd/>
          </a:ln>
          <a:effectLst/>
        </p:spPr>
      </p:cxnSp>
      <p:cxnSp>
        <p:nvCxnSpPr>
          <p:cNvPr id="269" name="AutoShape 42">
            <a:extLst>
              <a:ext uri="{FF2B5EF4-FFF2-40B4-BE49-F238E27FC236}">
                <a16:creationId xmlns:a16="http://schemas.microsoft.com/office/drawing/2014/main" xmlns="" id="{27EDACBD-7C0D-49D6-BA53-1F94653C4AD8}"/>
              </a:ext>
            </a:extLst>
          </p:cNvPr>
          <p:cNvCxnSpPr>
            <a:cxnSpLocks noChangeShapeType="1"/>
            <a:stCxn id="256" idx="0"/>
            <a:endCxn id="250" idx="4"/>
          </p:cNvCxnSpPr>
          <p:nvPr/>
        </p:nvCxnSpPr>
        <p:spPr bwMode="gray">
          <a:xfrm flipH="1" flipV="1">
            <a:off x="5983049" y="3823337"/>
            <a:ext cx="1108905" cy="1065102"/>
          </a:xfrm>
          <a:prstGeom prst="straightConnector1">
            <a:avLst/>
          </a:prstGeom>
          <a:noFill/>
          <a:ln w="9525" cap="flat" cmpd="sng">
            <a:solidFill>
              <a:srgbClr val="56C4D2"/>
            </a:solidFill>
            <a:round/>
            <a:headEnd/>
            <a:tailEnd/>
          </a:ln>
          <a:effectLst/>
        </p:spPr>
      </p:cxnSp>
      <p:cxnSp>
        <p:nvCxnSpPr>
          <p:cNvPr id="270" name="AutoShape 42">
            <a:extLst>
              <a:ext uri="{FF2B5EF4-FFF2-40B4-BE49-F238E27FC236}">
                <a16:creationId xmlns:a16="http://schemas.microsoft.com/office/drawing/2014/main" xmlns="" id="{1339982D-4C7A-4969-902A-161171B3747A}"/>
              </a:ext>
            </a:extLst>
          </p:cNvPr>
          <p:cNvCxnSpPr>
            <a:cxnSpLocks noChangeShapeType="1"/>
            <a:stCxn id="256" idx="0"/>
            <a:endCxn id="245" idx="4"/>
          </p:cNvCxnSpPr>
          <p:nvPr/>
        </p:nvCxnSpPr>
        <p:spPr bwMode="gray">
          <a:xfrm flipH="1" flipV="1">
            <a:off x="5358877" y="3821129"/>
            <a:ext cx="1733077" cy="1067310"/>
          </a:xfrm>
          <a:prstGeom prst="straightConnector1">
            <a:avLst/>
          </a:prstGeom>
          <a:noFill/>
          <a:ln w="9525" cap="flat" cmpd="sng">
            <a:solidFill>
              <a:srgbClr val="56C4D2"/>
            </a:solidFill>
            <a:round/>
            <a:headEnd/>
            <a:tailEnd/>
          </a:ln>
          <a:effectLst/>
        </p:spPr>
      </p:cxnSp>
      <p:cxnSp>
        <p:nvCxnSpPr>
          <p:cNvPr id="271" name="AutoShape 40">
            <a:extLst>
              <a:ext uri="{FF2B5EF4-FFF2-40B4-BE49-F238E27FC236}">
                <a16:creationId xmlns:a16="http://schemas.microsoft.com/office/drawing/2014/main" xmlns="" id="{3D3C1D5A-7F69-4DB0-92AE-903C668BFC4E}"/>
              </a:ext>
            </a:extLst>
          </p:cNvPr>
          <p:cNvCxnSpPr>
            <a:cxnSpLocks noChangeShapeType="1"/>
            <a:stCxn id="250" idx="4"/>
            <a:endCxn id="243" idx="0"/>
          </p:cNvCxnSpPr>
          <p:nvPr/>
        </p:nvCxnSpPr>
        <p:spPr bwMode="gray">
          <a:xfrm flipH="1">
            <a:off x="4855168" y="3823337"/>
            <a:ext cx="1127881" cy="1065102"/>
          </a:xfrm>
          <a:prstGeom prst="straightConnector1">
            <a:avLst/>
          </a:prstGeom>
          <a:noFill/>
          <a:ln w="9525" cap="flat" cmpd="sng">
            <a:solidFill>
              <a:srgbClr val="56C4D2"/>
            </a:solidFill>
            <a:round/>
            <a:headEnd/>
            <a:tailEnd/>
          </a:ln>
          <a:effectLst/>
        </p:spPr>
      </p:cxnSp>
      <p:cxnSp>
        <p:nvCxnSpPr>
          <p:cNvPr id="272" name="AutoShape 40">
            <a:extLst>
              <a:ext uri="{FF2B5EF4-FFF2-40B4-BE49-F238E27FC236}">
                <a16:creationId xmlns:a16="http://schemas.microsoft.com/office/drawing/2014/main" xmlns="" id="{0060BD8C-95A6-46E8-8710-AD7F7E2C7AD5}"/>
              </a:ext>
            </a:extLst>
          </p:cNvPr>
          <p:cNvCxnSpPr>
            <a:cxnSpLocks noChangeShapeType="1"/>
            <a:stCxn id="251" idx="4"/>
            <a:endCxn id="243" idx="0"/>
          </p:cNvCxnSpPr>
          <p:nvPr/>
        </p:nvCxnSpPr>
        <p:spPr bwMode="gray">
          <a:xfrm flipH="1">
            <a:off x="4855168" y="3802100"/>
            <a:ext cx="1745869" cy="1086339"/>
          </a:xfrm>
          <a:prstGeom prst="straightConnector1">
            <a:avLst/>
          </a:prstGeom>
          <a:noFill/>
          <a:ln w="9525" cap="flat" cmpd="sng">
            <a:solidFill>
              <a:srgbClr val="56C4D2"/>
            </a:solidFill>
            <a:round/>
            <a:headEnd/>
            <a:tailEnd/>
          </a:ln>
          <a:effectLst/>
        </p:spPr>
      </p:cxnSp>
      <p:cxnSp>
        <p:nvCxnSpPr>
          <p:cNvPr id="273" name="AutoShape 42">
            <a:extLst>
              <a:ext uri="{FF2B5EF4-FFF2-40B4-BE49-F238E27FC236}">
                <a16:creationId xmlns:a16="http://schemas.microsoft.com/office/drawing/2014/main" xmlns="" id="{CCFD731C-62F2-493E-BDCA-7106741517D5}"/>
              </a:ext>
            </a:extLst>
          </p:cNvPr>
          <p:cNvCxnSpPr>
            <a:cxnSpLocks noChangeShapeType="1"/>
            <a:stCxn id="253" idx="0"/>
            <a:endCxn id="250" idx="4"/>
          </p:cNvCxnSpPr>
          <p:nvPr/>
        </p:nvCxnSpPr>
        <p:spPr bwMode="gray">
          <a:xfrm flipV="1">
            <a:off x="5973560" y="3823337"/>
            <a:ext cx="9489" cy="1065102"/>
          </a:xfrm>
          <a:prstGeom prst="straightConnector1">
            <a:avLst/>
          </a:prstGeom>
          <a:noFill/>
          <a:ln w="9525" cap="flat" cmpd="sng">
            <a:solidFill>
              <a:srgbClr val="56C4D2"/>
            </a:solidFill>
            <a:round/>
            <a:headEnd/>
            <a:tailEnd/>
          </a:ln>
          <a:effectLst/>
        </p:spPr>
      </p:cxnSp>
      <p:cxnSp>
        <p:nvCxnSpPr>
          <p:cNvPr id="274" name="AutoShape 42">
            <a:extLst>
              <a:ext uri="{FF2B5EF4-FFF2-40B4-BE49-F238E27FC236}">
                <a16:creationId xmlns:a16="http://schemas.microsoft.com/office/drawing/2014/main" xmlns="" id="{3E38555C-FD8F-493D-970D-A0C72F9699D3}"/>
              </a:ext>
            </a:extLst>
          </p:cNvPr>
          <p:cNvCxnSpPr>
            <a:cxnSpLocks noChangeShapeType="1"/>
            <a:stCxn id="253" idx="0"/>
            <a:endCxn id="245" idx="4"/>
          </p:cNvCxnSpPr>
          <p:nvPr/>
        </p:nvCxnSpPr>
        <p:spPr bwMode="gray">
          <a:xfrm flipH="1" flipV="1">
            <a:off x="5358877" y="3821129"/>
            <a:ext cx="614683" cy="1067310"/>
          </a:xfrm>
          <a:prstGeom prst="straightConnector1">
            <a:avLst/>
          </a:prstGeom>
          <a:noFill/>
          <a:ln w="9525" cap="flat" cmpd="sng">
            <a:solidFill>
              <a:srgbClr val="56C4D2"/>
            </a:solidFill>
            <a:round/>
            <a:headEnd/>
            <a:tailEnd/>
          </a:ln>
          <a:effectLst/>
        </p:spPr>
      </p:cxnSp>
      <p:sp>
        <p:nvSpPr>
          <p:cNvPr id="275" name="Oval 32">
            <a:extLst>
              <a:ext uri="{FF2B5EF4-FFF2-40B4-BE49-F238E27FC236}">
                <a16:creationId xmlns:a16="http://schemas.microsoft.com/office/drawing/2014/main" xmlns="" id="{72E9EB99-16F1-4834-A4B4-D8946999B9DE}"/>
              </a:ext>
            </a:extLst>
          </p:cNvPr>
          <p:cNvSpPr>
            <a:spLocks noChangeArrowheads="1"/>
          </p:cNvSpPr>
          <p:nvPr/>
        </p:nvSpPr>
        <p:spPr bwMode="gray">
          <a:xfrm>
            <a:off x="854355" y="4867032"/>
            <a:ext cx="515101" cy="401613"/>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Leaf</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6" name="Oval 34">
            <a:extLst>
              <a:ext uri="{FF2B5EF4-FFF2-40B4-BE49-F238E27FC236}">
                <a16:creationId xmlns:a16="http://schemas.microsoft.com/office/drawing/2014/main" xmlns="" id="{EC39E4AB-7E01-4695-8D5D-9EE8592F8029}"/>
              </a:ext>
            </a:extLst>
          </p:cNvPr>
          <p:cNvSpPr>
            <a:spLocks noChangeArrowheads="1"/>
          </p:cNvSpPr>
          <p:nvPr/>
        </p:nvSpPr>
        <p:spPr bwMode="gray">
          <a:xfrm>
            <a:off x="1397147" y="3436271"/>
            <a:ext cx="546451" cy="363451"/>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Spine</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277" name="AutoShape 40">
            <a:extLst>
              <a:ext uri="{FF2B5EF4-FFF2-40B4-BE49-F238E27FC236}">
                <a16:creationId xmlns:a16="http://schemas.microsoft.com/office/drawing/2014/main" xmlns="" id="{8B19F7AB-6E80-4D93-A0DE-A948BEA78273}"/>
              </a:ext>
            </a:extLst>
          </p:cNvPr>
          <p:cNvCxnSpPr>
            <a:cxnSpLocks noChangeShapeType="1"/>
            <a:stCxn id="276" idx="4"/>
            <a:endCxn id="275" idx="0"/>
          </p:cNvCxnSpPr>
          <p:nvPr/>
        </p:nvCxnSpPr>
        <p:spPr bwMode="gray">
          <a:xfrm flipH="1">
            <a:off x="1111906" y="3799722"/>
            <a:ext cx="558467" cy="1067310"/>
          </a:xfrm>
          <a:prstGeom prst="straightConnector1">
            <a:avLst/>
          </a:prstGeom>
          <a:noFill/>
          <a:ln w="9525" cap="flat" cmpd="sng">
            <a:solidFill>
              <a:srgbClr val="56C4D2"/>
            </a:solidFill>
            <a:round/>
            <a:headEnd/>
            <a:tailEnd/>
          </a:ln>
          <a:effectLst/>
        </p:spPr>
      </p:cxnSp>
      <p:sp>
        <p:nvSpPr>
          <p:cNvPr id="278" name="Oval 33">
            <a:extLst>
              <a:ext uri="{FF2B5EF4-FFF2-40B4-BE49-F238E27FC236}">
                <a16:creationId xmlns:a16="http://schemas.microsoft.com/office/drawing/2014/main" xmlns="" id="{A430B62B-6E04-429B-8BA8-8A1F3FEBFD03}"/>
              </a:ext>
            </a:extLst>
          </p:cNvPr>
          <p:cNvSpPr>
            <a:spLocks noChangeArrowheads="1"/>
          </p:cNvSpPr>
          <p:nvPr/>
        </p:nvSpPr>
        <p:spPr bwMode="gray">
          <a:xfrm>
            <a:off x="2107818" y="3438479"/>
            <a:ext cx="546451" cy="363451"/>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Spine</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9" name="Oval 31">
            <a:extLst>
              <a:ext uri="{FF2B5EF4-FFF2-40B4-BE49-F238E27FC236}">
                <a16:creationId xmlns:a16="http://schemas.microsoft.com/office/drawing/2014/main" xmlns="" id="{16BDCD96-2DF4-4C8A-B62F-CF506DEF4E02}"/>
              </a:ext>
            </a:extLst>
          </p:cNvPr>
          <p:cNvSpPr>
            <a:spLocks noChangeArrowheads="1"/>
          </p:cNvSpPr>
          <p:nvPr/>
        </p:nvSpPr>
        <p:spPr bwMode="gray">
          <a:xfrm>
            <a:off x="1457285" y="4867032"/>
            <a:ext cx="515101" cy="401613"/>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Leaf</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0" name="Oval 32">
            <a:extLst>
              <a:ext uri="{FF2B5EF4-FFF2-40B4-BE49-F238E27FC236}">
                <a16:creationId xmlns:a16="http://schemas.microsoft.com/office/drawing/2014/main" xmlns="" id="{1160A067-90EE-4E25-9D02-1FD7A2D197DD}"/>
              </a:ext>
            </a:extLst>
          </p:cNvPr>
          <p:cNvSpPr>
            <a:spLocks noChangeArrowheads="1"/>
          </p:cNvSpPr>
          <p:nvPr/>
        </p:nvSpPr>
        <p:spPr bwMode="gray">
          <a:xfrm>
            <a:off x="2060215" y="4867032"/>
            <a:ext cx="515101" cy="401613"/>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Leaf</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1" name="Oval 31">
            <a:extLst>
              <a:ext uri="{FF2B5EF4-FFF2-40B4-BE49-F238E27FC236}">
                <a16:creationId xmlns:a16="http://schemas.microsoft.com/office/drawing/2014/main" xmlns="" id="{B8B2E7D1-66A2-4C9B-ADAB-198B22DB3B81}"/>
              </a:ext>
            </a:extLst>
          </p:cNvPr>
          <p:cNvSpPr>
            <a:spLocks noChangeArrowheads="1"/>
          </p:cNvSpPr>
          <p:nvPr/>
        </p:nvSpPr>
        <p:spPr bwMode="gray">
          <a:xfrm>
            <a:off x="2663144" y="4867032"/>
            <a:ext cx="515101" cy="401613"/>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Leaf</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282" name="AutoShape 42">
            <a:extLst>
              <a:ext uri="{FF2B5EF4-FFF2-40B4-BE49-F238E27FC236}">
                <a16:creationId xmlns:a16="http://schemas.microsoft.com/office/drawing/2014/main" xmlns="" id="{2E3FC6F4-3678-4149-964B-CC2067F1D9E7}"/>
              </a:ext>
            </a:extLst>
          </p:cNvPr>
          <p:cNvCxnSpPr>
            <a:cxnSpLocks noChangeShapeType="1"/>
            <a:stCxn id="279" idx="0"/>
            <a:endCxn id="276" idx="4"/>
          </p:cNvCxnSpPr>
          <p:nvPr/>
        </p:nvCxnSpPr>
        <p:spPr bwMode="gray">
          <a:xfrm flipH="1" flipV="1">
            <a:off x="1670373" y="3799722"/>
            <a:ext cx="44463" cy="1067310"/>
          </a:xfrm>
          <a:prstGeom prst="straightConnector1">
            <a:avLst/>
          </a:prstGeom>
          <a:noFill/>
          <a:ln w="9525" cap="flat" cmpd="sng">
            <a:solidFill>
              <a:srgbClr val="56C4D2"/>
            </a:solidFill>
            <a:round/>
            <a:headEnd/>
            <a:tailEnd/>
          </a:ln>
          <a:effectLst/>
        </p:spPr>
      </p:cxnSp>
      <p:cxnSp>
        <p:nvCxnSpPr>
          <p:cNvPr id="283" name="AutoShape 42">
            <a:extLst>
              <a:ext uri="{FF2B5EF4-FFF2-40B4-BE49-F238E27FC236}">
                <a16:creationId xmlns:a16="http://schemas.microsoft.com/office/drawing/2014/main" xmlns="" id="{E63FF455-11AC-4CD1-927B-4E8383DFFD39}"/>
              </a:ext>
            </a:extLst>
          </p:cNvPr>
          <p:cNvCxnSpPr>
            <a:cxnSpLocks noChangeShapeType="1"/>
            <a:stCxn id="279" idx="0"/>
            <a:endCxn id="278" idx="4"/>
          </p:cNvCxnSpPr>
          <p:nvPr/>
        </p:nvCxnSpPr>
        <p:spPr bwMode="gray">
          <a:xfrm flipV="1">
            <a:off x="1714836" y="3801930"/>
            <a:ext cx="666208" cy="1065102"/>
          </a:xfrm>
          <a:prstGeom prst="straightConnector1">
            <a:avLst/>
          </a:prstGeom>
          <a:noFill/>
          <a:ln w="9525" cap="flat" cmpd="sng">
            <a:solidFill>
              <a:srgbClr val="56C4D2"/>
            </a:solidFill>
            <a:round/>
            <a:headEnd/>
            <a:tailEnd/>
          </a:ln>
          <a:effectLst/>
        </p:spPr>
      </p:cxnSp>
      <p:cxnSp>
        <p:nvCxnSpPr>
          <p:cNvPr id="284" name="AutoShape 42">
            <a:extLst>
              <a:ext uri="{FF2B5EF4-FFF2-40B4-BE49-F238E27FC236}">
                <a16:creationId xmlns:a16="http://schemas.microsoft.com/office/drawing/2014/main" xmlns="" id="{EEFF557A-5C3F-4E75-843E-5A987441D103}"/>
              </a:ext>
            </a:extLst>
          </p:cNvPr>
          <p:cNvCxnSpPr>
            <a:cxnSpLocks noChangeShapeType="1"/>
            <a:stCxn id="281" idx="0"/>
            <a:endCxn id="278" idx="4"/>
          </p:cNvCxnSpPr>
          <p:nvPr/>
        </p:nvCxnSpPr>
        <p:spPr bwMode="gray">
          <a:xfrm flipH="1" flipV="1">
            <a:off x="2381044" y="3801930"/>
            <a:ext cx="539651" cy="1065102"/>
          </a:xfrm>
          <a:prstGeom prst="straightConnector1">
            <a:avLst/>
          </a:prstGeom>
          <a:noFill/>
          <a:ln w="9525" cap="flat" cmpd="sng">
            <a:solidFill>
              <a:srgbClr val="56C4D2"/>
            </a:solidFill>
            <a:round/>
            <a:headEnd/>
            <a:tailEnd/>
          </a:ln>
          <a:effectLst/>
        </p:spPr>
      </p:cxnSp>
      <p:cxnSp>
        <p:nvCxnSpPr>
          <p:cNvPr id="285" name="AutoShape 40">
            <a:extLst>
              <a:ext uri="{FF2B5EF4-FFF2-40B4-BE49-F238E27FC236}">
                <a16:creationId xmlns:a16="http://schemas.microsoft.com/office/drawing/2014/main" xmlns="" id="{BDC0D852-8BE6-4E4E-BD8A-F0BD068DDBAA}"/>
              </a:ext>
            </a:extLst>
          </p:cNvPr>
          <p:cNvCxnSpPr>
            <a:cxnSpLocks noChangeShapeType="1"/>
            <a:stCxn id="278" idx="4"/>
            <a:endCxn id="275" idx="0"/>
          </p:cNvCxnSpPr>
          <p:nvPr/>
        </p:nvCxnSpPr>
        <p:spPr bwMode="gray">
          <a:xfrm flipH="1">
            <a:off x="1111906" y="3801930"/>
            <a:ext cx="1269138" cy="1065102"/>
          </a:xfrm>
          <a:prstGeom prst="straightConnector1">
            <a:avLst/>
          </a:prstGeom>
          <a:noFill/>
          <a:ln w="9525" cap="flat" cmpd="sng">
            <a:solidFill>
              <a:srgbClr val="56C4D2"/>
            </a:solidFill>
            <a:round/>
            <a:headEnd/>
            <a:tailEnd/>
          </a:ln>
          <a:effectLst/>
        </p:spPr>
      </p:cxnSp>
      <p:cxnSp>
        <p:nvCxnSpPr>
          <p:cNvPr id="286" name="AutoShape 42">
            <a:extLst>
              <a:ext uri="{FF2B5EF4-FFF2-40B4-BE49-F238E27FC236}">
                <a16:creationId xmlns:a16="http://schemas.microsoft.com/office/drawing/2014/main" xmlns="" id="{A00EEEFF-8775-4227-BEAF-4F2FD9CCA282}"/>
              </a:ext>
            </a:extLst>
          </p:cNvPr>
          <p:cNvCxnSpPr>
            <a:cxnSpLocks noChangeShapeType="1"/>
            <a:stCxn id="280" idx="0"/>
            <a:endCxn id="278" idx="4"/>
          </p:cNvCxnSpPr>
          <p:nvPr/>
        </p:nvCxnSpPr>
        <p:spPr bwMode="gray">
          <a:xfrm flipV="1">
            <a:off x="2317766" y="3801930"/>
            <a:ext cx="63278" cy="1065102"/>
          </a:xfrm>
          <a:prstGeom prst="straightConnector1">
            <a:avLst/>
          </a:prstGeom>
          <a:noFill/>
          <a:ln w="9525" cap="flat" cmpd="sng">
            <a:solidFill>
              <a:srgbClr val="56C4D2"/>
            </a:solidFill>
            <a:round/>
            <a:headEnd/>
            <a:tailEnd/>
          </a:ln>
          <a:effectLst/>
        </p:spPr>
      </p:cxnSp>
      <p:cxnSp>
        <p:nvCxnSpPr>
          <p:cNvPr id="287" name="AutoShape 42">
            <a:extLst>
              <a:ext uri="{FF2B5EF4-FFF2-40B4-BE49-F238E27FC236}">
                <a16:creationId xmlns:a16="http://schemas.microsoft.com/office/drawing/2014/main" xmlns="" id="{840DADBF-9430-4908-BFB6-FB1788407235}"/>
              </a:ext>
            </a:extLst>
          </p:cNvPr>
          <p:cNvCxnSpPr>
            <a:cxnSpLocks noChangeShapeType="1"/>
            <a:stCxn id="280" idx="0"/>
            <a:endCxn id="276" idx="4"/>
          </p:cNvCxnSpPr>
          <p:nvPr/>
        </p:nvCxnSpPr>
        <p:spPr bwMode="gray">
          <a:xfrm flipH="1" flipV="1">
            <a:off x="1670373" y="3799722"/>
            <a:ext cx="647393" cy="1067310"/>
          </a:xfrm>
          <a:prstGeom prst="straightConnector1">
            <a:avLst/>
          </a:prstGeom>
          <a:noFill/>
          <a:ln w="9525" cap="flat" cmpd="sng">
            <a:solidFill>
              <a:srgbClr val="56C4D2"/>
            </a:solidFill>
            <a:round/>
            <a:headEnd/>
            <a:tailEnd/>
          </a:ln>
          <a:effectLst/>
        </p:spPr>
      </p:cxnSp>
      <p:sp>
        <p:nvSpPr>
          <p:cNvPr id="288" name="Oval 33">
            <a:extLst>
              <a:ext uri="{FF2B5EF4-FFF2-40B4-BE49-F238E27FC236}">
                <a16:creationId xmlns:a16="http://schemas.microsoft.com/office/drawing/2014/main" xmlns="" id="{5C5E5FDF-E0EA-4EF4-84B0-42E04663F09A}"/>
              </a:ext>
            </a:extLst>
          </p:cNvPr>
          <p:cNvSpPr>
            <a:spLocks noChangeArrowheads="1"/>
          </p:cNvSpPr>
          <p:nvPr/>
        </p:nvSpPr>
        <p:spPr bwMode="gray">
          <a:xfrm>
            <a:off x="4416969" y="3438649"/>
            <a:ext cx="546451" cy="363451"/>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Spine</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9" name="Oval 34">
            <a:extLst>
              <a:ext uri="{FF2B5EF4-FFF2-40B4-BE49-F238E27FC236}">
                <a16:creationId xmlns:a16="http://schemas.microsoft.com/office/drawing/2014/main" xmlns="" id="{083459AB-EAAC-4713-A7DE-DEBDB26C34ED}"/>
              </a:ext>
            </a:extLst>
          </p:cNvPr>
          <p:cNvSpPr>
            <a:spLocks noChangeArrowheads="1"/>
          </p:cNvSpPr>
          <p:nvPr/>
        </p:nvSpPr>
        <p:spPr bwMode="gray">
          <a:xfrm>
            <a:off x="5053916" y="3438649"/>
            <a:ext cx="546451" cy="363451"/>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Spine</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0" name="Oval 33">
            <a:extLst>
              <a:ext uri="{FF2B5EF4-FFF2-40B4-BE49-F238E27FC236}">
                <a16:creationId xmlns:a16="http://schemas.microsoft.com/office/drawing/2014/main" xmlns="" id="{5398EAE3-0983-4C15-902E-DAD75C134C0B}"/>
              </a:ext>
            </a:extLst>
          </p:cNvPr>
          <p:cNvSpPr>
            <a:spLocks noChangeArrowheads="1"/>
          </p:cNvSpPr>
          <p:nvPr/>
        </p:nvSpPr>
        <p:spPr bwMode="gray">
          <a:xfrm>
            <a:off x="5690863" y="3438649"/>
            <a:ext cx="546451" cy="363451"/>
          </a:xfrm>
          <a:prstGeom prst="ellipse">
            <a:avLst/>
          </a:prstGeom>
          <a:solidFill>
            <a:srgbClr val="30B5C5"/>
          </a:solidFill>
          <a:ln w="9525">
            <a:solidFill>
              <a:srgbClr val="56C4D2"/>
            </a:solidFill>
            <a:round/>
            <a:headEnd/>
            <a:tailEnd/>
          </a:ln>
          <a:effectLst/>
        </p:spPr>
        <p:txBody>
          <a:bodyPr wrap="none" anchor="ctr"/>
          <a:lstStyle/>
          <a:p>
            <a:pPr algn="ctr" fontAlgn="ctr"/>
            <a:r>
              <a:rPr lang="en-US" sz="1400" dirty="0" smtClean="0">
                <a:solidFill>
                  <a:schemeClr val="bg1"/>
                </a:solidFill>
                <a:latin typeface="Huawei Sans" panose="020C0503030203020204" pitchFamily="34" charset="0"/>
              </a:rPr>
              <a:t>Spine</a:t>
            </a:r>
            <a:endParaRPr lang="en-US" altLang="zh-CN" sz="14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9" name="文本框 298">
            <a:extLst>
              <a:ext uri="{FF2B5EF4-FFF2-40B4-BE49-F238E27FC236}">
                <a16:creationId xmlns:a16="http://schemas.microsoft.com/office/drawing/2014/main" xmlns="" id="{3C3CF0E3-DAC6-46BF-BDDB-C5C36CE847E3}"/>
              </a:ext>
            </a:extLst>
          </p:cNvPr>
          <p:cNvSpPr txBox="1"/>
          <p:nvPr/>
        </p:nvSpPr>
        <p:spPr bwMode="gray">
          <a:xfrm>
            <a:off x="869126" y="5594115"/>
            <a:ext cx="2307043" cy="338554"/>
          </a:xfrm>
          <a:prstGeom prst="rect">
            <a:avLst/>
          </a:prstGeom>
          <a:noFill/>
        </p:spPr>
        <p:txBody>
          <a:bodyPr wrap="none" rtlCol="0">
            <a:spAutoFit/>
          </a:bodyPr>
          <a:lstStyle/>
          <a:p>
            <a:pPr algn="ctr" fontAlgn="ctr"/>
            <a:r>
              <a:rPr lang="en-US" sz="1600" dirty="0" smtClean="0">
                <a:latin typeface="Huawei Sans" panose="020C0503030203020204" pitchFamily="34" charset="0"/>
              </a:rPr>
              <a:t>Spine-leaf architecture</a:t>
            </a:r>
            <a:endParaRPr lang="en-US" sz="1600" dirty="0">
              <a:latin typeface="Huawei Sans" panose="020C0503030203020204" pitchFamily="34" charset="0"/>
            </a:endParaRPr>
          </a:p>
        </p:txBody>
      </p:sp>
      <p:sp>
        <p:nvSpPr>
          <p:cNvPr id="300" name="文本框 299">
            <a:extLst>
              <a:ext uri="{FF2B5EF4-FFF2-40B4-BE49-F238E27FC236}">
                <a16:creationId xmlns:a16="http://schemas.microsoft.com/office/drawing/2014/main" xmlns="" id="{7BD06945-2CFE-401D-8371-0284440EDB67}"/>
              </a:ext>
            </a:extLst>
          </p:cNvPr>
          <p:cNvSpPr txBox="1"/>
          <p:nvPr/>
        </p:nvSpPr>
        <p:spPr bwMode="gray">
          <a:xfrm>
            <a:off x="4601761" y="5594115"/>
            <a:ext cx="2228495" cy="338554"/>
          </a:xfrm>
          <a:prstGeom prst="rect">
            <a:avLst/>
          </a:prstGeom>
          <a:noFill/>
        </p:spPr>
        <p:txBody>
          <a:bodyPr wrap="none" rtlCol="0">
            <a:spAutoFit/>
          </a:bodyPr>
          <a:lstStyle/>
          <a:p>
            <a:pPr fontAlgn="ctr"/>
            <a:r>
              <a:rPr lang="en-US" altLang="zh-CN" sz="1600" dirty="0" smtClean="0">
                <a:latin typeface="Huawei Sans" panose="020C0503030203020204" pitchFamily="34" charset="0"/>
              </a:rPr>
              <a:t>Multi-n</a:t>
            </a:r>
            <a:r>
              <a:rPr lang="en-US" sz="1600" dirty="0" smtClean="0">
                <a:latin typeface="Huawei Sans" panose="020C0503030203020204" pitchFamily="34" charset="0"/>
              </a:rPr>
              <a:t>ode expansion</a:t>
            </a:r>
            <a:endParaRPr lang="en-US" sz="1600" dirty="0">
              <a:latin typeface="Huawei Sans" panose="020C0503030203020204" pitchFamily="34" charset="0"/>
            </a:endParaRPr>
          </a:p>
        </p:txBody>
      </p:sp>
      <p:sp>
        <p:nvSpPr>
          <p:cNvPr id="301" name="文本框 300">
            <a:extLst>
              <a:ext uri="{FF2B5EF4-FFF2-40B4-BE49-F238E27FC236}">
                <a16:creationId xmlns:a16="http://schemas.microsoft.com/office/drawing/2014/main" xmlns="" id="{69B456C9-2C79-47A7-B7EA-8E412DB17631}"/>
              </a:ext>
            </a:extLst>
          </p:cNvPr>
          <p:cNvSpPr txBox="1"/>
          <p:nvPr/>
        </p:nvSpPr>
        <p:spPr bwMode="gray">
          <a:xfrm>
            <a:off x="8685496" y="5594115"/>
            <a:ext cx="2193229" cy="338554"/>
          </a:xfrm>
          <a:prstGeom prst="rect">
            <a:avLst/>
          </a:prstGeom>
          <a:noFill/>
        </p:spPr>
        <p:txBody>
          <a:bodyPr wrap="none" rtlCol="0">
            <a:spAutoFit/>
          </a:bodyPr>
          <a:lstStyle/>
          <a:p>
            <a:pPr fontAlgn="ctr"/>
            <a:r>
              <a:rPr lang="en-US" sz="1600" dirty="0" smtClean="0">
                <a:latin typeface="Huawei Sans" panose="020C0503030203020204" pitchFamily="34" charset="0"/>
              </a:rPr>
              <a:t>Multi-level expansion</a:t>
            </a:r>
            <a:endParaRPr lang="en-US" sz="1600" dirty="0">
              <a:latin typeface="Huawei Sans" panose="020C0503030203020204" pitchFamily="34" charset="0"/>
            </a:endParaRPr>
          </a:p>
        </p:txBody>
      </p:sp>
      <p:grpSp>
        <p:nvGrpSpPr>
          <p:cNvPr id="302" name="组合 301"/>
          <p:cNvGrpSpPr/>
          <p:nvPr/>
        </p:nvGrpSpPr>
        <p:grpSpPr bwMode="gray">
          <a:xfrm>
            <a:off x="4688611" y="81689"/>
            <a:ext cx="7046183" cy="287999"/>
            <a:chOff x="6376393" y="205297"/>
            <a:chExt cx="5398725" cy="125501"/>
          </a:xfrm>
        </p:grpSpPr>
        <p:sp>
          <p:nvSpPr>
            <p:cNvPr id="303" name="五边形 302">
              <a:extLst>
                <a:ext uri="{FF2B5EF4-FFF2-40B4-BE49-F238E27FC236}">
                  <a16:creationId xmlns:a16="http://schemas.microsoft.com/office/drawing/2014/main" xmlns="" id="{582DAA93-C17E-4899-8845-AB6748622C3D}"/>
                </a:ext>
              </a:extLst>
            </p:cNvPr>
            <p:cNvSpPr/>
            <p:nvPr/>
          </p:nvSpPr>
          <p:spPr bwMode="gray">
            <a:xfrm>
              <a:off x="6376393" y="205297"/>
              <a:ext cx="1266873" cy="125501"/>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Integrated Cabling</a:t>
              </a:r>
              <a:endParaRPr lang="en-US" sz="1200" dirty="0">
                <a:latin typeface="Huawei Sans" panose="020C0503030203020204" pitchFamily="34" charset="0"/>
              </a:endParaRPr>
            </a:p>
          </p:txBody>
        </p:sp>
        <p:sp>
          <p:nvSpPr>
            <p:cNvPr id="304" name="燕尾形 303">
              <a:extLst>
                <a:ext uri="{FF2B5EF4-FFF2-40B4-BE49-F238E27FC236}">
                  <a16:creationId xmlns:a16="http://schemas.microsoft.com/office/drawing/2014/main" xmlns="" id="{E7EFC8A1-15C0-4A48-9534-332F142C03DE}"/>
                </a:ext>
              </a:extLst>
            </p:cNvPr>
            <p:cNvSpPr/>
            <p:nvPr/>
          </p:nvSpPr>
          <p:spPr bwMode="gray">
            <a:xfrm>
              <a:off x="7588892" y="205297"/>
              <a:ext cx="1766892" cy="12550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Equipment Room Modules</a:t>
              </a:r>
              <a:endParaRPr lang="en-US" sz="1200" dirty="0">
                <a:latin typeface="Huawei Sans" panose="020C0503030203020204" pitchFamily="34" charset="0"/>
              </a:endParaRPr>
            </a:p>
          </p:txBody>
        </p:sp>
        <p:sp>
          <p:nvSpPr>
            <p:cNvPr id="305" name="燕尾形 304">
              <a:extLst>
                <a:ext uri="{FF2B5EF4-FFF2-40B4-BE49-F238E27FC236}">
                  <a16:creationId xmlns:a16="http://schemas.microsoft.com/office/drawing/2014/main" xmlns="" id="{A739A215-DDE7-40DF-AA00-AB3263EF5C75}"/>
                </a:ext>
              </a:extLst>
            </p:cNvPr>
            <p:cNvSpPr/>
            <p:nvPr/>
          </p:nvSpPr>
          <p:spPr bwMode="gray">
            <a:xfrm>
              <a:off x="9301409" y="205297"/>
              <a:ext cx="643625" cy="12550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PoD</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6" name="燕尾形 305">
              <a:extLst>
                <a:ext uri="{FF2B5EF4-FFF2-40B4-BE49-F238E27FC236}">
                  <a16:creationId xmlns:a16="http://schemas.microsoft.com/office/drawing/2014/main" xmlns="" id="{77D457C9-5406-4721-B411-C71DFF2AD8AB}"/>
                </a:ext>
              </a:extLst>
            </p:cNvPr>
            <p:cNvSpPr/>
            <p:nvPr/>
          </p:nvSpPr>
          <p:spPr bwMode="gray">
            <a:xfrm>
              <a:off x="9890660" y="205297"/>
              <a:ext cx="966978" cy="12550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DC Switch</a:t>
              </a:r>
              <a:endParaRPr lang="en-US" sz="1200" dirty="0">
                <a:latin typeface="Huawei Sans" panose="020C0503030203020204" pitchFamily="34" charset="0"/>
              </a:endParaRPr>
            </a:p>
          </p:txBody>
        </p:sp>
        <p:sp>
          <p:nvSpPr>
            <p:cNvPr id="312" name="燕尾形 27">
              <a:extLst>
                <a:ext uri="{FF2B5EF4-FFF2-40B4-BE49-F238E27FC236}">
                  <a16:creationId xmlns:a16="http://schemas.microsoft.com/office/drawing/2014/main" xmlns="" id="{F005849C-86FC-4AB5-8D38-D82C43C80CA8}"/>
                </a:ext>
              </a:extLst>
            </p:cNvPr>
            <p:cNvSpPr/>
            <p:nvPr/>
          </p:nvSpPr>
          <p:spPr bwMode="gray">
            <a:xfrm>
              <a:off x="10803265" y="205297"/>
              <a:ext cx="971853" cy="12550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Spine-Leaf</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98" name="组合 297">
            <a:extLst>
              <a:ext uri="{FF2B5EF4-FFF2-40B4-BE49-F238E27FC236}">
                <a16:creationId xmlns="" xmlns:a16="http://schemas.microsoft.com/office/drawing/2014/main" id="{E4017940-F23C-422F-A518-0ADC1D4ABEBD}"/>
              </a:ext>
            </a:extLst>
          </p:cNvPr>
          <p:cNvGrpSpPr/>
          <p:nvPr/>
        </p:nvGrpSpPr>
        <p:grpSpPr bwMode="gray">
          <a:xfrm>
            <a:off x="9201051" y="3482429"/>
            <a:ext cx="1749387" cy="1218692"/>
            <a:chOff x="9942554" y="2315270"/>
            <a:chExt cx="1364895" cy="1260140"/>
          </a:xfrm>
        </p:grpSpPr>
        <p:sp>
          <p:nvSpPr>
            <p:cNvPr id="307" name="矩形 306">
              <a:extLst>
                <a:ext uri="{FF2B5EF4-FFF2-40B4-BE49-F238E27FC236}">
                  <a16:creationId xmlns="" xmlns:a16="http://schemas.microsoft.com/office/drawing/2014/main" id="{959BAAC5-3E9D-4883-AF2E-551EF72B51A4}"/>
                </a:ext>
              </a:extLst>
            </p:cNvPr>
            <p:cNvSpPr/>
            <p:nvPr/>
          </p:nvSpPr>
          <p:spPr bwMode="gray">
            <a:xfrm>
              <a:off x="9942554" y="2315270"/>
              <a:ext cx="1364895" cy="1260140"/>
            </a:xfrm>
            <a:prstGeom prst="rect">
              <a:avLst/>
            </a:prstGeom>
            <a:solidFill>
              <a:srgbClr val="FFFF99"/>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8" name="Oval 31">
              <a:extLst>
                <a:ext uri="{FF2B5EF4-FFF2-40B4-BE49-F238E27FC236}">
                  <a16:creationId xmlns="" xmlns:a16="http://schemas.microsoft.com/office/drawing/2014/main" id="{7B754C8B-D7CD-4237-83EE-759346A9D2FF}"/>
                </a:ext>
              </a:extLst>
            </p:cNvPr>
            <p:cNvSpPr>
              <a:spLocks noChangeArrowheads="1"/>
            </p:cNvSpPr>
            <p:nvPr/>
          </p:nvSpPr>
          <p:spPr bwMode="gray">
            <a:xfrm>
              <a:off x="9947508" y="3286019"/>
              <a:ext cx="130309" cy="217104"/>
            </a:xfrm>
            <a:prstGeom prst="ellipse">
              <a:avLst/>
            </a:prstGeom>
            <a:solidFill>
              <a:srgbClr val="0099FF"/>
            </a:solidFill>
            <a:ln w="9525">
              <a:solidFill>
                <a:schemeClr val="bg1"/>
              </a:solidFill>
              <a:round/>
              <a:headEnd/>
              <a:tailEnd/>
            </a:ln>
            <a:effectLst/>
          </p:spPr>
          <p:txBody>
            <a:bodyPr wrap="none" anchor="ctr"/>
            <a:lstStyle/>
            <a:p>
              <a:pPr algn="ctr"/>
              <a:r>
                <a:rPr lang="en-US" altLang="zh-CN" sz="6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9" name="Oval 32">
              <a:extLst>
                <a:ext uri="{FF2B5EF4-FFF2-40B4-BE49-F238E27FC236}">
                  <a16:creationId xmlns="" xmlns:a16="http://schemas.microsoft.com/office/drawing/2014/main" id="{BBE25198-28D8-462A-BC50-111F42DCC3BE}"/>
                </a:ext>
              </a:extLst>
            </p:cNvPr>
            <p:cNvSpPr>
              <a:spLocks noChangeArrowheads="1"/>
            </p:cNvSpPr>
            <p:nvPr/>
          </p:nvSpPr>
          <p:spPr bwMode="gray">
            <a:xfrm>
              <a:off x="10185444" y="3288736"/>
              <a:ext cx="130309" cy="217104"/>
            </a:xfrm>
            <a:prstGeom prst="ellipse">
              <a:avLst/>
            </a:prstGeom>
            <a:solidFill>
              <a:srgbClr val="0099FF"/>
            </a:solidFill>
            <a:ln w="9525">
              <a:solidFill>
                <a:schemeClr val="bg1"/>
              </a:solidFill>
              <a:round/>
              <a:headEnd/>
              <a:tailEnd/>
            </a:ln>
            <a:effectLst/>
          </p:spPr>
          <p:txBody>
            <a:bodyPr wrap="none" anchor="ctr"/>
            <a:lstStyle/>
            <a:p>
              <a:pPr algn="ctr"/>
              <a:r>
                <a:rPr lang="en-US" altLang="zh-CN" sz="6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0" name="Oval 33">
              <a:extLst>
                <a:ext uri="{FF2B5EF4-FFF2-40B4-BE49-F238E27FC236}">
                  <a16:creationId xmlns="" xmlns:a16="http://schemas.microsoft.com/office/drawing/2014/main" id="{713DA355-67D7-4567-85C0-099085C3448F}"/>
                </a:ext>
              </a:extLst>
            </p:cNvPr>
            <p:cNvSpPr>
              <a:spLocks noChangeArrowheads="1"/>
            </p:cNvSpPr>
            <p:nvPr/>
          </p:nvSpPr>
          <p:spPr bwMode="gray">
            <a:xfrm>
              <a:off x="10110129" y="2382398"/>
              <a:ext cx="191610" cy="217104"/>
            </a:xfrm>
            <a:prstGeom prst="ellipse">
              <a:avLst/>
            </a:prstGeom>
            <a:solidFill>
              <a:srgbClr val="62B230"/>
            </a:solidFill>
            <a:ln w="9525">
              <a:solidFill>
                <a:srgbClr val="62B230"/>
              </a:solid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1" name="Oval 34">
              <a:extLst>
                <a:ext uri="{FF2B5EF4-FFF2-40B4-BE49-F238E27FC236}">
                  <a16:creationId xmlns="" xmlns:a16="http://schemas.microsoft.com/office/drawing/2014/main" id="{AD8AB690-5D29-400B-8DCA-40EB12803423}"/>
                </a:ext>
              </a:extLst>
            </p:cNvPr>
            <p:cNvSpPr>
              <a:spLocks noChangeArrowheads="1"/>
            </p:cNvSpPr>
            <p:nvPr/>
          </p:nvSpPr>
          <p:spPr bwMode="gray">
            <a:xfrm>
              <a:off x="10397389" y="2378695"/>
              <a:ext cx="191610" cy="217104"/>
            </a:xfrm>
            <a:prstGeom prst="ellipse">
              <a:avLst/>
            </a:prstGeom>
            <a:solidFill>
              <a:schemeClr val="tx2">
                <a:lumMod val="40000"/>
                <a:lumOff val="60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13" name="AutoShape 38">
              <a:extLst>
                <a:ext uri="{FF2B5EF4-FFF2-40B4-BE49-F238E27FC236}">
                  <a16:creationId xmlns="" xmlns:a16="http://schemas.microsoft.com/office/drawing/2014/main" id="{BDBDE310-940C-4517-9246-5CF148B568C7}"/>
                </a:ext>
              </a:extLst>
            </p:cNvPr>
            <p:cNvCxnSpPr>
              <a:cxnSpLocks noChangeShapeType="1"/>
              <a:stCxn id="310" idx="4"/>
              <a:endCxn id="308" idx="0"/>
            </p:cNvCxnSpPr>
            <p:nvPr/>
          </p:nvCxnSpPr>
          <p:spPr bwMode="gray">
            <a:xfrm flipH="1">
              <a:off x="10012663" y="2599503"/>
              <a:ext cx="193271" cy="686516"/>
            </a:xfrm>
            <a:prstGeom prst="straightConnector1">
              <a:avLst/>
            </a:prstGeom>
            <a:noFill/>
            <a:ln w="9525" cap="flat" cmpd="sng">
              <a:solidFill>
                <a:srgbClr val="969696"/>
              </a:solidFill>
              <a:round/>
              <a:headEnd/>
              <a:tailEnd/>
            </a:ln>
            <a:effectLst/>
          </p:spPr>
        </p:cxnSp>
        <p:cxnSp>
          <p:nvCxnSpPr>
            <p:cNvPr id="314" name="AutoShape 40">
              <a:extLst>
                <a:ext uri="{FF2B5EF4-FFF2-40B4-BE49-F238E27FC236}">
                  <a16:creationId xmlns="" xmlns:a16="http://schemas.microsoft.com/office/drawing/2014/main" id="{6E14B6BA-A7FB-429C-87E9-F1B6E0B02376}"/>
                </a:ext>
              </a:extLst>
            </p:cNvPr>
            <p:cNvCxnSpPr>
              <a:cxnSpLocks noChangeShapeType="1"/>
              <a:stCxn id="311" idx="4"/>
              <a:endCxn id="309" idx="0"/>
            </p:cNvCxnSpPr>
            <p:nvPr/>
          </p:nvCxnSpPr>
          <p:spPr bwMode="gray">
            <a:xfrm flipH="1">
              <a:off x="10250599" y="2595800"/>
              <a:ext cx="242595" cy="692936"/>
            </a:xfrm>
            <a:prstGeom prst="straightConnector1">
              <a:avLst/>
            </a:prstGeom>
            <a:noFill/>
            <a:ln w="9525" cap="flat" cmpd="sng">
              <a:solidFill>
                <a:srgbClr val="969696"/>
              </a:solidFill>
              <a:round/>
              <a:headEnd/>
              <a:tailEnd/>
            </a:ln>
            <a:effectLst/>
          </p:spPr>
        </p:cxnSp>
        <p:cxnSp>
          <p:nvCxnSpPr>
            <p:cNvPr id="315" name="AutoShape 42">
              <a:extLst>
                <a:ext uri="{FF2B5EF4-FFF2-40B4-BE49-F238E27FC236}">
                  <a16:creationId xmlns="" xmlns:a16="http://schemas.microsoft.com/office/drawing/2014/main" id="{1110B373-07AB-41DE-98AD-7009F58A0718}"/>
                </a:ext>
              </a:extLst>
            </p:cNvPr>
            <p:cNvCxnSpPr>
              <a:cxnSpLocks noChangeShapeType="1"/>
              <a:stCxn id="308" idx="0"/>
              <a:endCxn id="311" idx="4"/>
            </p:cNvCxnSpPr>
            <p:nvPr/>
          </p:nvCxnSpPr>
          <p:spPr bwMode="gray">
            <a:xfrm flipV="1">
              <a:off x="10012663" y="2595800"/>
              <a:ext cx="480531" cy="690219"/>
            </a:xfrm>
            <a:prstGeom prst="straightConnector1">
              <a:avLst/>
            </a:prstGeom>
            <a:noFill/>
            <a:ln w="9525" cap="flat" cmpd="sng">
              <a:solidFill>
                <a:srgbClr val="969696"/>
              </a:solidFill>
              <a:round/>
              <a:headEnd/>
              <a:tailEnd/>
            </a:ln>
            <a:effectLst/>
          </p:spPr>
        </p:cxnSp>
        <p:cxnSp>
          <p:nvCxnSpPr>
            <p:cNvPr id="316" name="AutoShape 43">
              <a:extLst>
                <a:ext uri="{FF2B5EF4-FFF2-40B4-BE49-F238E27FC236}">
                  <a16:creationId xmlns="" xmlns:a16="http://schemas.microsoft.com/office/drawing/2014/main" id="{5FC168D7-53FC-4C84-BFED-691CFA7E2A88}"/>
                </a:ext>
              </a:extLst>
            </p:cNvPr>
            <p:cNvCxnSpPr>
              <a:cxnSpLocks noChangeShapeType="1"/>
              <a:stCxn id="309" idx="0"/>
              <a:endCxn id="310" idx="4"/>
            </p:cNvCxnSpPr>
            <p:nvPr/>
          </p:nvCxnSpPr>
          <p:spPr bwMode="gray">
            <a:xfrm flipH="1" flipV="1">
              <a:off x="10205934" y="2599503"/>
              <a:ext cx="44665" cy="689233"/>
            </a:xfrm>
            <a:prstGeom prst="straightConnector1">
              <a:avLst/>
            </a:prstGeom>
            <a:noFill/>
            <a:ln w="9525" cap="flat" cmpd="sng">
              <a:solidFill>
                <a:srgbClr val="969696"/>
              </a:solidFill>
              <a:round/>
              <a:headEnd/>
              <a:tailEnd/>
            </a:ln>
            <a:effectLst/>
          </p:spPr>
        </p:cxnSp>
        <p:sp>
          <p:nvSpPr>
            <p:cNvPr id="317" name="Oval 33">
              <a:extLst>
                <a:ext uri="{FF2B5EF4-FFF2-40B4-BE49-F238E27FC236}">
                  <a16:creationId xmlns="" xmlns:a16="http://schemas.microsoft.com/office/drawing/2014/main" id="{77BE4FB2-E2E5-4ECA-BE0A-D92BDCDB5C18}"/>
                </a:ext>
              </a:extLst>
            </p:cNvPr>
            <p:cNvSpPr>
              <a:spLocks noChangeArrowheads="1"/>
            </p:cNvSpPr>
            <p:nvPr/>
          </p:nvSpPr>
          <p:spPr bwMode="gray">
            <a:xfrm>
              <a:off x="10665528" y="2380103"/>
              <a:ext cx="191610" cy="217104"/>
            </a:xfrm>
            <a:prstGeom prst="ellipse">
              <a:avLst/>
            </a:prstGeom>
            <a:solidFill>
              <a:schemeClr val="accent1">
                <a:lumMod val="50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8" name="Oval 34">
              <a:extLst>
                <a:ext uri="{FF2B5EF4-FFF2-40B4-BE49-F238E27FC236}">
                  <a16:creationId xmlns="" xmlns:a16="http://schemas.microsoft.com/office/drawing/2014/main" id="{71352298-2BF6-43C4-A42E-6404AB4AFA62}"/>
                </a:ext>
              </a:extLst>
            </p:cNvPr>
            <p:cNvSpPr>
              <a:spLocks noChangeArrowheads="1"/>
            </p:cNvSpPr>
            <p:nvPr/>
          </p:nvSpPr>
          <p:spPr bwMode="gray">
            <a:xfrm>
              <a:off x="10931010" y="2378694"/>
              <a:ext cx="191610" cy="217104"/>
            </a:xfrm>
            <a:prstGeom prst="ellipse">
              <a:avLst/>
            </a:prstGeom>
            <a:solidFill>
              <a:schemeClr val="accent6">
                <a:lumMod val="75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9" name="Oval 31">
              <a:extLst>
                <a:ext uri="{FF2B5EF4-FFF2-40B4-BE49-F238E27FC236}">
                  <a16:creationId xmlns="" xmlns:a16="http://schemas.microsoft.com/office/drawing/2014/main" id="{C3F40B5E-4B0C-4C50-8E95-020CD228EE04}"/>
                </a:ext>
              </a:extLst>
            </p:cNvPr>
            <p:cNvSpPr>
              <a:spLocks noChangeArrowheads="1"/>
            </p:cNvSpPr>
            <p:nvPr/>
          </p:nvSpPr>
          <p:spPr bwMode="gray">
            <a:xfrm>
              <a:off x="10440935" y="3282722"/>
              <a:ext cx="130309" cy="217104"/>
            </a:xfrm>
            <a:prstGeom prst="ellipse">
              <a:avLst/>
            </a:prstGeom>
            <a:solidFill>
              <a:srgbClr val="0099FF"/>
            </a:solidFill>
            <a:ln w="9525">
              <a:solidFill>
                <a:schemeClr val="bg1"/>
              </a:solidFill>
              <a:round/>
              <a:headEnd/>
              <a:tailEnd/>
            </a:ln>
            <a:effectLst/>
          </p:spPr>
          <p:txBody>
            <a:bodyPr wrap="none" anchor="ctr"/>
            <a:lstStyle/>
            <a:p>
              <a:pPr algn="ctr"/>
              <a:r>
                <a:rPr lang="en-US" altLang="zh-CN" sz="6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20" name="Oval 32">
              <a:extLst>
                <a:ext uri="{FF2B5EF4-FFF2-40B4-BE49-F238E27FC236}">
                  <a16:creationId xmlns="" xmlns:a16="http://schemas.microsoft.com/office/drawing/2014/main" id="{7A5F7208-34AB-4D9C-8CA6-6E4003853D0B}"/>
                </a:ext>
              </a:extLst>
            </p:cNvPr>
            <p:cNvSpPr>
              <a:spLocks noChangeArrowheads="1"/>
            </p:cNvSpPr>
            <p:nvPr/>
          </p:nvSpPr>
          <p:spPr bwMode="gray">
            <a:xfrm>
              <a:off x="10674864" y="3285439"/>
              <a:ext cx="130309" cy="217104"/>
            </a:xfrm>
            <a:prstGeom prst="ellipse">
              <a:avLst/>
            </a:prstGeom>
            <a:solidFill>
              <a:srgbClr val="0099FF"/>
            </a:solidFill>
            <a:ln w="9525">
              <a:solidFill>
                <a:schemeClr val="bg1"/>
              </a:solidFill>
              <a:round/>
              <a:headEnd/>
              <a:tailEnd/>
            </a:ln>
            <a:effectLst/>
          </p:spPr>
          <p:txBody>
            <a:bodyPr wrap="none" anchor="ctr"/>
            <a:lstStyle/>
            <a:p>
              <a:pPr algn="ctr"/>
              <a:r>
                <a:rPr lang="en-US" altLang="zh-CN" sz="6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21" name="AutoShape 42">
              <a:extLst>
                <a:ext uri="{FF2B5EF4-FFF2-40B4-BE49-F238E27FC236}">
                  <a16:creationId xmlns="" xmlns:a16="http://schemas.microsoft.com/office/drawing/2014/main" id="{7AA87D0A-E737-49E8-AF04-92B830D8192F}"/>
                </a:ext>
              </a:extLst>
            </p:cNvPr>
            <p:cNvCxnSpPr>
              <a:cxnSpLocks noChangeShapeType="1"/>
              <a:stCxn id="319" idx="0"/>
              <a:endCxn id="318" idx="4"/>
            </p:cNvCxnSpPr>
            <p:nvPr/>
          </p:nvCxnSpPr>
          <p:spPr bwMode="gray">
            <a:xfrm flipV="1">
              <a:off x="10506089" y="2595798"/>
              <a:ext cx="520726" cy="686924"/>
            </a:xfrm>
            <a:prstGeom prst="straightConnector1">
              <a:avLst/>
            </a:prstGeom>
            <a:noFill/>
            <a:ln w="9525" cap="flat" cmpd="sng">
              <a:solidFill>
                <a:srgbClr val="969696"/>
              </a:solidFill>
              <a:round/>
              <a:headEnd/>
              <a:tailEnd/>
            </a:ln>
            <a:effectLst/>
          </p:spPr>
        </p:cxnSp>
        <p:cxnSp>
          <p:nvCxnSpPr>
            <p:cNvPr id="322" name="AutoShape 43">
              <a:extLst>
                <a:ext uri="{FF2B5EF4-FFF2-40B4-BE49-F238E27FC236}">
                  <a16:creationId xmlns="" xmlns:a16="http://schemas.microsoft.com/office/drawing/2014/main" id="{6C96A566-38D0-4812-9370-5008FA501CD6}"/>
                </a:ext>
              </a:extLst>
            </p:cNvPr>
            <p:cNvCxnSpPr>
              <a:cxnSpLocks noChangeShapeType="1"/>
              <a:stCxn id="319" idx="0"/>
              <a:endCxn id="310" idx="4"/>
            </p:cNvCxnSpPr>
            <p:nvPr/>
          </p:nvCxnSpPr>
          <p:spPr bwMode="gray">
            <a:xfrm flipH="1" flipV="1">
              <a:off x="10205934" y="2599503"/>
              <a:ext cx="300155" cy="683219"/>
            </a:xfrm>
            <a:prstGeom prst="straightConnector1">
              <a:avLst/>
            </a:prstGeom>
            <a:noFill/>
            <a:ln w="9525" cap="flat" cmpd="sng">
              <a:solidFill>
                <a:srgbClr val="969696"/>
              </a:solidFill>
              <a:round/>
              <a:headEnd/>
              <a:tailEnd/>
            </a:ln>
            <a:effectLst/>
          </p:spPr>
        </p:cxnSp>
        <p:cxnSp>
          <p:nvCxnSpPr>
            <p:cNvPr id="323" name="AutoShape 43">
              <a:extLst>
                <a:ext uri="{FF2B5EF4-FFF2-40B4-BE49-F238E27FC236}">
                  <a16:creationId xmlns="" xmlns:a16="http://schemas.microsoft.com/office/drawing/2014/main" id="{0CA0E0EE-9DD4-4E42-ABC4-D7C5F74C3AE8}"/>
                </a:ext>
              </a:extLst>
            </p:cNvPr>
            <p:cNvCxnSpPr>
              <a:cxnSpLocks noChangeShapeType="1"/>
              <a:stCxn id="320" idx="0"/>
              <a:endCxn id="310" idx="4"/>
            </p:cNvCxnSpPr>
            <p:nvPr/>
          </p:nvCxnSpPr>
          <p:spPr bwMode="gray">
            <a:xfrm flipH="1" flipV="1">
              <a:off x="10205934" y="2599503"/>
              <a:ext cx="534084" cy="685936"/>
            </a:xfrm>
            <a:prstGeom prst="straightConnector1">
              <a:avLst/>
            </a:prstGeom>
            <a:noFill/>
            <a:ln w="9525" cap="flat" cmpd="sng">
              <a:solidFill>
                <a:srgbClr val="969696"/>
              </a:solidFill>
              <a:round/>
              <a:headEnd/>
              <a:tailEnd/>
            </a:ln>
            <a:effectLst/>
          </p:spPr>
        </p:cxnSp>
        <p:cxnSp>
          <p:nvCxnSpPr>
            <p:cNvPr id="324" name="AutoShape 43">
              <a:extLst>
                <a:ext uri="{FF2B5EF4-FFF2-40B4-BE49-F238E27FC236}">
                  <a16:creationId xmlns="" xmlns:a16="http://schemas.microsoft.com/office/drawing/2014/main" id="{65C68620-229E-40AA-BE54-8F6D7774FDA9}"/>
                </a:ext>
              </a:extLst>
            </p:cNvPr>
            <p:cNvCxnSpPr>
              <a:cxnSpLocks noChangeShapeType="1"/>
              <a:endCxn id="310" idx="4"/>
            </p:cNvCxnSpPr>
            <p:nvPr/>
          </p:nvCxnSpPr>
          <p:spPr bwMode="gray">
            <a:xfrm flipH="1" flipV="1">
              <a:off x="10205934" y="2599503"/>
              <a:ext cx="773928" cy="700169"/>
            </a:xfrm>
            <a:prstGeom prst="straightConnector1">
              <a:avLst/>
            </a:prstGeom>
            <a:noFill/>
            <a:ln w="9525" cap="flat" cmpd="sng">
              <a:solidFill>
                <a:srgbClr val="969696"/>
              </a:solidFill>
              <a:round/>
              <a:headEnd/>
              <a:tailEnd/>
            </a:ln>
            <a:effectLst/>
          </p:spPr>
        </p:cxnSp>
        <p:cxnSp>
          <p:nvCxnSpPr>
            <p:cNvPr id="325" name="AutoShape 43">
              <a:extLst>
                <a:ext uri="{FF2B5EF4-FFF2-40B4-BE49-F238E27FC236}">
                  <a16:creationId xmlns="" xmlns:a16="http://schemas.microsoft.com/office/drawing/2014/main" id="{E73C40CC-B183-46C2-B0A7-CA478AA41F07}"/>
                </a:ext>
              </a:extLst>
            </p:cNvPr>
            <p:cNvCxnSpPr>
              <a:cxnSpLocks noChangeShapeType="1"/>
              <a:endCxn id="310" idx="4"/>
            </p:cNvCxnSpPr>
            <p:nvPr/>
          </p:nvCxnSpPr>
          <p:spPr bwMode="gray">
            <a:xfrm flipH="1" flipV="1">
              <a:off x="10205934" y="2599503"/>
              <a:ext cx="1007857" cy="700169"/>
            </a:xfrm>
            <a:prstGeom prst="straightConnector1">
              <a:avLst/>
            </a:prstGeom>
            <a:noFill/>
            <a:ln w="9525" cap="flat" cmpd="sng">
              <a:solidFill>
                <a:srgbClr val="969696"/>
              </a:solidFill>
              <a:round/>
              <a:headEnd/>
              <a:tailEnd/>
            </a:ln>
            <a:effectLst/>
          </p:spPr>
        </p:cxnSp>
        <p:cxnSp>
          <p:nvCxnSpPr>
            <p:cNvPr id="326" name="AutoShape 42">
              <a:extLst>
                <a:ext uri="{FF2B5EF4-FFF2-40B4-BE49-F238E27FC236}">
                  <a16:creationId xmlns="" xmlns:a16="http://schemas.microsoft.com/office/drawing/2014/main" id="{BDCA30D0-B84E-4962-AA6B-D60E62012406}"/>
                </a:ext>
              </a:extLst>
            </p:cNvPr>
            <p:cNvCxnSpPr>
              <a:cxnSpLocks noChangeShapeType="1"/>
              <a:stCxn id="308" idx="0"/>
              <a:endCxn id="317" idx="4"/>
            </p:cNvCxnSpPr>
            <p:nvPr/>
          </p:nvCxnSpPr>
          <p:spPr bwMode="gray">
            <a:xfrm flipV="1">
              <a:off x="10012663" y="2597208"/>
              <a:ext cx="748670" cy="688812"/>
            </a:xfrm>
            <a:prstGeom prst="straightConnector1">
              <a:avLst/>
            </a:prstGeom>
            <a:noFill/>
            <a:ln w="9525" cap="flat" cmpd="sng">
              <a:solidFill>
                <a:srgbClr val="969696"/>
              </a:solidFill>
              <a:round/>
              <a:headEnd/>
              <a:tailEnd/>
            </a:ln>
            <a:effectLst/>
          </p:spPr>
        </p:cxnSp>
        <p:cxnSp>
          <p:nvCxnSpPr>
            <p:cNvPr id="327" name="AutoShape 42">
              <a:extLst>
                <a:ext uri="{FF2B5EF4-FFF2-40B4-BE49-F238E27FC236}">
                  <a16:creationId xmlns="" xmlns:a16="http://schemas.microsoft.com/office/drawing/2014/main" id="{6D7A6873-F1A8-4E4F-9F3C-5D05C17DF85B}"/>
                </a:ext>
              </a:extLst>
            </p:cNvPr>
            <p:cNvCxnSpPr>
              <a:cxnSpLocks noChangeShapeType="1"/>
              <a:stCxn id="308" idx="0"/>
              <a:endCxn id="318" idx="4"/>
            </p:cNvCxnSpPr>
            <p:nvPr/>
          </p:nvCxnSpPr>
          <p:spPr bwMode="gray">
            <a:xfrm flipV="1">
              <a:off x="10012663" y="2595798"/>
              <a:ext cx="1014151" cy="690220"/>
            </a:xfrm>
            <a:prstGeom prst="straightConnector1">
              <a:avLst/>
            </a:prstGeom>
            <a:noFill/>
            <a:ln w="9525" cap="flat" cmpd="sng">
              <a:solidFill>
                <a:srgbClr val="969696"/>
              </a:solidFill>
              <a:round/>
              <a:headEnd/>
              <a:tailEnd/>
            </a:ln>
            <a:effectLst/>
          </p:spPr>
        </p:cxnSp>
        <p:cxnSp>
          <p:nvCxnSpPr>
            <p:cNvPr id="328" name="AutoShape 42">
              <a:extLst>
                <a:ext uri="{FF2B5EF4-FFF2-40B4-BE49-F238E27FC236}">
                  <a16:creationId xmlns="" xmlns:a16="http://schemas.microsoft.com/office/drawing/2014/main" id="{7EC8955C-84DA-4BFE-8504-D0AAA8CBA037}"/>
                </a:ext>
              </a:extLst>
            </p:cNvPr>
            <p:cNvCxnSpPr>
              <a:cxnSpLocks noChangeShapeType="1"/>
              <a:stCxn id="319" idx="0"/>
              <a:endCxn id="311" idx="4"/>
            </p:cNvCxnSpPr>
            <p:nvPr/>
          </p:nvCxnSpPr>
          <p:spPr bwMode="gray">
            <a:xfrm flipH="1" flipV="1">
              <a:off x="10493194" y="2595800"/>
              <a:ext cx="12895" cy="686923"/>
            </a:xfrm>
            <a:prstGeom prst="straightConnector1">
              <a:avLst/>
            </a:prstGeom>
            <a:noFill/>
            <a:ln w="9525" cap="flat" cmpd="sng">
              <a:solidFill>
                <a:srgbClr val="969696"/>
              </a:solidFill>
              <a:round/>
              <a:headEnd/>
              <a:tailEnd/>
            </a:ln>
            <a:effectLst/>
          </p:spPr>
        </p:cxnSp>
        <p:cxnSp>
          <p:nvCxnSpPr>
            <p:cNvPr id="329" name="AutoShape 42">
              <a:extLst>
                <a:ext uri="{FF2B5EF4-FFF2-40B4-BE49-F238E27FC236}">
                  <a16:creationId xmlns="" xmlns:a16="http://schemas.microsoft.com/office/drawing/2014/main" id="{3E8B9133-0CA3-4212-B3FB-D1E62BDE3866}"/>
                </a:ext>
              </a:extLst>
            </p:cNvPr>
            <p:cNvCxnSpPr>
              <a:cxnSpLocks noChangeShapeType="1"/>
              <a:stCxn id="319" idx="0"/>
              <a:endCxn id="317" idx="4"/>
            </p:cNvCxnSpPr>
            <p:nvPr/>
          </p:nvCxnSpPr>
          <p:spPr bwMode="gray">
            <a:xfrm flipV="1">
              <a:off x="10506089" y="2597208"/>
              <a:ext cx="255243" cy="685515"/>
            </a:xfrm>
            <a:prstGeom prst="straightConnector1">
              <a:avLst/>
            </a:prstGeom>
            <a:noFill/>
            <a:ln w="9525" cap="flat" cmpd="sng">
              <a:solidFill>
                <a:srgbClr val="969696"/>
              </a:solidFill>
              <a:round/>
              <a:headEnd/>
              <a:tailEnd/>
            </a:ln>
            <a:effectLst/>
          </p:spPr>
        </p:cxnSp>
        <p:cxnSp>
          <p:nvCxnSpPr>
            <p:cNvPr id="330" name="AutoShape 42">
              <a:extLst>
                <a:ext uri="{FF2B5EF4-FFF2-40B4-BE49-F238E27FC236}">
                  <a16:creationId xmlns="" xmlns:a16="http://schemas.microsoft.com/office/drawing/2014/main" id="{9CEB9B54-45F9-4987-867C-0D2FF9B9F802}"/>
                </a:ext>
              </a:extLst>
            </p:cNvPr>
            <p:cNvCxnSpPr>
              <a:cxnSpLocks noChangeShapeType="1"/>
              <a:stCxn id="320" idx="0"/>
              <a:endCxn id="318" idx="4"/>
            </p:cNvCxnSpPr>
            <p:nvPr/>
          </p:nvCxnSpPr>
          <p:spPr bwMode="gray">
            <a:xfrm flipV="1">
              <a:off x="10740018" y="2595798"/>
              <a:ext cx="286796" cy="689640"/>
            </a:xfrm>
            <a:prstGeom prst="straightConnector1">
              <a:avLst/>
            </a:prstGeom>
            <a:noFill/>
            <a:ln w="9525" cap="flat" cmpd="sng">
              <a:solidFill>
                <a:srgbClr val="969696"/>
              </a:solidFill>
              <a:round/>
              <a:headEnd/>
              <a:tailEnd/>
            </a:ln>
            <a:effectLst/>
          </p:spPr>
        </p:cxnSp>
        <p:cxnSp>
          <p:nvCxnSpPr>
            <p:cNvPr id="331" name="AutoShape 42">
              <a:extLst>
                <a:ext uri="{FF2B5EF4-FFF2-40B4-BE49-F238E27FC236}">
                  <a16:creationId xmlns="" xmlns:a16="http://schemas.microsoft.com/office/drawing/2014/main" id="{1E2E4614-2E39-4582-A376-5A63D458D0C3}"/>
                </a:ext>
              </a:extLst>
            </p:cNvPr>
            <p:cNvCxnSpPr>
              <a:cxnSpLocks noChangeShapeType="1"/>
              <a:endCxn id="318" idx="4"/>
            </p:cNvCxnSpPr>
            <p:nvPr/>
          </p:nvCxnSpPr>
          <p:spPr bwMode="gray">
            <a:xfrm flipV="1">
              <a:off x="10979862" y="2595798"/>
              <a:ext cx="46952" cy="703873"/>
            </a:xfrm>
            <a:prstGeom prst="straightConnector1">
              <a:avLst/>
            </a:prstGeom>
            <a:noFill/>
            <a:ln w="9525" cap="flat" cmpd="sng">
              <a:solidFill>
                <a:srgbClr val="969696"/>
              </a:solidFill>
              <a:round/>
              <a:headEnd/>
              <a:tailEnd/>
            </a:ln>
            <a:effectLst/>
          </p:spPr>
        </p:cxnSp>
        <p:cxnSp>
          <p:nvCxnSpPr>
            <p:cNvPr id="332" name="AutoShape 42">
              <a:extLst>
                <a:ext uri="{FF2B5EF4-FFF2-40B4-BE49-F238E27FC236}">
                  <a16:creationId xmlns="" xmlns:a16="http://schemas.microsoft.com/office/drawing/2014/main" id="{51C3461F-F38C-45F4-B13B-FF992AA2593C}"/>
                </a:ext>
              </a:extLst>
            </p:cNvPr>
            <p:cNvCxnSpPr>
              <a:cxnSpLocks noChangeShapeType="1"/>
              <a:endCxn id="318" idx="4"/>
            </p:cNvCxnSpPr>
            <p:nvPr/>
          </p:nvCxnSpPr>
          <p:spPr bwMode="gray">
            <a:xfrm flipH="1" flipV="1">
              <a:off x="11026814" y="2595798"/>
              <a:ext cx="186977" cy="703873"/>
            </a:xfrm>
            <a:prstGeom prst="straightConnector1">
              <a:avLst/>
            </a:prstGeom>
            <a:noFill/>
            <a:ln w="9525" cap="flat" cmpd="sng">
              <a:solidFill>
                <a:srgbClr val="969696"/>
              </a:solidFill>
              <a:round/>
              <a:headEnd/>
              <a:tailEnd/>
            </a:ln>
            <a:effectLst/>
          </p:spPr>
        </p:cxnSp>
        <p:cxnSp>
          <p:nvCxnSpPr>
            <p:cNvPr id="333" name="AutoShape 42">
              <a:extLst>
                <a:ext uri="{FF2B5EF4-FFF2-40B4-BE49-F238E27FC236}">
                  <a16:creationId xmlns="" xmlns:a16="http://schemas.microsoft.com/office/drawing/2014/main" id="{BB68D85E-DBA7-40A8-9479-3B0650B919DC}"/>
                </a:ext>
              </a:extLst>
            </p:cNvPr>
            <p:cNvCxnSpPr>
              <a:cxnSpLocks noChangeShapeType="1"/>
              <a:endCxn id="317" idx="4"/>
            </p:cNvCxnSpPr>
            <p:nvPr/>
          </p:nvCxnSpPr>
          <p:spPr bwMode="gray">
            <a:xfrm flipH="1" flipV="1">
              <a:off x="10761332" y="2597208"/>
              <a:ext cx="218529" cy="702465"/>
            </a:xfrm>
            <a:prstGeom prst="straightConnector1">
              <a:avLst/>
            </a:prstGeom>
            <a:noFill/>
            <a:ln w="9525" cap="flat" cmpd="sng">
              <a:solidFill>
                <a:srgbClr val="969696"/>
              </a:solidFill>
              <a:round/>
              <a:headEnd/>
              <a:tailEnd/>
            </a:ln>
            <a:effectLst/>
          </p:spPr>
        </p:cxnSp>
        <p:cxnSp>
          <p:nvCxnSpPr>
            <p:cNvPr id="334" name="AutoShape 42">
              <a:extLst>
                <a:ext uri="{FF2B5EF4-FFF2-40B4-BE49-F238E27FC236}">
                  <a16:creationId xmlns="" xmlns:a16="http://schemas.microsoft.com/office/drawing/2014/main" id="{5190779A-34B2-4B20-80C4-28EF004E93AB}"/>
                </a:ext>
              </a:extLst>
            </p:cNvPr>
            <p:cNvCxnSpPr>
              <a:cxnSpLocks noChangeShapeType="1"/>
              <a:endCxn id="317" idx="4"/>
            </p:cNvCxnSpPr>
            <p:nvPr/>
          </p:nvCxnSpPr>
          <p:spPr bwMode="gray">
            <a:xfrm flipH="1" flipV="1">
              <a:off x="10761332" y="2597208"/>
              <a:ext cx="452459" cy="702465"/>
            </a:xfrm>
            <a:prstGeom prst="straightConnector1">
              <a:avLst/>
            </a:prstGeom>
            <a:noFill/>
            <a:ln w="9525" cap="flat" cmpd="sng">
              <a:solidFill>
                <a:srgbClr val="969696"/>
              </a:solidFill>
              <a:round/>
              <a:headEnd/>
              <a:tailEnd/>
            </a:ln>
            <a:effectLst/>
          </p:spPr>
        </p:cxnSp>
        <p:cxnSp>
          <p:nvCxnSpPr>
            <p:cNvPr id="335" name="AutoShape 42">
              <a:extLst>
                <a:ext uri="{FF2B5EF4-FFF2-40B4-BE49-F238E27FC236}">
                  <a16:creationId xmlns="" xmlns:a16="http://schemas.microsoft.com/office/drawing/2014/main" id="{D8D2266E-20A6-43BA-8CD8-AF60891654FE}"/>
                </a:ext>
              </a:extLst>
            </p:cNvPr>
            <p:cNvCxnSpPr>
              <a:cxnSpLocks noChangeShapeType="1"/>
              <a:endCxn id="311" idx="4"/>
            </p:cNvCxnSpPr>
            <p:nvPr/>
          </p:nvCxnSpPr>
          <p:spPr bwMode="gray">
            <a:xfrm flipH="1" flipV="1">
              <a:off x="10493194" y="2595800"/>
              <a:ext cx="720598" cy="703872"/>
            </a:xfrm>
            <a:prstGeom prst="straightConnector1">
              <a:avLst/>
            </a:prstGeom>
            <a:noFill/>
            <a:ln w="9525" cap="flat" cmpd="sng">
              <a:solidFill>
                <a:srgbClr val="969696"/>
              </a:solidFill>
              <a:round/>
              <a:headEnd/>
              <a:tailEnd/>
            </a:ln>
            <a:effectLst/>
          </p:spPr>
        </p:cxnSp>
        <p:cxnSp>
          <p:nvCxnSpPr>
            <p:cNvPr id="336" name="AutoShape 43">
              <a:extLst>
                <a:ext uri="{FF2B5EF4-FFF2-40B4-BE49-F238E27FC236}">
                  <a16:creationId xmlns="" xmlns:a16="http://schemas.microsoft.com/office/drawing/2014/main" id="{560AD059-70DF-406C-8F25-F622759D33DA}"/>
                </a:ext>
              </a:extLst>
            </p:cNvPr>
            <p:cNvCxnSpPr>
              <a:cxnSpLocks noChangeShapeType="1"/>
              <a:endCxn id="311" idx="4"/>
            </p:cNvCxnSpPr>
            <p:nvPr/>
          </p:nvCxnSpPr>
          <p:spPr bwMode="gray">
            <a:xfrm flipH="1" flipV="1">
              <a:off x="10493194" y="2595799"/>
              <a:ext cx="486668" cy="703873"/>
            </a:xfrm>
            <a:prstGeom prst="straightConnector1">
              <a:avLst/>
            </a:prstGeom>
            <a:noFill/>
            <a:ln w="9525" cap="flat" cmpd="sng">
              <a:solidFill>
                <a:srgbClr val="969696"/>
              </a:solidFill>
              <a:round/>
              <a:headEnd/>
              <a:tailEnd/>
            </a:ln>
            <a:effectLst/>
          </p:spPr>
        </p:cxnSp>
        <p:cxnSp>
          <p:nvCxnSpPr>
            <p:cNvPr id="337" name="AutoShape 43">
              <a:extLst>
                <a:ext uri="{FF2B5EF4-FFF2-40B4-BE49-F238E27FC236}">
                  <a16:creationId xmlns="" xmlns:a16="http://schemas.microsoft.com/office/drawing/2014/main" id="{5E59FC0E-32BE-4B04-A1F1-AAD16D40FF31}"/>
                </a:ext>
              </a:extLst>
            </p:cNvPr>
            <p:cNvCxnSpPr>
              <a:cxnSpLocks noChangeShapeType="1"/>
              <a:stCxn id="320" idx="0"/>
              <a:endCxn id="311" idx="4"/>
            </p:cNvCxnSpPr>
            <p:nvPr/>
          </p:nvCxnSpPr>
          <p:spPr bwMode="gray">
            <a:xfrm flipH="1" flipV="1">
              <a:off x="10493194" y="2595799"/>
              <a:ext cx="246825" cy="689640"/>
            </a:xfrm>
            <a:prstGeom prst="straightConnector1">
              <a:avLst/>
            </a:prstGeom>
            <a:noFill/>
            <a:ln w="9525" cap="flat" cmpd="sng">
              <a:solidFill>
                <a:srgbClr val="969696"/>
              </a:solidFill>
              <a:round/>
              <a:headEnd/>
              <a:tailEnd/>
            </a:ln>
            <a:effectLst/>
          </p:spPr>
        </p:cxnSp>
        <p:cxnSp>
          <p:nvCxnSpPr>
            <p:cNvPr id="338" name="AutoShape 43">
              <a:extLst>
                <a:ext uri="{FF2B5EF4-FFF2-40B4-BE49-F238E27FC236}">
                  <a16:creationId xmlns="" xmlns:a16="http://schemas.microsoft.com/office/drawing/2014/main" id="{FE3821EB-F151-4074-8405-6F280D6B635A}"/>
                </a:ext>
              </a:extLst>
            </p:cNvPr>
            <p:cNvCxnSpPr>
              <a:cxnSpLocks noChangeShapeType="1"/>
              <a:stCxn id="320" idx="0"/>
              <a:endCxn id="317" idx="4"/>
            </p:cNvCxnSpPr>
            <p:nvPr/>
          </p:nvCxnSpPr>
          <p:spPr bwMode="gray">
            <a:xfrm flipV="1">
              <a:off x="10740018" y="2597207"/>
              <a:ext cx="21314" cy="688232"/>
            </a:xfrm>
            <a:prstGeom prst="straightConnector1">
              <a:avLst/>
            </a:prstGeom>
            <a:noFill/>
            <a:ln w="9525" cap="flat" cmpd="sng">
              <a:solidFill>
                <a:srgbClr val="969696"/>
              </a:solidFill>
              <a:round/>
              <a:headEnd/>
              <a:tailEnd/>
            </a:ln>
            <a:effectLst/>
          </p:spPr>
        </p:cxnSp>
        <p:cxnSp>
          <p:nvCxnSpPr>
            <p:cNvPr id="339" name="AutoShape 43">
              <a:extLst>
                <a:ext uri="{FF2B5EF4-FFF2-40B4-BE49-F238E27FC236}">
                  <a16:creationId xmlns="" xmlns:a16="http://schemas.microsoft.com/office/drawing/2014/main" id="{3F2F93BD-8B65-47C2-9F44-2D9551BEF934}"/>
                </a:ext>
              </a:extLst>
            </p:cNvPr>
            <p:cNvCxnSpPr>
              <a:cxnSpLocks noChangeShapeType="1"/>
              <a:stCxn id="309" idx="0"/>
              <a:endCxn id="317" idx="4"/>
            </p:cNvCxnSpPr>
            <p:nvPr/>
          </p:nvCxnSpPr>
          <p:spPr bwMode="gray">
            <a:xfrm flipV="1">
              <a:off x="10250599" y="2597207"/>
              <a:ext cx="510734" cy="691529"/>
            </a:xfrm>
            <a:prstGeom prst="straightConnector1">
              <a:avLst/>
            </a:prstGeom>
            <a:noFill/>
            <a:ln w="9525" cap="flat" cmpd="sng">
              <a:solidFill>
                <a:srgbClr val="969696"/>
              </a:solidFill>
              <a:round/>
              <a:headEnd/>
              <a:tailEnd/>
            </a:ln>
            <a:effectLst/>
          </p:spPr>
        </p:cxnSp>
        <p:cxnSp>
          <p:nvCxnSpPr>
            <p:cNvPr id="340" name="AutoShape 43">
              <a:extLst>
                <a:ext uri="{FF2B5EF4-FFF2-40B4-BE49-F238E27FC236}">
                  <a16:creationId xmlns="" xmlns:a16="http://schemas.microsoft.com/office/drawing/2014/main" id="{11559FFC-20E3-40C8-8C86-682D9AADDFF1}"/>
                </a:ext>
              </a:extLst>
            </p:cNvPr>
            <p:cNvCxnSpPr>
              <a:cxnSpLocks noChangeShapeType="1"/>
              <a:stCxn id="309" idx="0"/>
              <a:endCxn id="318" idx="4"/>
            </p:cNvCxnSpPr>
            <p:nvPr/>
          </p:nvCxnSpPr>
          <p:spPr bwMode="gray">
            <a:xfrm flipV="1">
              <a:off x="10250599" y="2595798"/>
              <a:ext cx="776216" cy="692937"/>
            </a:xfrm>
            <a:prstGeom prst="straightConnector1">
              <a:avLst/>
            </a:prstGeom>
            <a:noFill/>
            <a:ln w="9525" cap="flat" cmpd="sng">
              <a:solidFill>
                <a:srgbClr val="969696"/>
              </a:solidFill>
              <a:round/>
              <a:headEnd/>
              <a:tailEnd/>
            </a:ln>
            <a:effectLst/>
          </p:spPr>
        </p:cxnSp>
      </p:grpSp>
      <p:grpSp>
        <p:nvGrpSpPr>
          <p:cNvPr id="341" name="组合 340">
            <a:extLst>
              <a:ext uri="{FF2B5EF4-FFF2-40B4-BE49-F238E27FC236}">
                <a16:creationId xmlns="" xmlns:a16="http://schemas.microsoft.com/office/drawing/2014/main" id="{458A2625-1501-4C0A-8A03-229F6397510F}"/>
              </a:ext>
            </a:extLst>
          </p:cNvPr>
          <p:cNvGrpSpPr/>
          <p:nvPr/>
        </p:nvGrpSpPr>
        <p:grpSpPr bwMode="gray">
          <a:xfrm>
            <a:off x="8913016" y="3695971"/>
            <a:ext cx="1677386" cy="1218692"/>
            <a:chOff x="9942554" y="2315270"/>
            <a:chExt cx="1364895" cy="1260140"/>
          </a:xfrm>
        </p:grpSpPr>
        <p:sp>
          <p:nvSpPr>
            <p:cNvPr id="342" name="矩形 341">
              <a:extLst>
                <a:ext uri="{FF2B5EF4-FFF2-40B4-BE49-F238E27FC236}">
                  <a16:creationId xmlns="" xmlns:a16="http://schemas.microsoft.com/office/drawing/2014/main" id="{9DE4C584-F54C-408F-84D8-518B608DD55B}"/>
                </a:ext>
              </a:extLst>
            </p:cNvPr>
            <p:cNvSpPr/>
            <p:nvPr/>
          </p:nvSpPr>
          <p:spPr bwMode="gray">
            <a:xfrm>
              <a:off x="9942554" y="2315270"/>
              <a:ext cx="1364895" cy="1260140"/>
            </a:xfrm>
            <a:prstGeom prst="rect">
              <a:avLst/>
            </a:prstGeom>
            <a:solidFill>
              <a:schemeClr val="accent2">
                <a:lumMod val="40000"/>
                <a:lumOff val="60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3" name="Oval 31">
              <a:extLst>
                <a:ext uri="{FF2B5EF4-FFF2-40B4-BE49-F238E27FC236}">
                  <a16:creationId xmlns="" xmlns:a16="http://schemas.microsoft.com/office/drawing/2014/main" id="{40BC7D40-3250-4AD8-96BF-B8B19DE533AC}"/>
                </a:ext>
              </a:extLst>
            </p:cNvPr>
            <p:cNvSpPr>
              <a:spLocks noChangeArrowheads="1"/>
            </p:cNvSpPr>
            <p:nvPr/>
          </p:nvSpPr>
          <p:spPr bwMode="gray">
            <a:xfrm>
              <a:off x="9947508" y="3286019"/>
              <a:ext cx="130309" cy="217104"/>
            </a:xfrm>
            <a:prstGeom prst="ellipse">
              <a:avLst/>
            </a:prstGeom>
            <a:solidFill>
              <a:srgbClr val="0099FF"/>
            </a:solidFill>
            <a:ln w="9525">
              <a:solidFill>
                <a:schemeClr val="bg1"/>
              </a:solidFill>
              <a:round/>
              <a:headEnd/>
              <a:tailEnd/>
            </a:ln>
            <a:effectLst/>
          </p:spPr>
          <p:txBody>
            <a:bodyPr wrap="none" anchor="ctr"/>
            <a:lstStyle/>
            <a:p>
              <a:pPr algn="ctr"/>
              <a:r>
                <a:rPr lang="en-US" altLang="zh-CN" sz="6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4" name="Oval 32">
              <a:extLst>
                <a:ext uri="{FF2B5EF4-FFF2-40B4-BE49-F238E27FC236}">
                  <a16:creationId xmlns="" xmlns:a16="http://schemas.microsoft.com/office/drawing/2014/main" id="{E84E0546-35D7-4474-A279-78ABFC333321}"/>
                </a:ext>
              </a:extLst>
            </p:cNvPr>
            <p:cNvSpPr>
              <a:spLocks noChangeArrowheads="1"/>
            </p:cNvSpPr>
            <p:nvPr/>
          </p:nvSpPr>
          <p:spPr bwMode="gray">
            <a:xfrm>
              <a:off x="10185444" y="3288736"/>
              <a:ext cx="130309" cy="217104"/>
            </a:xfrm>
            <a:prstGeom prst="ellipse">
              <a:avLst/>
            </a:prstGeom>
            <a:solidFill>
              <a:srgbClr val="0099FF"/>
            </a:solidFill>
            <a:ln w="9525">
              <a:solidFill>
                <a:schemeClr val="bg1"/>
              </a:solidFill>
              <a:round/>
              <a:headEnd/>
              <a:tailEnd/>
            </a:ln>
            <a:effectLst/>
          </p:spPr>
          <p:txBody>
            <a:bodyPr wrap="none" anchor="ctr"/>
            <a:lstStyle/>
            <a:p>
              <a:pPr algn="ctr"/>
              <a:r>
                <a:rPr lang="en-US" altLang="zh-CN" sz="6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5" name="Oval 33">
              <a:extLst>
                <a:ext uri="{FF2B5EF4-FFF2-40B4-BE49-F238E27FC236}">
                  <a16:creationId xmlns="" xmlns:a16="http://schemas.microsoft.com/office/drawing/2014/main" id="{282A8E15-DEBF-423F-B86B-C144393360C6}"/>
                </a:ext>
              </a:extLst>
            </p:cNvPr>
            <p:cNvSpPr>
              <a:spLocks noChangeArrowheads="1"/>
            </p:cNvSpPr>
            <p:nvPr/>
          </p:nvSpPr>
          <p:spPr bwMode="gray">
            <a:xfrm>
              <a:off x="10110129" y="2382398"/>
              <a:ext cx="191610" cy="217104"/>
            </a:xfrm>
            <a:prstGeom prst="ellipse">
              <a:avLst/>
            </a:prstGeom>
            <a:solidFill>
              <a:srgbClr val="62B230"/>
            </a:solidFill>
            <a:ln w="9525">
              <a:solidFill>
                <a:srgbClr val="62B230"/>
              </a:solid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6" name="Oval 34">
              <a:extLst>
                <a:ext uri="{FF2B5EF4-FFF2-40B4-BE49-F238E27FC236}">
                  <a16:creationId xmlns="" xmlns:a16="http://schemas.microsoft.com/office/drawing/2014/main" id="{BC1E9992-224C-4B8E-A5F7-3218453FF521}"/>
                </a:ext>
              </a:extLst>
            </p:cNvPr>
            <p:cNvSpPr>
              <a:spLocks noChangeArrowheads="1"/>
            </p:cNvSpPr>
            <p:nvPr/>
          </p:nvSpPr>
          <p:spPr bwMode="gray">
            <a:xfrm>
              <a:off x="10397389" y="2378695"/>
              <a:ext cx="191610" cy="217104"/>
            </a:xfrm>
            <a:prstGeom prst="ellipse">
              <a:avLst/>
            </a:prstGeom>
            <a:solidFill>
              <a:schemeClr val="tx2">
                <a:lumMod val="40000"/>
                <a:lumOff val="60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47" name="AutoShape 38">
              <a:extLst>
                <a:ext uri="{FF2B5EF4-FFF2-40B4-BE49-F238E27FC236}">
                  <a16:creationId xmlns="" xmlns:a16="http://schemas.microsoft.com/office/drawing/2014/main" id="{52142398-F84A-4878-9FF1-782A32B2946B}"/>
                </a:ext>
              </a:extLst>
            </p:cNvPr>
            <p:cNvCxnSpPr>
              <a:cxnSpLocks noChangeShapeType="1"/>
              <a:stCxn id="345" idx="4"/>
              <a:endCxn id="343" idx="0"/>
            </p:cNvCxnSpPr>
            <p:nvPr/>
          </p:nvCxnSpPr>
          <p:spPr bwMode="gray">
            <a:xfrm flipH="1">
              <a:off x="10012663" y="2599503"/>
              <a:ext cx="193271" cy="686516"/>
            </a:xfrm>
            <a:prstGeom prst="straightConnector1">
              <a:avLst/>
            </a:prstGeom>
            <a:noFill/>
            <a:ln w="9525" cap="flat" cmpd="sng">
              <a:solidFill>
                <a:srgbClr val="969696"/>
              </a:solidFill>
              <a:round/>
              <a:headEnd/>
              <a:tailEnd/>
            </a:ln>
            <a:effectLst/>
          </p:spPr>
        </p:cxnSp>
        <p:cxnSp>
          <p:nvCxnSpPr>
            <p:cNvPr id="348" name="AutoShape 40">
              <a:extLst>
                <a:ext uri="{FF2B5EF4-FFF2-40B4-BE49-F238E27FC236}">
                  <a16:creationId xmlns="" xmlns:a16="http://schemas.microsoft.com/office/drawing/2014/main" id="{D182ECDD-495A-46B4-AB75-7B8E5E27FDF7}"/>
                </a:ext>
              </a:extLst>
            </p:cNvPr>
            <p:cNvCxnSpPr>
              <a:cxnSpLocks noChangeShapeType="1"/>
              <a:stCxn id="346" idx="4"/>
              <a:endCxn id="344" idx="0"/>
            </p:cNvCxnSpPr>
            <p:nvPr/>
          </p:nvCxnSpPr>
          <p:spPr bwMode="gray">
            <a:xfrm flipH="1">
              <a:off x="10250599" y="2595800"/>
              <a:ext cx="242595" cy="692936"/>
            </a:xfrm>
            <a:prstGeom prst="straightConnector1">
              <a:avLst/>
            </a:prstGeom>
            <a:noFill/>
            <a:ln w="9525" cap="flat" cmpd="sng">
              <a:solidFill>
                <a:srgbClr val="969696"/>
              </a:solidFill>
              <a:round/>
              <a:headEnd/>
              <a:tailEnd/>
            </a:ln>
            <a:effectLst/>
          </p:spPr>
        </p:cxnSp>
        <p:cxnSp>
          <p:nvCxnSpPr>
            <p:cNvPr id="349" name="AutoShape 42">
              <a:extLst>
                <a:ext uri="{FF2B5EF4-FFF2-40B4-BE49-F238E27FC236}">
                  <a16:creationId xmlns="" xmlns:a16="http://schemas.microsoft.com/office/drawing/2014/main" id="{74583EF3-57A8-4DDD-B654-EF4C48DAEA9F}"/>
                </a:ext>
              </a:extLst>
            </p:cNvPr>
            <p:cNvCxnSpPr>
              <a:cxnSpLocks noChangeShapeType="1"/>
              <a:stCxn id="343" idx="0"/>
              <a:endCxn id="346" idx="4"/>
            </p:cNvCxnSpPr>
            <p:nvPr/>
          </p:nvCxnSpPr>
          <p:spPr bwMode="gray">
            <a:xfrm flipV="1">
              <a:off x="10012663" y="2595800"/>
              <a:ext cx="480531" cy="690219"/>
            </a:xfrm>
            <a:prstGeom prst="straightConnector1">
              <a:avLst/>
            </a:prstGeom>
            <a:noFill/>
            <a:ln w="9525" cap="flat" cmpd="sng">
              <a:solidFill>
                <a:srgbClr val="969696"/>
              </a:solidFill>
              <a:round/>
              <a:headEnd/>
              <a:tailEnd/>
            </a:ln>
            <a:effectLst/>
          </p:spPr>
        </p:cxnSp>
        <p:cxnSp>
          <p:nvCxnSpPr>
            <p:cNvPr id="350" name="AutoShape 43">
              <a:extLst>
                <a:ext uri="{FF2B5EF4-FFF2-40B4-BE49-F238E27FC236}">
                  <a16:creationId xmlns="" xmlns:a16="http://schemas.microsoft.com/office/drawing/2014/main" id="{8A13F961-6CBE-49C7-B165-5844527DF4D0}"/>
                </a:ext>
              </a:extLst>
            </p:cNvPr>
            <p:cNvCxnSpPr>
              <a:cxnSpLocks noChangeShapeType="1"/>
              <a:stCxn id="344" idx="0"/>
              <a:endCxn id="345" idx="4"/>
            </p:cNvCxnSpPr>
            <p:nvPr/>
          </p:nvCxnSpPr>
          <p:spPr bwMode="gray">
            <a:xfrm flipH="1" flipV="1">
              <a:off x="10205934" y="2599503"/>
              <a:ext cx="44665" cy="689233"/>
            </a:xfrm>
            <a:prstGeom prst="straightConnector1">
              <a:avLst/>
            </a:prstGeom>
            <a:noFill/>
            <a:ln w="9525" cap="flat" cmpd="sng">
              <a:solidFill>
                <a:srgbClr val="969696"/>
              </a:solidFill>
              <a:round/>
              <a:headEnd/>
              <a:tailEnd/>
            </a:ln>
            <a:effectLst/>
          </p:spPr>
        </p:cxnSp>
        <p:sp>
          <p:nvSpPr>
            <p:cNvPr id="351" name="Oval 33">
              <a:extLst>
                <a:ext uri="{FF2B5EF4-FFF2-40B4-BE49-F238E27FC236}">
                  <a16:creationId xmlns="" xmlns:a16="http://schemas.microsoft.com/office/drawing/2014/main" id="{4952791D-0181-49E5-AA11-6FBFE463F807}"/>
                </a:ext>
              </a:extLst>
            </p:cNvPr>
            <p:cNvSpPr>
              <a:spLocks noChangeArrowheads="1"/>
            </p:cNvSpPr>
            <p:nvPr/>
          </p:nvSpPr>
          <p:spPr bwMode="gray">
            <a:xfrm>
              <a:off x="10665528" y="2380103"/>
              <a:ext cx="191610" cy="217104"/>
            </a:xfrm>
            <a:prstGeom prst="ellipse">
              <a:avLst/>
            </a:prstGeom>
            <a:solidFill>
              <a:schemeClr val="accent1">
                <a:lumMod val="50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52" name="Oval 34">
              <a:extLst>
                <a:ext uri="{FF2B5EF4-FFF2-40B4-BE49-F238E27FC236}">
                  <a16:creationId xmlns="" xmlns:a16="http://schemas.microsoft.com/office/drawing/2014/main" id="{EE5D5459-BE00-45C6-AA0D-9A5A3B0A7984}"/>
                </a:ext>
              </a:extLst>
            </p:cNvPr>
            <p:cNvSpPr>
              <a:spLocks noChangeArrowheads="1"/>
            </p:cNvSpPr>
            <p:nvPr/>
          </p:nvSpPr>
          <p:spPr bwMode="gray">
            <a:xfrm>
              <a:off x="10931010" y="2378694"/>
              <a:ext cx="191610" cy="217104"/>
            </a:xfrm>
            <a:prstGeom prst="ellipse">
              <a:avLst/>
            </a:prstGeom>
            <a:solidFill>
              <a:schemeClr val="accent6">
                <a:lumMod val="75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53" name="Oval 31">
              <a:extLst>
                <a:ext uri="{FF2B5EF4-FFF2-40B4-BE49-F238E27FC236}">
                  <a16:creationId xmlns="" xmlns:a16="http://schemas.microsoft.com/office/drawing/2014/main" id="{0DEFF7F1-2284-415B-8D45-F34D0F37E4DE}"/>
                </a:ext>
              </a:extLst>
            </p:cNvPr>
            <p:cNvSpPr>
              <a:spLocks noChangeArrowheads="1"/>
            </p:cNvSpPr>
            <p:nvPr/>
          </p:nvSpPr>
          <p:spPr bwMode="gray">
            <a:xfrm>
              <a:off x="10440935" y="3282722"/>
              <a:ext cx="130309" cy="217104"/>
            </a:xfrm>
            <a:prstGeom prst="ellipse">
              <a:avLst/>
            </a:prstGeom>
            <a:solidFill>
              <a:srgbClr val="0099FF"/>
            </a:solidFill>
            <a:ln w="9525">
              <a:solidFill>
                <a:schemeClr val="bg1"/>
              </a:solidFill>
              <a:round/>
              <a:headEnd/>
              <a:tailEnd/>
            </a:ln>
            <a:effectLst/>
          </p:spPr>
          <p:txBody>
            <a:bodyPr wrap="none" anchor="ctr"/>
            <a:lstStyle/>
            <a:p>
              <a:pPr algn="ctr"/>
              <a:r>
                <a:rPr lang="en-US" altLang="zh-CN" sz="6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54" name="Oval 32">
              <a:extLst>
                <a:ext uri="{FF2B5EF4-FFF2-40B4-BE49-F238E27FC236}">
                  <a16:creationId xmlns="" xmlns:a16="http://schemas.microsoft.com/office/drawing/2014/main" id="{84AEC7C6-4B5A-4672-8FEC-EEA405AAB4C2}"/>
                </a:ext>
              </a:extLst>
            </p:cNvPr>
            <p:cNvSpPr>
              <a:spLocks noChangeArrowheads="1"/>
            </p:cNvSpPr>
            <p:nvPr/>
          </p:nvSpPr>
          <p:spPr bwMode="gray">
            <a:xfrm>
              <a:off x="10674864" y="3285439"/>
              <a:ext cx="130309" cy="217104"/>
            </a:xfrm>
            <a:prstGeom prst="ellipse">
              <a:avLst/>
            </a:prstGeom>
            <a:solidFill>
              <a:srgbClr val="0099FF"/>
            </a:solidFill>
            <a:ln w="9525">
              <a:solidFill>
                <a:schemeClr val="bg1"/>
              </a:solidFill>
              <a:round/>
              <a:headEnd/>
              <a:tailEnd/>
            </a:ln>
            <a:effectLst/>
          </p:spPr>
          <p:txBody>
            <a:bodyPr wrap="none" anchor="ctr"/>
            <a:lstStyle/>
            <a:p>
              <a:pPr algn="ctr"/>
              <a:r>
                <a:rPr lang="en-US" altLang="zh-CN" sz="6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55" name="AutoShape 42">
              <a:extLst>
                <a:ext uri="{FF2B5EF4-FFF2-40B4-BE49-F238E27FC236}">
                  <a16:creationId xmlns="" xmlns:a16="http://schemas.microsoft.com/office/drawing/2014/main" id="{9C72682E-28DC-4F12-8FC6-22064A1AC86E}"/>
                </a:ext>
              </a:extLst>
            </p:cNvPr>
            <p:cNvCxnSpPr>
              <a:cxnSpLocks noChangeShapeType="1"/>
              <a:stCxn id="353" idx="0"/>
              <a:endCxn id="352" idx="4"/>
            </p:cNvCxnSpPr>
            <p:nvPr/>
          </p:nvCxnSpPr>
          <p:spPr bwMode="gray">
            <a:xfrm flipV="1">
              <a:off x="10506089" y="2595798"/>
              <a:ext cx="520726" cy="686924"/>
            </a:xfrm>
            <a:prstGeom prst="straightConnector1">
              <a:avLst/>
            </a:prstGeom>
            <a:noFill/>
            <a:ln w="9525" cap="flat" cmpd="sng">
              <a:solidFill>
                <a:srgbClr val="969696"/>
              </a:solidFill>
              <a:round/>
              <a:headEnd/>
              <a:tailEnd/>
            </a:ln>
            <a:effectLst/>
          </p:spPr>
        </p:cxnSp>
        <p:sp>
          <p:nvSpPr>
            <p:cNvPr id="356" name="Oval 31">
              <a:extLst>
                <a:ext uri="{FF2B5EF4-FFF2-40B4-BE49-F238E27FC236}">
                  <a16:creationId xmlns="" xmlns:a16="http://schemas.microsoft.com/office/drawing/2014/main" id="{F4E96EE5-9712-4B23-B07A-3E034E7E9707}"/>
                </a:ext>
              </a:extLst>
            </p:cNvPr>
            <p:cNvSpPr>
              <a:spLocks noChangeArrowheads="1"/>
            </p:cNvSpPr>
            <p:nvPr/>
          </p:nvSpPr>
          <p:spPr bwMode="gray">
            <a:xfrm>
              <a:off x="10914707" y="3299672"/>
              <a:ext cx="130309" cy="217104"/>
            </a:xfrm>
            <a:prstGeom prst="ellipse">
              <a:avLst/>
            </a:prstGeom>
            <a:solidFill>
              <a:srgbClr val="0099FF"/>
            </a:solidFill>
            <a:ln w="9525">
              <a:solidFill>
                <a:schemeClr val="bg1"/>
              </a:solidFill>
              <a:round/>
              <a:headEnd/>
              <a:tailEnd/>
            </a:ln>
            <a:effectLst/>
          </p:spPr>
          <p:txBody>
            <a:bodyPr wrap="none" anchor="ctr"/>
            <a:lstStyle/>
            <a:p>
              <a:pPr algn="ctr"/>
              <a:r>
                <a:rPr lang="en-US" altLang="zh-CN" sz="6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57" name="AutoShape 43">
              <a:extLst>
                <a:ext uri="{FF2B5EF4-FFF2-40B4-BE49-F238E27FC236}">
                  <a16:creationId xmlns="" xmlns:a16="http://schemas.microsoft.com/office/drawing/2014/main" id="{B7AE82D8-2FF7-479F-A9EA-4ED91C9B2455}"/>
                </a:ext>
              </a:extLst>
            </p:cNvPr>
            <p:cNvCxnSpPr>
              <a:cxnSpLocks noChangeShapeType="1"/>
              <a:stCxn id="353" idx="0"/>
              <a:endCxn id="345" idx="4"/>
            </p:cNvCxnSpPr>
            <p:nvPr/>
          </p:nvCxnSpPr>
          <p:spPr bwMode="gray">
            <a:xfrm flipH="1" flipV="1">
              <a:off x="10205934" y="2599503"/>
              <a:ext cx="300155" cy="683219"/>
            </a:xfrm>
            <a:prstGeom prst="straightConnector1">
              <a:avLst/>
            </a:prstGeom>
            <a:noFill/>
            <a:ln w="9525" cap="flat" cmpd="sng">
              <a:solidFill>
                <a:srgbClr val="969696"/>
              </a:solidFill>
              <a:round/>
              <a:headEnd/>
              <a:tailEnd/>
            </a:ln>
            <a:effectLst/>
          </p:spPr>
        </p:cxnSp>
        <p:cxnSp>
          <p:nvCxnSpPr>
            <p:cNvPr id="358" name="AutoShape 43">
              <a:extLst>
                <a:ext uri="{FF2B5EF4-FFF2-40B4-BE49-F238E27FC236}">
                  <a16:creationId xmlns="" xmlns:a16="http://schemas.microsoft.com/office/drawing/2014/main" id="{D4257C42-9775-48B1-8E85-1A70027C923F}"/>
                </a:ext>
              </a:extLst>
            </p:cNvPr>
            <p:cNvCxnSpPr>
              <a:cxnSpLocks noChangeShapeType="1"/>
              <a:stCxn id="354" idx="0"/>
              <a:endCxn id="345" idx="4"/>
            </p:cNvCxnSpPr>
            <p:nvPr/>
          </p:nvCxnSpPr>
          <p:spPr bwMode="gray">
            <a:xfrm flipH="1" flipV="1">
              <a:off x="10205934" y="2599503"/>
              <a:ext cx="534084" cy="685936"/>
            </a:xfrm>
            <a:prstGeom prst="straightConnector1">
              <a:avLst/>
            </a:prstGeom>
            <a:noFill/>
            <a:ln w="9525" cap="flat" cmpd="sng">
              <a:solidFill>
                <a:srgbClr val="969696"/>
              </a:solidFill>
              <a:round/>
              <a:headEnd/>
              <a:tailEnd/>
            </a:ln>
            <a:effectLst/>
          </p:spPr>
        </p:cxnSp>
        <p:cxnSp>
          <p:nvCxnSpPr>
            <p:cNvPr id="359" name="AutoShape 43">
              <a:extLst>
                <a:ext uri="{FF2B5EF4-FFF2-40B4-BE49-F238E27FC236}">
                  <a16:creationId xmlns="" xmlns:a16="http://schemas.microsoft.com/office/drawing/2014/main" id="{129DA9C0-AAFC-413D-AEA6-8B1733DADADC}"/>
                </a:ext>
              </a:extLst>
            </p:cNvPr>
            <p:cNvCxnSpPr>
              <a:cxnSpLocks noChangeShapeType="1"/>
              <a:stCxn id="356" idx="0"/>
              <a:endCxn id="345" idx="4"/>
            </p:cNvCxnSpPr>
            <p:nvPr/>
          </p:nvCxnSpPr>
          <p:spPr bwMode="gray">
            <a:xfrm flipH="1" flipV="1">
              <a:off x="10205934" y="2599503"/>
              <a:ext cx="773928" cy="700169"/>
            </a:xfrm>
            <a:prstGeom prst="straightConnector1">
              <a:avLst/>
            </a:prstGeom>
            <a:noFill/>
            <a:ln w="9525" cap="flat" cmpd="sng">
              <a:solidFill>
                <a:srgbClr val="969696"/>
              </a:solidFill>
              <a:round/>
              <a:headEnd/>
              <a:tailEnd/>
            </a:ln>
            <a:effectLst/>
          </p:spPr>
        </p:cxnSp>
        <p:cxnSp>
          <p:nvCxnSpPr>
            <p:cNvPr id="360" name="AutoShape 43">
              <a:extLst>
                <a:ext uri="{FF2B5EF4-FFF2-40B4-BE49-F238E27FC236}">
                  <a16:creationId xmlns="" xmlns:a16="http://schemas.microsoft.com/office/drawing/2014/main" id="{E1CEF4F3-B7A7-401A-AF40-F2335A95A2F1}"/>
                </a:ext>
              </a:extLst>
            </p:cNvPr>
            <p:cNvCxnSpPr>
              <a:cxnSpLocks noChangeShapeType="1"/>
              <a:endCxn id="345" idx="4"/>
            </p:cNvCxnSpPr>
            <p:nvPr/>
          </p:nvCxnSpPr>
          <p:spPr bwMode="gray">
            <a:xfrm flipH="1" flipV="1">
              <a:off x="10205934" y="2599503"/>
              <a:ext cx="1007857" cy="700169"/>
            </a:xfrm>
            <a:prstGeom prst="straightConnector1">
              <a:avLst/>
            </a:prstGeom>
            <a:noFill/>
            <a:ln w="9525" cap="flat" cmpd="sng">
              <a:solidFill>
                <a:srgbClr val="969696"/>
              </a:solidFill>
              <a:round/>
              <a:headEnd/>
              <a:tailEnd/>
            </a:ln>
            <a:effectLst/>
          </p:spPr>
        </p:cxnSp>
        <p:cxnSp>
          <p:nvCxnSpPr>
            <p:cNvPr id="361" name="AutoShape 42">
              <a:extLst>
                <a:ext uri="{FF2B5EF4-FFF2-40B4-BE49-F238E27FC236}">
                  <a16:creationId xmlns="" xmlns:a16="http://schemas.microsoft.com/office/drawing/2014/main" id="{A2EE6164-8381-4987-8C3B-AED2BE230E1A}"/>
                </a:ext>
              </a:extLst>
            </p:cNvPr>
            <p:cNvCxnSpPr>
              <a:cxnSpLocks noChangeShapeType="1"/>
              <a:stCxn id="343" idx="0"/>
              <a:endCxn id="351" idx="4"/>
            </p:cNvCxnSpPr>
            <p:nvPr/>
          </p:nvCxnSpPr>
          <p:spPr bwMode="gray">
            <a:xfrm flipV="1">
              <a:off x="10012663" y="2597208"/>
              <a:ext cx="748670" cy="688812"/>
            </a:xfrm>
            <a:prstGeom prst="straightConnector1">
              <a:avLst/>
            </a:prstGeom>
            <a:noFill/>
            <a:ln w="9525" cap="flat" cmpd="sng">
              <a:solidFill>
                <a:srgbClr val="969696"/>
              </a:solidFill>
              <a:round/>
              <a:headEnd/>
              <a:tailEnd/>
            </a:ln>
            <a:effectLst/>
          </p:spPr>
        </p:cxnSp>
        <p:cxnSp>
          <p:nvCxnSpPr>
            <p:cNvPr id="362" name="AutoShape 42">
              <a:extLst>
                <a:ext uri="{FF2B5EF4-FFF2-40B4-BE49-F238E27FC236}">
                  <a16:creationId xmlns="" xmlns:a16="http://schemas.microsoft.com/office/drawing/2014/main" id="{752FD015-9936-4631-BA85-F68EA3997264}"/>
                </a:ext>
              </a:extLst>
            </p:cNvPr>
            <p:cNvCxnSpPr>
              <a:cxnSpLocks noChangeShapeType="1"/>
              <a:stCxn id="343" idx="0"/>
              <a:endCxn id="352" idx="4"/>
            </p:cNvCxnSpPr>
            <p:nvPr/>
          </p:nvCxnSpPr>
          <p:spPr bwMode="gray">
            <a:xfrm flipV="1">
              <a:off x="10012663" y="2595798"/>
              <a:ext cx="1014151" cy="690220"/>
            </a:xfrm>
            <a:prstGeom prst="straightConnector1">
              <a:avLst/>
            </a:prstGeom>
            <a:noFill/>
            <a:ln w="9525" cap="flat" cmpd="sng">
              <a:solidFill>
                <a:srgbClr val="969696"/>
              </a:solidFill>
              <a:round/>
              <a:headEnd/>
              <a:tailEnd/>
            </a:ln>
            <a:effectLst/>
          </p:spPr>
        </p:cxnSp>
        <p:cxnSp>
          <p:nvCxnSpPr>
            <p:cNvPr id="363" name="AutoShape 42">
              <a:extLst>
                <a:ext uri="{FF2B5EF4-FFF2-40B4-BE49-F238E27FC236}">
                  <a16:creationId xmlns="" xmlns:a16="http://schemas.microsoft.com/office/drawing/2014/main" id="{4668BB5B-D2A7-4D71-8A87-022125A205A8}"/>
                </a:ext>
              </a:extLst>
            </p:cNvPr>
            <p:cNvCxnSpPr>
              <a:cxnSpLocks noChangeShapeType="1"/>
              <a:stCxn id="353" idx="0"/>
              <a:endCxn id="346" idx="4"/>
            </p:cNvCxnSpPr>
            <p:nvPr/>
          </p:nvCxnSpPr>
          <p:spPr bwMode="gray">
            <a:xfrm flipH="1" flipV="1">
              <a:off x="10493194" y="2595800"/>
              <a:ext cx="12895" cy="686923"/>
            </a:xfrm>
            <a:prstGeom prst="straightConnector1">
              <a:avLst/>
            </a:prstGeom>
            <a:noFill/>
            <a:ln w="9525" cap="flat" cmpd="sng">
              <a:solidFill>
                <a:srgbClr val="969696"/>
              </a:solidFill>
              <a:round/>
              <a:headEnd/>
              <a:tailEnd/>
            </a:ln>
            <a:effectLst/>
          </p:spPr>
        </p:cxnSp>
        <p:cxnSp>
          <p:nvCxnSpPr>
            <p:cNvPr id="364" name="AutoShape 42">
              <a:extLst>
                <a:ext uri="{FF2B5EF4-FFF2-40B4-BE49-F238E27FC236}">
                  <a16:creationId xmlns="" xmlns:a16="http://schemas.microsoft.com/office/drawing/2014/main" id="{A9F6E5AC-B461-469B-AD76-BC1EEF941E1F}"/>
                </a:ext>
              </a:extLst>
            </p:cNvPr>
            <p:cNvCxnSpPr>
              <a:cxnSpLocks noChangeShapeType="1"/>
              <a:stCxn id="353" idx="0"/>
              <a:endCxn id="351" idx="4"/>
            </p:cNvCxnSpPr>
            <p:nvPr/>
          </p:nvCxnSpPr>
          <p:spPr bwMode="gray">
            <a:xfrm flipV="1">
              <a:off x="10506089" y="2597208"/>
              <a:ext cx="255243" cy="685515"/>
            </a:xfrm>
            <a:prstGeom prst="straightConnector1">
              <a:avLst/>
            </a:prstGeom>
            <a:noFill/>
            <a:ln w="9525" cap="flat" cmpd="sng">
              <a:solidFill>
                <a:srgbClr val="969696"/>
              </a:solidFill>
              <a:round/>
              <a:headEnd/>
              <a:tailEnd/>
            </a:ln>
            <a:effectLst/>
          </p:spPr>
        </p:cxnSp>
        <p:cxnSp>
          <p:nvCxnSpPr>
            <p:cNvPr id="365" name="AutoShape 42">
              <a:extLst>
                <a:ext uri="{FF2B5EF4-FFF2-40B4-BE49-F238E27FC236}">
                  <a16:creationId xmlns="" xmlns:a16="http://schemas.microsoft.com/office/drawing/2014/main" id="{7A013148-3317-44E5-B308-BAE2559C5ADF}"/>
                </a:ext>
              </a:extLst>
            </p:cNvPr>
            <p:cNvCxnSpPr>
              <a:cxnSpLocks noChangeShapeType="1"/>
              <a:stCxn id="354" idx="0"/>
              <a:endCxn id="352" idx="4"/>
            </p:cNvCxnSpPr>
            <p:nvPr/>
          </p:nvCxnSpPr>
          <p:spPr bwMode="gray">
            <a:xfrm flipV="1">
              <a:off x="10740018" y="2595798"/>
              <a:ext cx="286796" cy="689640"/>
            </a:xfrm>
            <a:prstGeom prst="straightConnector1">
              <a:avLst/>
            </a:prstGeom>
            <a:noFill/>
            <a:ln w="9525" cap="flat" cmpd="sng">
              <a:solidFill>
                <a:srgbClr val="969696"/>
              </a:solidFill>
              <a:round/>
              <a:headEnd/>
              <a:tailEnd/>
            </a:ln>
            <a:effectLst/>
          </p:spPr>
        </p:cxnSp>
        <p:cxnSp>
          <p:nvCxnSpPr>
            <p:cNvPr id="366" name="AutoShape 42">
              <a:extLst>
                <a:ext uri="{FF2B5EF4-FFF2-40B4-BE49-F238E27FC236}">
                  <a16:creationId xmlns="" xmlns:a16="http://schemas.microsoft.com/office/drawing/2014/main" id="{F45CF44D-686B-4609-8ED5-DF2E36EEA29A}"/>
                </a:ext>
              </a:extLst>
            </p:cNvPr>
            <p:cNvCxnSpPr>
              <a:cxnSpLocks noChangeShapeType="1"/>
              <a:stCxn id="356" idx="0"/>
              <a:endCxn id="352" idx="4"/>
            </p:cNvCxnSpPr>
            <p:nvPr/>
          </p:nvCxnSpPr>
          <p:spPr bwMode="gray">
            <a:xfrm flipV="1">
              <a:off x="10979862" y="2595798"/>
              <a:ext cx="46952" cy="703873"/>
            </a:xfrm>
            <a:prstGeom prst="straightConnector1">
              <a:avLst/>
            </a:prstGeom>
            <a:noFill/>
            <a:ln w="9525" cap="flat" cmpd="sng">
              <a:solidFill>
                <a:srgbClr val="969696"/>
              </a:solidFill>
              <a:round/>
              <a:headEnd/>
              <a:tailEnd/>
            </a:ln>
            <a:effectLst/>
          </p:spPr>
        </p:cxnSp>
        <p:cxnSp>
          <p:nvCxnSpPr>
            <p:cNvPr id="367" name="AutoShape 42">
              <a:extLst>
                <a:ext uri="{FF2B5EF4-FFF2-40B4-BE49-F238E27FC236}">
                  <a16:creationId xmlns="" xmlns:a16="http://schemas.microsoft.com/office/drawing/2014/main" id="{B4F65039-979E-495E-8D5A-1D3D93A68BE1}"/>
                </a:ext>
              </a:extLst>
            </p:cNvPr>
            <p:cNvCxnSpPr>
              <a:cxnSpLocks noChangeShapeType="1"/>
              <a:endCxn id="352" idx="4"/>
            </p:cNvCxnSpPr>
            <p:nvPr/>
          </p:nvCxnSpPr>
          <p:spPr bwMode="gray">
            <a:xfrm flipH="1" flipV="1">
              <a:off x="11026814" y="2595798"/>
              <a:ext cx="186977" cy="703873"/>
            </a:xfrm>
            <a:prstGeom prst="straightConnector1">
              <a:avLst/>
            </a:prstGeom>
            <a:noFill/>
            <a:ln w="9525" cap="flat" cmpd="sng">
              <a:solidFill>
                <a:srgbClr val="969696"/>
              </a:solidFill>
              <a:round/>
              <a:headEnd/>
              <a:tailEnd/>
            </a:ln>
            <a:effectLst/>
          </p:spPr>
        </p:cxnSp>
        <p:cxnSp>
          <p:nvCxnSpPr>
            <p:cNvPr id="368" name="AutoShape 42">
              <a:extLst>
                <a:ext uri="{FF2B5EF4-FFF2-40B4-BE49-F238E27FC236}">
                  <a16:creationId xmlns="" xmlns:a16="http://schemas.microsoft.com/office/drawing/2014/main" id="{AB6B0216-BDB1-4F55-9567-83F836990E34}"/>
                </a:ext>
              </a:extLst>
            </p:cNvPr>
            <p:cNvCxnSpPr>
              <a:cxnSpLocks noChangeShapeType="1"/>
              <a:stCxn id="356" idx="0"/>
              <a:endCxn id="351" idx="4"/>
            </p:cNvCxnSpPr>
            <p:nvPr/>
          </p:nvCxnSpPr>
          <p:spPr bwMode="gray">
            <a:xfrm flipH="1" flipV="1">
              <a:off x="10761332" y="2597208"/>
              <a:ext cx="218529" cy="702465"/>
            </a:xfrm>
            <a:prstGeom prst="straightConnector1">
              <a:avLst/>
            </a:prstGeom>
            <a:noFill/>
            <a:ln w="9525" cap="flat" cmpd="sng">
              <a:solidFill>
                <a:srgbClr val="969696"/>
              </a:solidFill>
              <a:round/>
              <a:headEnd/>
              <a:tailEnd/>
            </a:ln>
            <a:effectLst/>
          </p:spPr>
        </p:cxnSp>
        <p:cxnSp>
          <p:nvCxnSpPr>
            <p:cNvPr id="369" name="AutoShape 42">
              <a:extLst>
                <a:ext uri="{FF2B5EF4-FFF2-40B4-BE49-F238E27FC236}">
                  <a16:creationId xmlns="" xmlns:a16="http://schemas.microsoft.com/office/drawing/2014/main" id="{B969777A-F186-4100-AFC4-6B1C46BB172F}"/>
                </a:ext>
              </a:extLst>
            </p:cNvPr>
            <p:cNvCxnSpPr>
              <a:cxnSpLocks noChangeShapeType="1"/>
              <a:endCxn id="351" idx="4"/>
            </p:cNvCxnSpPr>
            <p:nvPr/>
          </p:nvCxnSpPr>
          <p:spPr bwMode="gray">
            <a:xfrm flipH="1" flipV="1">
              <a:off x="10761332" y="2597208"/>
              <a:ext cx="452459" cy="702465"/>
            </a:xfrm>
            <a:prstGeom prst="straightConnector1">
              <a:avLst/>
            </a:prstGeom>
            <a:noFill/>
            <a:ln w="9525" cap="flat" cmpd="sng">
              <a:solidFill>
                <a:srgbClr val="969696"/>
              </a:solidFill>
              <a:round/>
              <a:headEnd/>
              <a:tailEnd/>
            </a:ln>
            <a:effectLst/>
          </p:spPr>
        </p:cxnSp>
        <p:cxnSp>
          <p:nvCxnSpPr>
            <p:cNvPr id="370" name="AutoShape 42">
              <a:extLst>
                <a:ext uri="{FF2B5EF4-FFF2-40B4-BE49-F238E27FC236}">
                  <a16:creationId xmlns="" xmlns:a16="http://schemas.microsoft.com/office/drawing/2014/main" id="{7A6EB9EB-68A5-4404-B640-161920D0EEE4}"/>
                </a:ext>
              </a:extLst>
            </p:cNvPr>
            <p:cNvCxnSpPr>
              <a:cxnSpLocks noChangeShapeType="1"/>
              <a:endCxn id="346" idx="4"/>
            </p:cNvCxnSpPr>
            <p:nvPr/>
          </p:nvCxnSpPr>
          <p:spPr bwMode="gray">
            <a:xfrm flipH="1" flipV="1">
              <a:off x="10493194" y="2595800"/>
              <a:ext cx="720598" cy="703872"/>
            </a:xfrm>
            <a:prstGeom prst="straightConnector1">
              <a:avLst/>
            </a:prstGeom>
            <a:noFill/>
            <a:ln w="9525" cap="flat" cmpd="sng">
              <a:solidFill>
                <a:srgbClr val="969696"/>
              </a:solidFill>
              <a:round/>
              <a:headEnd/>
              <a:tailEnd/>
            </a:ln>
            <a:effectLst/>
          </p:spPr>
        </p:cxnSp>
        <p:cxnSp>
          <p:nvCxnSpPr>
            <p:cNvPr id="371" name="AutoShape 43">
              <a:extLst>
                <a:ext uri="{FF2B5EF4-FFF2-40B4-BE49-F238E27FC236}">
                  <a16:creationId xmlns="" xmlns:a16="http://schemas.microsoft.com/office/drawing/2014/main" id="{98EE7D1C-B03E-4A08-AC40-BA19EBC128F9}"/>
                </a:ext>
              </a:extLst>
            </p:cNvPr>
            <p:cNvCxnSpPr>
              <a:cxnSpLocks noChangeShapeType="1"/>
              <a:stCxn id="356" idx="0"/>
              <a:endCxn id="346" idx="4"/>
            </p:cNvCxnSpPr>
            <p:nvPr/>
          </p:nvCxnSpPr>
          <p:spPr bwMode="gray">
            <a:xfrm flipH="1" flipV="1">
              <a:off x="10493194" y="2595799"/>
              <a:ext cx="486668" cy="703873"/>
            </a:xfrm>
            <a:prstGeom prst="straightConnector1">
              <a:avLst/>
            </a:prstGeom>
            <a:noFill/>
            <a:ln w="9525" cap="flat" cmpd="sng">
              <a:solidFill>
                <a:srgbClr val="969696"/>
              </a:solidFill>
              <a:round/>
              <a:headEnd/>
              <a:tailEnd/>
            </a:ln>
            <a:effectLst/>
          </p:spPr>
        </p:cxnSp>
        <p:cxnSp>
          <p:nvCxnSpPr>
            <p:cNvPr id="372" name="AutoShape 43">
              <a:extLst>
                <a:ext uri="{FF2B5EF4-FFF2-40B4-BE49-F238E27FC236}">
                  <a16:creationId xmlns="" xmlns:a16="http://schemas.microsoft.com/office/drawing/2014/main" id="{5D45FBD6-2827-4546-A6B9-4BB78907B69E}"/>
                </a:ext>
              </a:extLst>
            </p:cNvPr>
            <p:cNvCxnSpPr>
              <a:cxnSpLocks noChangeShapeType="1"/>
              <a:stCxn id="354" idx="0"/>
              <a:endCxn id="346" idx="4"/>
            </p:cNvCxnSpPr>
            <p:nvPr/>
          </p:nvCxnSpPr>
          <p:spPr bwMode="gray">
            <a:xfrm flipH="1" flipV="1">
              <a:off x="10493194" y="2595799"/>
              <a:ext cx="246825" cy="689640"/>
            </a:xfrm>
            <a:prstGeom prst="straightConnector1">
              <a:avLst/>
            </a:prstGeom>
            <a:noFill/>
            <a:ln w="9525" cap="flat" cmpd="sng">
              <a:solidFill>
                <a:srgbClr val="969696"/>
              </a:solidFill>
              <a:round/>
              <a:headEnd/>
              <a:tailEnd/>
            </a:ln>
            <a:effectLst/>
          </p:spPr>
        </p:cxnSp>
        <p:cxnSp>
          <p:nvCxnSpPr>
            <p:cNvPr id="373" name="AutoShape 43">
              <a:extLst>
                <a:ext uri="{FF2B5EF4-FFF2-40B4-BE49-F238E27FC236}">
                  <a16:creationId xmlns="" xmlns:a16="http://schemas.microsoft.com/office/drawing/2014/main" id="{CC7D225D-C75D-43E0-B60D-DCE5EC3A2E50}"/>
                </a:ext>
              </a:extLst>
            </p:cNvPr>
            <p:cNvCxnSpPr>
              <a:cxnSpLocks noChangeShapeType="1"/>
              <a:stCxn id="354" idx="0"/>
              <a:endCxn id="351" idx="4"/>
            </p:cNvCxnSpPr>
            <p:nvPr/>
          </p:nvCxnSpPr>
          <p:spPr bwMode="gray">
            <a:xfrm flipV="1">
              <a:off x="10740018" y="2597207"/>
              <a:ext cx="21314" cy="688232"/>
            </a:xfrm>
            <a:prstGeom prst="straightConnector1">
              <a:avLst/>
            </a:prstGeom>
            <a:noFill/>
            <a:ln w="9525" cap="flat" cmpd="sng">
              <a:solidFill>
                <a:srgbClr val="969696"/>
              </a:solidFill>
              <a:round/>
              <a:headEnd/>
              <a:tailEnd/>
            </a:ln>
            <a:effectLst/>
          </p:spPr>
        </p:cxnSp>
        <p:cxnSp>
          <p:nvCxnSpPr>
            <p:cNvPr id="374" name="AutoShape 43">
              <a:extLst>
                <a:ext uri="{FF2B5EF4-FFF2-40B4-BE49-F238E27FC236}">
                  <a16:creationId xmlns="" xmlns:a16="http://schemas.microsoft.com/office/drawing/2014/main" id="{C7AA5FFA-D3C5-4391-94E9-E4576C836C0D}"/>
                </a:ext>
              </a:extLst>
            </p:cNvPr>
            <p:cNvCxnSpPr>
              <a:cxnSpLocks noChangeShapeType="1"/>
              <a:stCxn id="344" idx="0"/>
              <a:endCxn id="351" idx="4"/>
            </p:cNvCxnSpPr>
            <p:nvPr/>
          </p:nvCxnSpPr>
          <p:spPr bwMode="gray">
            <a:xfrm flipV="1">
              <a:off x="10250599" y="2597207"/>
              <a:ext cx="510734" cy="691529"/>
            </a:xfrm>
            <a:prstGeom prst="straightConnector1">
              <a:avLst/>
            </a:prstGeom>
            <a:noFill/>
            <a:ln w="9525" cap="flat" cmpd="sng">
              <a:solidFill>
                <a:srgbClr val="969696"/>
              </a:solidFill>
              <a:round/>
              <a:headEnd/>
              <a:tailEnd/>
            </a:ln>
            <a:effectLst/>
          </p:spPr>
        </p:cxnSp>
        <p:cxnSp>
          <p:nvCxnSpPr>
            <p:cNvPr id="375" name="AutoShape 43">
              <a:extLst>
                <a:ext uri="{FF2B5EF4-FFF2-40B4-BE49-F238E27FC236}">
                  <a16:creationId xmlns="" xmlns:a16="http://schemas.microsoft.com/office/drawing/2014/main" id="{B01D486F-0ECD-4C8D-8351-6A8A4CCB705A}"/>
                </a:ext>
              </a:extLst>
            </p:cNvPr>
            <p:cNvCxnSpPr>
              <a:cxnSpLocks noChangeShapeType="1"/>
              <a:stCxn id="344" idx="0"/>
              <a:endCxn id="352" idx="4"/>
            </p:cNvCxnSpPr>
            <p:nvPr/>
          </p:nvCxnSpPr>
          <p:spPr bwMode="gray">
            <a:xfrm flipV="1">
              <a:off x="10250599" y="2595798"/>
              <a:ext cx="776216" cy="692937"/>
            </a:xfrm>
            <a:prstGeom prst="straightConnector1">
              <a:avLst/>
            </a:prstGeom>
            <a:noFill/>
            <a:ln w="9525" cap="flat" cmpd="sng">
              <a:solidFill>
                <a:srgbClr val="969696"/>
              </a:solidFill>
              <a:round/>
              <a:headEnd/>
              <a:tailEnd/>
            </a:ln>
            <a:effectLst/>
          </p:spPr>
        </p:cxnSp>
      </p:grpSp>
      <p:grpSp>
        <p:nvGrpSpPr>
          <p:cNvPr id="376" name="组合 375">
            <a:extLst>
              <a:ext uri="{FF2B5EF4-FFF2-40B4-BE49-F238E27FC236}">
                <a16:creationId xmlns="" xmlns:a16="http://schemas.microsoft.com/office/drawing/2014/main" id="{EFFAD21A-9DB5-45E7-BA1F-165FF7B8C2F1}"/>
              </a:ext>
            </a:extLst>
          </p:cNvPr>
          <p:cNvGrpSpPr/>
          <p:nvPr/>
        </p:nvGrpSpPr>
        <p:grpSpPr bwMode="gray">
          <a:xfrm>
            <a:off x="8588980" y="3911995"/>
            <a:ext cx="1731553" cy="1218692"/>
            <a:chOff x="8494321" y="2312876"/>
            <a:chExt cx="1364895" cy="1260140"/>
          </a:xfrm>
        </p:grpSpPr>
        <p:sp>
          <p:nvSpPr>
            <p:cNvPr id="377" name="矩形 376">
              <a:extLst>
                <a:ext uri="{FF2B5EF4-FFF2-40B4-BE49-F238E27FC236}">
                  <a16:creationId xmlns="" xmlns:a16="http://schemas.microsoft.com/office/drawing/2014/main" id="{2F210084-B52F-4F9E-B210-58AF92AD6A27}"/>
                </a:ext>
              </a:extLst>
            </p:cNvPr>
            <p:cNvSpPr/>
            <p:nvPr/>
          </p:nvSpPr>
          <p:spPr bwMode="gray">
            <a:xfrm>
              <a:off x="8494321" y="2312876"/>
              <a:ext cx="1364895" cy="1260140"/>
            </a:xfrm>
            <a:prstGeom prst="rect">
              <a:avLst/>
            </a:prstGeom>
            <a:solidFill>
              <a:schemeClr val="tx2">
                <a:lumMod val="20000"/>
                <a:lumOff val="80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8" name="Oval 31">
              <a:extLst>
                <a:ext uri="{FF2B5EF4-FFF2-40B4-BE49-F238E27FC236}">
                  <a16:creationId xmlns="" xmlns:a16="http://schemas.microsoft.com/office/drawing/2014/main" id="{C5B6F7F6-1445-40DD-856C-216E511556AB}"/>
                </a:ext>
              </a:extLst>
            </p:cNvPr>
            <p:cNvSpPr>
              <a:spLocks noChangeArrowheads="1"/>
            </p:cNvSpPr>
            <p:nvPr/>
          </p:nvSpPr>
          <p:spPr bwMode="gray">
            <a:xfrm>
              <a:off x="8499275" y="3283625"/>
              <a:ext cx="130309" cy="217104"/>
            </a:xfrm>
            <a:prstGeom prst="ellipse">
              <a:avLst/>
            </a:prstGeom>
            <a:solidFill>
              <a:srgbClr val="0099FF"/>
            </a:solidFill>
            <a:ln w="9525">
              <a:solidFill>
                <a:schemeClr val="bg1"/>
              </a:solidFill>
              <a:round/>
              <a:headEnd/>
              <a:tailEnd/>
            </a:ln>
            <a:effectLst/>
          </p:spPr>
          <p:txBody>
            <a:bodyPr wrap="none" anchor="ctr"/>
            <a:lstStyle/>
            <a:p>
              <a:pPr algn="ctr"/>
              <a:r>
                <a:rPr lang="en-US" altLang="zh-CN" sz="6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9" name="Oval 32">
              <a:extLst>
                <a:ext uri="{FF2B5EF4-FFF2-40B4-BE49-F238E27FC236}">
                  <a16:creationId xmlns="" xmlns:a16="http://schemas.microsoft.com/office/drawing/2014/main" id="{4EF33AD2-B321-419F-B59E-9CD9166268CA}"/>
                </a:ext>
              </a:extLst>
            </p:cNvPr>
            <p:cNvSpPr>
              <a:spLocks noChangeArrowheads="1"/>
            </p:cNvSpPr>
            <p:nvPr/>
          </p:nvSpPr>
          <p:spPr bwMode="gray">
            <a:xfrm>
              <a:off x="8737211" y="3286342"/>
              <a:ext cx="130309" cy="217104"/>
            </a:xfrm>
            <a:prstGeom prst="ellipse">
              <a:avLst/>
            </a:prstGeom>
            <a:solidFill>
              <a:srgbClr val="0099FF"/>
            </a:solidFill>
            <a:ln w="9525">
              <a:solidFill>
                <a:schemeClr val="bg1"/>
              </a:solidFill>
              <a:round/>
              <a:headEnd/>
              <a:tailEnd/>
            </a:ln>
            <a:effectLst/>
          </p:spPr>
          <p:txBody>
            <a:bodyPr wrap="none" anchor="ctr"/>
            <a:lstStyle/>
            <a:p>
              <a:pPr algn="ctr"/>
              <a:r>
                <a:rPr lang="en-US" altLang="zh-CN" sz="6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0" name="Oval 33">
              <a:extLst>
                <a:ext uri="{FF2B5EF4-FFF2-40B4-BE49-F238E27FC236}">
                  <a16:creationId xmlns="" xmlns:a16="http://schemas.microsoft.com/office/drawing/2014/main" id="{B657409D-B0B4-4EC0-A78A-BD72763FD886}"/>
                </a:ext>
              </a:extLst>
            </p:cNvPr>
            <p:cNvSpPr>
              <a:spLocks noChangeArrowheads="1"/>
            </p:cNvSpPr>
            <p:nvPr/>
          </p:nvSpPr>
          <p:spPr bwMode="gray">
            <a:xfrm>
              <a:off x="8661896" y="2380004"/>
              <a:ext cx="191610" cy="217104"/>
            </a:xfrm>
            <a:prstGeom prst="ellipse">
              <a:avLst/>
            </a:prstGeom>
            <a:solidFill>
              <a:srgbClr val="62B230"/>
            </a:solidFill>
            <a:ln w="9525">
              <a:solidFill>
                <a:srgbClr val="62B230"/>
              </a:solid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1" name="Oval 34">
              <a:extLst>
                <a:ext uri="{FF2B5EF4-FFF2-40B4-BE49-F238E27FC236}">
                  <a16:creationId xmlns="" xmlns:a16="http://schemas.microsoft.com/office/drawing/2014/main" id="{55482077-6485-4DEC-A036-37E43EADC547}"/>
                </a:ext>
              </a:extLst>
            </p:cNvPr>
            <p:cNvSpPr>
              <a:spLocks noChangeArrowheads="1"/>
            </p:cNvSpPr>
            <p:nvPr/>
          </p:nvSpPr>
          <p:spPr bwMode="gray">
            <a:xfrm>
              <a:off x="8949156" y="2376301"/>
              <a:ext cx="191610" cy="217104"/>
            </a:xfrm>
            <a:prstGeom prst="ellipse">
              <a:avLst/>
            </a:prstGeom>
            <a:solidFill>
              <a:schemeClr val="tx2">
                <a:lumMod val="40000"/>
                <a:lumOff val="60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82" name="AutoShape 38">
              <a:extLst>
                <a:ext uri="{FF2B5EF4-FFF2-40B4-BE49-F238E27FC236}">
                  <a16:creationId xmlns="" xmlns:a16="http://schemas.microsoft.com/office/drawing/2014/main" id="{C007A77E-E891-402F-8D2F-7DF18A1337C8}"/>
                </a:ext>
              </a:extLst>
            </p:cNvPr>
            <p:cNvCxnSpPr>
              <a:cxnSpLocks noChangeShapeType="1"/>
              <a:stCxn id="380" idx="4"/>
              <a:endCxn id="378" idx="0"/>
            </p:cNvCxnSpPr>
            <p:nvPr/>
          </p:nvCxnSpPr>
          <p:spPr bwMode="gray">
            <a:xfrm flipH="1">
              <a:off x="8564430" y="2597109"/>
              <a:ext cx="193271" cy="686516"/>
            </a:xfrm>
            <a:prstGeom prst="straightConnector1">
              <a:avLst/>
            </a:prstGeom>
            <a:noFill/>
            <a:ln w="9525" cap="flat" cmpd="sng">
              <a:solidFill>
                <a:srgbClr val="969696"/>
              </a:solidFill>
              <a:round/>
              <a:headEnd/>
              <a:tailEnd/>
            </a:ln>
            <a:effectLst/>
          </p:spPr>
        </p:cxnSp>
        <p:cxnSp>
          <p:nvCxnSpPr>
            <p:cNvPr id="383" name="AutoShape 40">
              <a:extLst>
                <a:ext uri="{FF2B5EF4-FFF2-40B4-BE49-F238E27FC236}">
                  <a16:creationId xmlns="" xmlns:a16="http://schemas.microsoft.com/office/drawing/2014/main" id="{6451B1D8-5D41-457A-8245-BA61AB5C066B}"/>
                </a:ext>
              </a:extLst>
            </p:cNvPr>
            <p:cNvCxnSpPr>
              <a:cxnSpLocks noChangeShapeType="1"/>
              <a:stCxn id="381" idx="4"/>
              <a:endCxn id="379" idx="0"/>
            </p:cNvCxnSpPr>
            <p:nvPr/>
          </p:nvCxnSpPr>
          <p:spPr bwMode="gray">
            <a:xfrm flipH="1">
              <a:off x="8802366" y="2593406"/>
              <a:ext cx="242595" cy="692936"/>
            </a:xfrm>
            <a:prstGeom prst="straightConnector1">
              <a:avLst/>
            </a:prstGeom>
            <a:noFill/>
            <a:ln w="9525" cap="flat" cmpd="sng">
              <a:solidFill>
                <a:srgbClr val="969696"/>
              </a:solidFill>
              <a:round/>
              <a:headEnd/>
              <a:tailEnd/>
            </a:ln>
            <a:effectLst/>
          </p:spPr>
        </p:cxnSp>
        <p:cxnSp>
          <p:nvCxnSpPr>
            <p:cNvPr id="384" name="AutoShape 42">
              <a:extLst>
                <a:ext uri="{FF2B5EF4-FFF2-40B4-BE49-F238E27FC236}">
                  <a16:creationId xmlns="" xmlns:a16="http://schemas.microsoft.com/office/drawing/2014/main" id="{51D31E6C-20A4-4458-97F9-54C95D1BCE95}"/>
                </a:ext>
              </a:extLst>
            </p:cNvPr>
            <p:cNvCxnSpPr>
              <a:cxnSpLocks noChangeShapeType="1"/>
              <a:stCxn id="378" idx="0"/>
              <a:endCxn id="381" idx="4"/>
            </p:cNvCxnSpPr>
            <p:nvPr/>
          </p:nvCxnSpPr>
          <p:spPr bwMode="gray">
            <a:xfrm flipV="1">
              <a:off x="8564430" y="2593406"/>
              <a:ext cx="480531" cy="690219"/>
            </a:xfrm>
            <a:prstGeom prst="straightConnector1">
              <a:avLst/>
            </a:prstGeom>
            <a:noFill/>
            <a:ln w="9525" cap="flat" cmpd="sng">
              <a:solidFill>
                <a:srgbClr val="969696"/>
              </a:solidFill>
              <a:round/>
              <a:headEnd/>
              <a:tailEnd/>
            </a:ln>
            <a:effectLst/>
          </p:spPr>
        </p:cxnSp>
        <p:cxnSp>
          <p:nvCxnSpPr>
            <p:cNvPr id="385" name="AutoShape 43">
              <a:extLst>
                <a:ext uri="{FF2B5EF4-FFF2-40B4-BE49-F238E27FC236}">
                  <a16:creationId xmlns="" xmlns:a16="http://schemas.microsoft.com/office/drawing/2014/main" id="{F17F5542-C23F-4835-B30F-93AF628059A4}"/>
                </a:ext>
              </a:extLst>
            </p:cNvPr>
            <p:cNvCxnSpPr>
              <a:cxnSpLocks noChangeShapeType="1"/>
              <a:stCxn id="379" idx="0"/>
              <a:endCxn id="380" idx="4"/>
            </p:cNvCxnSpPr>
            <p:nvPr/>
          </p:nvCxnSpPr>
          <p:spPr bwMode="gray">
            <a:xfrm flipH="1" flipV="1">
              <a:off x="8757701" y="2597109"/>
              <a:ext cx="44665" cy="689233"/>
            </a:xfrm>
            <a:prstGeom prst="straightConnector1">
              <a:avLst/>
            </a:prstGeom>
            <a:noFill/>
            <a:ln w="9525" cap="flat" cmpd="sng">
              <a:solidFill>
                <a:srgbClr val="969696"/>
              </a:solidFill>
              <a:round/>
              <a:headEnd/>
              <a:tailEnd/>
            </a:ln>
            <a:effectLst/>
          </p:spPr>
        </p:cxnSp>
        <p:sp>
          <p:nvSpPr>
            <p:cNvPr id="386" name="Oval 33">
              <a:extLst>
                <a:ext uri="{FF2B5EF4-FFF2-40B4-BE49-F238E27FC236}">
                  <a16:creationId xmlns="" xmlns:a16="http://schemas.microsoft.com/office/drawing/2014/main" id="{42328138-40C3-44D5-BCA5-B8CAE9EDA61A}"/>
                </a:ext>
              </a:extLst>
            </p:cNvPr>
            <p:cNvSpPr>
              <a:spLocks noChangeArrowheads="1"/>
            </p:cNvSpPr>
            <p:nvPr/>
          </p:nvSpPr>
          <p:spPr bwMode="gray">
            <a:xfrm>
              <a:off x="9217295" y="2377709"/>
              <a:ext cx="191610" cy="217104"/>
            </a:xfrm>
            <a:prstGeom prst="ellipse">
              <a:avLst/>
            </a:prstGeom>
            <a:solidFill>
              <a:schemeClr val="accent1">
                <a:lumMod val="50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7" name="Oval 34">
              <a:extLst>
                <a:ext uri="{FF2B5EF4-FFF2-40B4-BE49-F238E27FC236}">
                  <a16:creationId xmlns="" xmlns:a16="http://schemas.microsoft.com/office/drawing/2014/main" id="{62E08FC7-C774-455D-9C34-825FFFAE8E89}"/>
                </a:ext>
              </a:extLst>
            </p:cNvPr>
            <p:cNvSpPr>
              <a:spLocks noChangeArrowheads="1"/>
            </p:cNvSpPr>
            <p:nvPr/>
          </p:nvSpPr>
          <p:spPr bwMode="gray">
            <a:xfrm>
              <a:off x="9482777" y="2376300"/>
              <a:ext cx="191610" cy="217104"/>
            </a:xfrm>
            <a:prstGeom prst="ellipse">
              <a:avLst/>
            </a:prstGeom>
            <a:solidFill>
              <a:schemeClr val="accent6">
                <a:lumMod val="75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8" name="Oval 31">
              <a:extLst>
                <a:ext uri="{FF2B5EF4-FFF2-40B4-BE49-F238E27FC236}">
                  <a16:creationId xmlns="" xmlns:a16="http://schemas.microsoft.com/office/drawing/2014/main" id="{CCE033F7-718C-4AEF-A00C-1196C6149836}"/>
                </a:ext>
              </a:extLst>
            </p:cNvPr>
            <p:cNvSpPr>
              <a:spLocks noChangeArrowheads="1"/>
            </p:cNvSpPr>
            <p:nvPr/>
          </p:nvSpPr>
          <p:spPr bwMode="gray">
            <a:xfrm>
              <a:off x="8992702" y="3280328"/>
              <a:ext cx="130309" cy="217104"/>
            </a:xfrm>
            <a:prstGeom prst="ellipse">
              <a:avLst/>
            </a:prstGeom>
            <a:solidFill>
              <a:srgbClr val="0099FF"/>
            </a:solidFill>
            <a:ln w="9525">
              <a:solidFill>
                <a:schemeClr val="bg1"/>
              </a:solidFill>
              <a:round/>
              <a:headEnd/>
              <a:tailEnd/>
            </a:ln>
            <a:effectLst/>
          </p:spPr>
          <p:txBody>
            <a:bodyPr wrap="none" anchor="ctr"/>
            <a:lstStyle/>
            <a:p>
              <a:pPr algn="ctr"/>
              <a:r>
                <a:rPr lang="en-US" altLang="zh-CN" sz="6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9" name="Oval 32">
              <a:extLst>
                <a:ext uri="{FF2B5EF4-FFF2-40B4-BE49-F238E27FC236}">
                  <a16:creationId xmlns="" xmlns:a16="http://schemas.microsoft.com/office/drawing/2014/main" id="{2570AE6D-1742-4FE5-8E6C-A62BAE9005A2}"/>
                </a:ext>
              </a:extLst>
            </p:cNvPr>
            <p:cNvSpPr>
              <a:spLocks noChangeArrowheads="1"/>
            </p:cNvSpPr>
            <p:nvPr/>
          </p:nvSpPr>
          <p:spPr bwMode="gray">
            <a:xfrm>
              <a:off x="9226631" y="3283045"/>
              <a:ext cx="130309" cy="217104"/>
            </a:xfrm>
            <a:prstGeom prst="ellipse">
              <a:avLst/>
            </a:prstGeom>
            <a:solidFill>
              <a:srgbClr val="0099FF"/>
            </a:solidFill>
            <a:ln w="9525">
              <a:solidFill>
                <a:schemeClr val="bg1"/>
              </a:solidFill>
              <a:round/>
              <a:headEnd/>
              <a:tailEnd/>
            </a:ln>
            <a:effectLst/>
          </p:spPr>
          <p:txBody>
            <a:bodyPr wrap="none" anchor="ctr"/>
            <a:lstStyle/>
            <a:p>
              <a:pPr algn="ctr"/>
              <a:r>
                <a:rPr lang="en-US" altLang="zh-CN" sz="6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90" name="AutoShape 42">
              <a:extLst>
                <a:ext uri="{FF2B5EF4-FFF2-40B4-BE49-F238E27FC236}">
                  <a16:creationId xmlns="" xmlns:a16="http://schemas.microsoft.com/office/drawing/2014/main" id="{27FC5FD8-14A7-444D-B572-BC72CE1F1C4A}"/>
                </a:ext>
              </a:extLst>
            </p:cNvPr>
            <p:cNvCxnSpPr>
              <a:cxnSpLocks noChangeShapeType="1"/>
              <a:stCxn id="388" idx="0"/>
              <a:endCxn id="387" idx="4"/>
            </p:cNvCxnSpPr>
            <p:nvPr/>
          </p:nvCxnSpPr>
          <p:spPr bwMode="gray">
            <a:xfrm flipV="1">
              <a:off x="9057856" y="2593404"/>
              <a:ext cx="520726" cy="686924"/>
            </a:xfrm>
            <a:prstGeom prst="straightConnector1">
              <a:avLst/>
            </a:prstGeom>
            <a:noFill/>
            <a:ln w="9525" cap="flat" cmpd="sng">
              <a:solidFill>
                <a:srgbClr val="969696"/>
              </a:solidFill>
              <a:round/>
              <a:headEnd/>
              <a:tailEnd/>
            </a:ln>
            <a:effectLst/>
          </p:spPr>
        </p:cxnSp>
        <p:sp>
          <p:nvSpPr>
            <p:cNvPr id="391" name="Oval 31">
              <a:extLst>
                <a:ext uri="{FF2B5EF4-FFF2-40B4-BE49-F238E27FC236}">
                  <a16:creationId xmlns="" xmlns:a16="http://schemas.microsoft.com/office/drawing/2014/main" id="{92890437-3C6A-4561-B04F-61D30FA1750E}"/>
                </a:ext>
              </a:extLst>
            </p:cNvPr>
            <p:cNvSpPr>
              <a:spLocks noChangeArrowheads="1"/>
            </p:cNvSpPr>
            <p:nvPr/>
          </p:nvSpPr>
          <p:spPr bwMode="gray">
            <a:xfrm>
              <a:off x="9466474" y="3297278"/>
              <a:ext cx="130309" cy="217104"/>
            </a:xfrm>
            <a:prstGeom prst="ellipse">
              <a:avLst/>
            </a:prstGeom>
            <a:solidFill>
              <a:srgbClr val="0099FF"/>
            </a:solidFill>
            <a:ln w="9525">
              <a:solidFill>
                <a:schemeClr val="bg1"/>
              </a:solidFill>
              <a:round/>
              <a:headEnd/>
              <a:tailEnd/>
            </a:ln>
            <a:effectLst/>
          </p:spPr>
          <p:txBody>
            <a:bodyPr wrap="none" anchor="ctr"/>
            <a:lstStyle/>
            <a:p>
              <a:pPr algn="ctr"/>
              <a:r>
                <a:rPr lang="en-US" altLang="zh-CN" sz="6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92" name="AutoShape 43">
              <a:extLst>
                <a:ext uri="{FF2B5EF4-FFF2-40B4-BE49-F238E27FC236}">
                  <a16:creationId xmlns="" xmlns:a16="http://schemas.microsoft.com/office/drawing/2014/main" id="{3D514BB4-AF1C-4829-8A41-B88965642002}"/>
                </a:ext>
              </a:extLst>
            </p:cNvPr>
            <p:cNvCxnSpPr>
              <a:cxnSpLocks noChangeShapeType="1"/>
              <a:stCxn id="388" idx="0"/>
              <a:endCxn id="380" idx="4"/>
            </p:cNvCxnSpPr>
            <p:nvPr/>
          </p:nvCxnSpPr>
          <p:spPr bwMode="gray">
            <a:xfrm flipH="1" flipV="1">
              <a:off x="8757701" y="2597109"/>
              <a:ext cx="300155" cy="683219"/>
            </a:xfrm>
            <a:prstGeom prst="straightConnector1">
              <a:avLst/>
            </a:prstGeom>
            <a:noFill/>
            <a:ln w="9525" cap="flat" cmpd="sng">
              <a:solidFill>
                <a:srgbClr val="969696"/>
              </a:solidFill>
              <a:round/>
              <a:headEnd/>
              <a:tailEnd/>
            </a:ln>
            <a:effectLst/>
          </p:spPr>
        </p:cxnSp>
        <p:cxnSp>
          <p:nvCxnSpPr>
            <p:cNvPr id="393" name="AutoShape 43">
              <a:extLst>
                <a:ext uri="{FF2B5EF4-FFF2-40B4-BE49-F238E27FC236}">
                  <a16:creationId xmlns="" xmlns:a16="http://schemas.microsoft.com/office/drawing/2014/main" id="{9CC9E4C7-A5E8-442F-8EF4-548A6F0206A2}"/>
                </a:ext>
              </a:extLst>
            </p:cNvPr>
            <p:cNvCxnSpPr>
              <a:cxnSpLocks noChangeShapeType="1"/>
              <a:stCxn id="389" idx="0"/>
              <a:endCxn id="380" idx="4"/>
            </p:cNvCxnSpPr>
            <p:nvPr/>
          </p:nvCxnSpPr>
          <p:spPr bwMode="gray">
            <a:xfrm flipH="1" flipV="1">
              <a:off x="8757701" y="2597109"/>
              <a:ext cx="534084" cy="685936"/>
            </a:xfrm>
            <a:prstGeom prst="straightConnector1">
              <a:avLst/>
            </a:prstGeom>
            <a:noFill/>
            <a:ln w="9525" cap="flat" cmpd="sng">
              <a:solidFill>
                <a:srgbClr val="969696"/>
              </a:solidFill>
              <a:round/>
              <a:headEnd/>
              <a:tailEnd/>
            </a:ln>
            <a:effectLst/>
          </p:spPr>
        </p:cxnSp>
        <p:cxnSp>
          <p:nvCxnSpPr>
            <p:cNvPr id="394" name="AutoShape 43">
              <a:extLst>
                <a:ext uri="{FF2B5EF4-FFF2-40B4-BE49-F238E27FC236}">
                  <a16:creationId xmlns="" xmlns:a16="http://schemas.microsoft.com/office/drawing/2014/main" id="{4D9D3D5C-8479-40FA-9EF4-D7AB243C15E0}"/>
                </a:ext>
              </a:extLst>
            </p:cNvPr>
            <p:cNvCxnSpPr>
              <a:cxnSpLocks noChangeShapeType="1"/>
              <a:stCxn id="391" idx="0"/>
              <a:endCxn id="380" idx="4"/>
            </p:cNvCxnSpPr>
            <p:nvPr/>
          </p:nvCxnSpPr>
          <p:spPr bwMode="gray">
            <a:xfrm flipH="1" flipV="1">
              <a:off x="8757701" y="2597109"/>
              <a:ext cx="773928" cy="700169"/>
            </a:xfrm>
            <a:prstGeom prst="straightConnector1">
              <a:avLst/>
            </a:prstGeom>
            <a:noFill/>
            <a:ln w="9525" cap="flat" cmpd="sng">
              <a:solidFill>
                <a:srgbClr val="969696"/>
              </a:solidFill>
              <a:round/>
              <a:headEnd/>
              <a:tailEnd/>
            </a:ln>
            <a:effectLst/>
          </p:spPr>
        </p:cxnSp>
        <p:cxnSp>
          <p:nvCxnSpPr>
            <p:cNvPr id="395" name="AutoShape 43">
              <a:extLst>
                <a:ext uri="{FF2B5EF4-FFF2-40B4-BE49-F238E27FC236}">
                  <a16:creationId xmlns="" xmlns:a16="http://schemas.microsoft.com/office/drawing/2014/main" id="{44FA62E3-61C5-48F0-89A6-92B53562DBF1}"/>
                </a:ext>
              </a:extLst>
            </p:cNvPr>
            <p:cNvCxnSpPr>
              <a:cxnSpLocks noChangeShapeType="1"/>
              <a:endCxn id="380" idx="4"/>
            </p:cNvCxnSpPr>
            <p:nvPr/>
          </p:nvCxnSpPr>
          <p:spPr bwMode="gray">
            <a:xfrm flipH="1" flipV="1">
              <a:off x="8757701" y="2597109"/>
              <a:ext cx="1007857" cy="700169"/>
            </a:xfrm>
            <a:prstGeom prst="straightConnector1">
              <a:avLst/>
            </a:prstGeom>
            <a:noFill/>
            <a:ln w="9525" cap="flat" cmpd="sng">
              <a:solidFill>
                <a:srgbClr val="969696"/>
              </a:solidFill>
              <a:round/>
              <a:headEnd/>
              <a:tailEnd/>
            </a:ln>
            <a:effectLst/>
          </p:spPr>
        </p:cxnSp>
        <p:cxnSp>
          <p:nvCxnSpPr>
            <p:cNvPr id="396" name="AutoShape 42">
              <a:extLst>
                <a:ext uri="{FF2B5EF4-FFF2-40B4-BE49-F238E27FC236}">
                  <a16:creationId xmlns="" xmlns:a16="http://schemas.microsoft.com/office/drawing/2014/main" id="{469AE0A9-B74D-40C5-BE13-FA181A862CEA}"/>
                </a:ext>
              </a:extLst>
            </p:cNvPr>
            <p:cNvCxnSpPr>
              <a:cxnSpLocks noChangeShapeType="1"/>
              <a:stCxn id="378" idx="0"/>
              <a:endCxn id="386" idx="4"/>
            </p:cNvCxnSpPr>
            <p:nvPr/>
          </p:nvCxnSpPr>
          <p:spPr bwMode="gray">
            <a:xfrm flipV="1">
              <a:off x="8564430" y="2594814"/>
              <a:ext cx="748670" cy="688812"/>
            </a:xfrm>
            <a:prstGeom prst="straightConnector1">
              <a:avLst/>
            </a:prstGeom>
            <a:noFill/>
            <a:ln w="9525" cap="flat" cmpd="sng">
              <a:solidFill>
                <a:srgbClr val="969696"/>
              </a:solidFill>
              <a:round/>
              <a:headEnd/>
              <a:tailEnd/>
            </a:ln>
            <a:effectLst/>
          </p:spPr>
        </p:cxnSp>
        <p:cxnSp>
          <p:nvCxnSpPr>
            <p:cNvPr id="397" name="AutoShape 42">
              <a:extLst>
                <a:ext uri="{FF2B5EF4-FFF2-40B4-BE49-F238E27FC236}">
                  <a16:creationId xmlns="" xmlns:a16="http://schemas.microsoft.com/office/drawing/2014/main" id="{C756F98F-9843-49C9-8BF6-2DF2682CC19E}"/>
                </a:ext>
              </a:extLst>
            </p:cNvPr>
            <p:cNvCxnSpPr>
              <a:cxnSpLocks noChangeShapeType="1"/>
              <a:stCxn id="378" idx="0"/>
              <a:endCxn id="387" idx="4"/>
            </p:cNvCxnSpPr>
            <p:nvPr/>
          </p:nvCxnSpPr>
          <p:spPr bwMode="gray">
            <a:xfrm flipV="1">
              <a:off x="8564430" y="2593404"/>
              <a:ext cx="1014151" cy="690220"/>
            </a:xfrm>
            <a:prstGeom prst="straightConnector1">
              <a:avLst/>
            </a:prstGeom>
            <a:noFill/>
            <a:ln w="9525" cap="flat" cmpd="sng">
              <a:solidFill>
                <a:srgbClr val="969696"/>
              </a:solidFill>
              <a:round/>
              <a:headEnd/>
              <a:tailEnd/>
            </a:ln>
            <a:effectLst/>
          </p:spPr>
        </p:cxnSp>
        <p:cxnSp>
          <p:nvCxnSpPr>
            <p:cNvPr id="398" name="AutoShape 42">
              <a:extLst>
                <a:ext uri="{FF2B5EF4-FFF2-40B4-BE49-F238E27FC236}">
                  <a16:creationId xmlns="" xmlns:a16="http://schemas.microsoft.com/office/drawing/2014/main" id="{B4E5CFD1-B24B-4A7F-89FE-CE34F831752C}"/>
                </a:ext>
              </a:extLst>
            </p:cNvPr>
            <p:cNvCxnSpPr>
              <a:cxnSpLocks noChangeShapeType="1"/>
              <a:stCxn id="388" idx="0"/>
              <a:endCxn id="381" idx="4"/>
            </p:cNvCxnSpPr>
            <p:nvPr/>
          </p:nvCxnSpPr>
          <p:spPr bwMode="gray">
            <a:xfrm flipH="1" flipV="1">
              <a:off x="9044961" y="2593406"/>
              <a:ext cx="12895" cy="686923"/>
            </a:xfrm>
            <a:prstGeom prst="straightConnector1">
              <a:avLst/>
            </a:prstGeom>
            <a:noFill/>
            <a:ln w="9525" cap="flat" cmpd="sng">
              <a:solidFill>
                <a:srgbClr val="969696"/>
              </a:solidFill>
              <a:round/>
              <a:headEnd/>
              <a:tailEnd/>
            </a:ln>
            <a:effectLst/>
          </p:spPr>
        </p:cxnSp>
        <p:cxnSp>
          <p:nvCxnSpPr>
            <p:cNvPr id="399" name="AutoShape 42">
              <a:extLst>
                <a:ext uri="{FF2B5EF4-FFF2-40B4-BE49-F238E27FC236}">
                  <a16:creationId xmlns="" xmlns:a16="http://schemas.microsoft.com/office/drawing/2014/main" id="{D5F3EA3A-C2F3-40A5-8B14-3818BBE37471}"/>
                </a:ext>
              </a:extLst>
            </p:cNvPr>
            <p:cNvCxnSpPr>
              <a:cxnSpLocks noChangeShapeType="1"/>
              <a:stCxn id="388" idx="0"/>
              <a:endCxn id="386" idx="4"/>
            </p:cNvCxnSpPr>
            <p:nvPr/>
          </p:nvCxnSpPr>
          <p:spPr bwMode="gray">
            <a:xfrm flipV="1">
              <a:off x="9057856" y="2594814"/>
              <a:ext cx="255243" cy="685515"/>
            </a:xfrm>
            <a:prstGeom prst="straightConnector1">
              <a:avLst/>
            </a:prstGeom>
            <a:noFill/>
            <a:ln w="9525" cap="flat" cmpd="sng">
              <a:solidFill>
                <a:srgbClr val="969696"/>
              </a:solidFill>
              <a:round/>
              <a:headEnd/>
              <a:tailEnd/>
            </a:ln>
            <a:effectLst/>
          </p:spPr>
        </p:cxnSp>
        <p:cxnSp>
          <p:nvCxnSpPr>
            <p:cNvPr id="400" name="AutoShape 42">
              <a:extLst>
                <a:ext uri="{FF2B5EF4-FFF2-40B4-BE49-F238E27FC236}">
                  <a16:creationId xmlns="" xmlns:a16="http://schemas.microsoft.com/office/drawing/2014/main" id="{B08CB520-4B6F-485F-9934-6DE401EE72A1}"/>
                </a:ext>
              </a:extLst>
            </p:cNvPr>
            <p:cNvCxnSpPr>
              <a:cxnSpLocks noChangeShapeType="1"/>
              <a:stCxn id="389" idx="0"/>
              <a:endCxn id="387" idx="4"/>
            </p:cNvCxnSpPr>
            <p:nvPr/>
          </p:nvCxnSpPr>
          <p:spPr bwMode="gray">
            <a:xfrm flipV="1">
              <a:off x="9291785" y="2593404"/>
              <a:ext cx="286796" cy="689640"/>
            </a:xfrm>
            <a:prstGeom prst="straightConnector1">
              <a:avLst/>
            </a:prstGeom>
            <a:noFill/>
            <a:ln w="9525" cap="flat" cmpd="sng">
              <a:solidFill>
                <a:srgbClr val="969696"/>
              </a:solidFill>
              <a:round/>
              <a:headEnd/>
              <a:tailEnd/>
            </a:ln>
            <a:effectLst/>
          </p:spPr>
        </p:cxnSp>
        <p:cxnSp>
          <p:nvCxnSpPr>
            <p:cNvPr id="401" name="AutoShape 42">
              <a:extLst>
                <a:ext uri="{FF2B5EF4-FFF2-40B4-BE49-F238E27FC236}">
                  <a16:creationId xmlns="" xmlns:a16="http://schemas.microsoft.com/office/drawing/2014/main" id="{F42D632A-36EB-4E6A-8777-2182F4E02CC3}"/>
                </a:ext>
              </a:extLst>
            </p:cNvPr>
            <p:cNvCxnSpPr>
              <a:cxnSpLocks noChangeShapeType="1"/>
              <a:stCxn id="391" idx="0"/>
              <a:endCxn id="387" idx="4"/>
            </p:cNvCxnSpPr>
            <p:nvPr/>
          </p:nvCxnSpPr>
          <p:spPr bwMode="gray">
            <a:xfrm flipV="1">
              <a:off x="9531629" y="2593404"/>
              <a:ext cx="46952" cy="703873"/>
            </a:xfrm>
            <a:prstGeom prst="straightConnector1">
              <a:avLst/>
            </a:prstGeom>
            <a:noFill/>
            <a:ln w="9525" cap="flat" cmpd="sng">
              <a:solidFill>
                <a:srgbClr val="969696"/>
              </a:solidFill>
              <a:round/>
              <a:headEnd/>
              <a:tailEnd/>
            </a:ln>
            <a:effectLst/>
          </p:spPr>
        </p:cxnSp>
        <p:cxnSp>
          <p:nvCxnSpPr>
            <p:cNvPr id="402" name="AutoShape 42">
              <a:extLst>
                <a:ext uri="{FF2B5EF4-FFF2-40B4-BE49-F238E27FC236}">
                  <a16:creationId xmlns="" xmlns:a16="http://schemas.microsoft.com/office/drawing/2014/main" id="{D211A912-8919-4C7B-8EF5-09C420D99BB0}"/>
                </a:ext>
              </a:extLst>
            </p:cNvPr>
            <p:cNvCxnSpPr>
              <a:cxnSpLocks noChangeShapeType="1"/>
              <a:endCxn id="387" idx="4"/>
            </p:cNvCxnSpPr>
            <p:nvPr/>
          </p:nvCxnSpPr>
          <p:spPr bwMode="gray">
            <a:xfrm flipH="1" flipV="1">
              <a:off x="9578581" y="2593404"/>
              <a:ext cx="186977" cy="703873"/>
            </a:xfrm>
            <a:prstGeom prst="straightConnector1">
              <a:avLst/>
            </a:prstGeom>
            <a:noFill/>
            <a:ln w="9525" cap="flat" cmpd="sng">
              <a:solidFill>
                <a:srgbClr val="969696"/>
              </a:solidFill>
              <a:round/>
              <a:headEnd/>
              <a:tailEnd/>
            </a:ln>
            <a:effectLst/>
          </p:spPr>
        </p:cxnSp>
        <p:cxnSp>
          <p:nvCxnSpPr>
            <p:cNvPr id="403" name="AutoShape 42">
              <a:extLst>
                <a:ext uri="{FF2B5EF4-FFF2-40B4-BE49-F238E27FC236}">
                  <a16:creationId xmlns="" xmlns:a16="http://schemas.microsoft.com/office/drawing/2014/main" id="{975AE111-9CCD-4CF9-8ED7-8C0462F99E74}"/>
                </a:ext>
              </a:extLst>
            </p:cNvPr>
            <p:cNvCxnSpPr>
              <a:cxnSpLocks noChangeShapeType="1"/>
              <a:stCxn id="391" idx="0"/>
              <a:endCxn id="386" idx="4"/>
            </p:cNvCxnSpPr>
            <p:nvPr/>
          </p:nvCxnSpPr>
          <p:spPr bwMode="gray">
            <a:xfrm flipH="1" flipV="1">
              <a:off x="9313099" y="2594814"/>
              <a:ext cx="218529" cy="702465"/>
            </a:xfrm>
            <a:prstGeom prst="straightConnector1">
              <a:avLst/>
            </a:prstGeom>
            <a:noFill/>
            <a:ln w="9525" cap="flat" cmpd="sng">
              <a:solidFill>
                <a:srgbClr val="969696"/>
              </a:solidFill>
              <a:round/>
              <a:headEnd/>
              <a:tailEnd/>
            </a:ln>
            <a:effectLst/>
          </p:spPr>
        </p:cxnSp>
        <p:cxnSp>
          <p:nvCxnSpPr>
            <p:cNvPr id="404" name="AutoShape 42">
              <a:extLst>
                <a:ext uri="{FF2B5EF4-FFF2-40B4-BE49-F238E27FC236}">
                  <a16:creationId xmlns="" xmlns:a16="http://schemas.microsoft.com/office/drawing/2014/main" id="{0952EE52-587D-4A61-8A5B-0934F944D204}"/>
                </a:ext>
              </a:extLst>
            </p:cNvPr>
            <p:cNvCxnSpPr>
              <a:cxnSpLocks noChangeShapeType="1"/>
              <a:endCxn id="386" idx="4"/>
            </p:cNvCxnSpPr>
            <p:nvPr/>
          </p:nvCxnSpPr>
          <p:spPr bwMode="gray">
            <a:xfrm flipH="1" flipV="1">
              <a:off x="9313099" y="2594814"/>
              <a:ext cx="452459" cy="702465"/>
            </a:xfrm>
            <a:prstGeom prst="straightConnector1">
              <a:avLst/>
            </a:prstGeom>
            <a:noFill/>
            <a:ln w="9525" cap="flat" cmpd="sng">
              <a:solidFill>
                <a:srgbClr val="969696"/>
              </a:solidFill>
              <a:round/>
              <a:headEnd/>
              <a:tailEnd/>
            </a:ln>
            <a:effectLst/>
          </p:spPr>
        </p:cxnSp>
        <p:cxnSp>
          <p:nvCxnSpPr>
            <p:cNvPr id="405" name="AutoShape 42">
              <a:extLst>
                <a:ext uri="{FF2B5EF4-FFF2-40B4-BE49-F238E27FC236}">
                  <a16:creationId xmlns="" xmlns:a16="http://schemas.microsoft.com/office/drawing/2014/main" id="{427CE23D-F3B7-4CBD-849D-483D709FE4C7}"/>
                </a:ext>
              </a:extLst>
            </p:cNvPr>
            <p:cNvCxnSpPr>
              <a:cxnSpLocks noChangeShapeType="1"/>
              <a:endCxn id="381" idx="4"/>
            </p:cNvCxnSpPr>
            <p:nvPr/>
          </p:nvCxnSpPr>
          <p:spPr bwMode="gray">
            <a:xfrm flipH="1" flipV="1">
              <a:off x="9044961" y="2593406"/>
              <a:ext cx="720598" cy="703872"/>
            </a:xfrm>
            <a:prstGeom prst="straightConnector1">
              <a:avLst/>
            </a:prstGeom>
            <a:noFill/>
            <a:ln w="9525" cap="flat" cmpd="sng">
              <a:solidFill>
                <a:srgbClr val="969696"/>
              </a:solidFill>
              <a:round/>
              <a:headEnd/>
              <a:tailEnd/>
            </a:ln>
            <a:effectLst/>
          </p:spPr>
        </p:cxnSp>
        <p:cxnSp>
          <p:nvCxnSpPr>
            <p:cNvPr id="406" name="AutoShape 43">
              <a:extLst>
                <a:ext uri="{FF2B5EF4-FFF2-40B4-BE49-F238E27FC236}">
                  <a16:creationId xmlns="" xmlns:a16="http://schemas.microsoft.com/office/drawing/2014/main" id="{FA12A756-400B-4047-ADA7-EF0B24F2BB97}"/>
                </a:ext>
              </a:extLst>
            </p:cNvPr>
            <p:cNvCxnSpPr>
              <a:cxnSpLocks noChangeShapeType="1"/>
              <a:stCxn id="391" idx="0"/>
              <a:endCxn id="381" idx="4"/>
            </p:cNvCxnSpPr>
            <p:nvPr/>
          </p:nvCxnSpPr>
          <p:spPr bwMode="gray">
            <a:xfrm flipH="1" flipV="1">
              <a:off x="9044961" y="2593405"/>
              <a:ext cx="486668" cy="703873"/>
            </a:xfrm>
            <a:prstGeom prst="straightConnector1">
              <a:avLst/>
            </a:prstGeom>
            <a:noFill/>
            <a:ln w="9525" cap="flat" cmpd="sng">
              <a:solidFill>
                <a:srgbClr val="969696"/>
              </a:solidFill>
              <a:round/>
              <a:headEnd/>
              <a:tailEnd/>
            </a:ln>
            <a:effectLst/>
          </p:spPr>
        </p:cxnSp>
        <p:cxnSp>
          <p:nvCxnSpPr>
            <p:cNvPr id="407" name="AutoShape 43">
              <a:extLst>
                <a:ext uri="{FF2B5EF4-FFF2-40B4-BE49-F238E27FC236}">
                  <a16:creationId xmlns="" xmlns:a16="http://schemas.microsoft.com/office/drawing/2014/main" id="{62F5C50D-42EB-42A7-AD9D-ACCB3D972262}"/>
                </a:ext>
              </a:extLst>
            </p:cNvPr>
            <p:cNvCxnSpPr>
              <a:cxnSpLocks noChangeShapeType="1"/>
              <a:stCxn id="389" idx="0"/>
              <a:endCxn id="381" idx="4"/>
            </p:cNvCxnSpPr>
            <p:nvPr/>
          </p:nvCxnSpPr>
          <p:spPr bwMode="gray">
            <a:xfrm flipH="1" flipV="1">
              <a:off x="9044961" y="2593405"/>
              <a:ext cx="246825" cy="689640"/>
            </a:xfrm>
            <a:prstGeom prst="straightConnector1">
              <a:avLst/>
            </a:prstGeom>
            <a:noFill/>
            <a:ln w="9525" cap="flat" cmpd="sng">
              <a:solidFill>
                <a:srgbClr val="969696"/>
              </a:solidFill>
              <a:round/>
              <a:headEnd/>
              <a:tailEnd/>
            </a:ln>
            <a:effectLst/>
          </p:spPr>
        </p:cxnSp>
        <p:cxnSp>
          <p:nvCxnSpPr>
            <p:cNvPr id="408" name="AutoShape 43">
              <a:extLst>
                <a:ext uri="{FF2B5EF4-FFF2-40B4-BE49-F238E27FC236}">
                  <a16:creationId xmlns="" xmlns:a16="http://schemas.microsoft.com/office/drawing/2014/main" id="{2BA363D9-FA71-4E3E-894A-64CAEEFF15A5}"/>
                </a:ext>
              </a:extLst>
            </p:cNvPr>
            <p:cNvCxnSpPr>
              <a:cxnSpLocks noChangeShapeType="1"/>
              <a:stCxn id="389" idx="0"/>
              <a:endCxn id="386" idx="4"/>
            </p:cNvCxnSpPr>
            <p:nvPr/>
          </p:nvCxnSpPr>
          <p:spPr bwMode="gray">
            <a:xfrm flipV="1">
              <a:off x="9291785" y="2594813"/>
              <a:ext cx="21314" cy="688232"/>
            </a:xfrm>
            <a:prstGeom prst="straightConnector1">
              <a:avLst/>
            </a:prstGeom>
            <a:noFill/>
            <a:ln w="9525" cap="flat" cmpd="sng">
              <a:solidFill>
                <a:srgbClr val="969696"/>
              </a:solidFill>
              <a:round/>
              <a:headEnd/>
              <a:tailEnd/>
            </a:ln>
            <a:effectLst/>
          </p:spPr>
        </p:cxnSp>
        <p:cxnSp>
          <p:nvCxnSpPr>
            <p:cNvPr id="409" name="AutoShape 43">
              <a:extLst>
                <a:ext uri="{FF2B5EF4-FFF2-40B4-BE49-F238E27FC236}">
                  <a16:creationId xmlns="" xmlns:a16="http://schemas.microsoft.com/office/drawing/2014/main" id="{64EEBA7D-0578-4E09-B2DF-9C3A1670A749}"/>
                </a:ext>
              </a:extLst>
            </p:cNvPr>
            <p:cNvCxnSpPr>
              <a:cxnSpLocks noChangeShapeType="1"/>
              <a:stCxn id="379" idx="0"/>
              <a:endCxn id="386" idx="4"/>
            </p:cNvCxnSpPr>
            <p:nvPr/>
          </p:nvCxnSpPr>
          <p:spPr bwMode="gray">
            <a:xfrm flipV="1">
              <a:off x="8802366" y="2594813"/>
              <a:ext cx="510734" cy="691529"/>
            </a:xfrm>
            <a:prstGeom prst="straightConnector1">
              <a:avLst/>
            </a:prstGeom>
            <a:noFill/>
            <a:ln w="9525" cap="flat" cmpd="sng">
              <a:solidFill>
                <a:srgbClr val="969696"/>
              </a:solidFill>
              <a:round/>
              <a:headEnd/>
              <a:tailEnd/>
            </a:ln>
            <a:effectLst/>
          </p:spPr>
        </p:cxnSp>
        <p:cxnSp>
          <p:nvCxnSpPr>
            <p:cNvPr id="410" name="AutoShape 43">
              <a:extLst>
                <a:ext uri="{FF2B5EF4-FFF2-40B4-BE49-F238E27FC236}">
                  <a16:creationId xmlns="" xmlns:a16="http://schemas.microsoft.com/office/drawing/2014/main" id="{AE7184F6-4195-4A9A-A5DA-88C813750CDC}"/>
                </a:ext>
              </a:extLst>
            </p:cNvPr>
            <p:cNvCxnSpPr>
              <a:cxnSpLocks noChangeShapeType="1"/>
              <a:stCxn id="379" idx="0"/>
              <a:endCxn id="387" idx="4"/>
            </p:cNvCxnSpPr>
            <p:nvPr/>
          </p:nvCxnSpPr>
          <p:spPr bwMode="gray">
            <a:xfrm flipV="1">
              <a:off x="8802366" y="2593404"/>
              <a:ext cx="776216" cy="692937"/>
            </a:xfrm>
            <a:prstGeom prst="straightConnector1">
              <a:avLst/>
            </a:prstGeom>
            <a:noFill/>
            <a:ln w="9525" cap="flat" cmpd="sng">
              <a:solidFill>
                <a:srgbClr val="969696"/>
              </a:solidFill>
              <a:round/>
              <a:headEnd/>
              <a:tailEnd/>
            </a:ln>
            <a:effectLst/>
          </p:spPr>
        </p:cxnSp>
      </p:grpSp>
      <p:sp>
        <p:nvSpPr>
          <p:cNvPr id="411" name="矩形 410">
            <a:extLst>
              <a:ext uri="{FF2B5EF4-FFF2-40B4-BE49-F238E27FC236}">
                <a16:creationId xmlns="" xmlns:a16="http://schemas.microsoft.com/office/drawing/2014/main" id="{348C7810-5D99-41D6-946C-6A0B1548767F}"/>
              </a:ext>
            </a:extLst>
          </p:cNvPr>
          <p:cNvSpPr/>
          <p:nvPr/>
        </p:nvSpPr>
        <p:spPr bwMode="gray">
          <a:xfrm>
            <a:off x="8300947" y="4116309"/>
            <a:ext cx="1682733" cy="1218692"/>
          </a:xfrm>
          <a:prstGeom prst="rect">
            <a:avLst/>
          </a:prstGeom>
          <a:solidFill>
            <a:srgbClr val="FFCC99"/>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2" name="Oval 31">
            <a:extLst>
              <a:ext uri="{FF2B5EF4-FFF2-40B4-BE49-F238E27FC236}">
                <a16:creationId xmlns="" xmlns:a16="http://schemas.microsoft.com/office/drawing/2014/main" id="{E0E113F1-90FB-4BB8-92FA-FCF125F67412}"/>
              </a:ext>
            </a:extLst>
          </p:cNvPr>
          <p:cNvSpPr>
            <a:spLocks noChangeArrowheads="1"/>
          </p:cNvSpPr>
          <p:nvPr/>
        </p:nvSpPr>
        <p:spPr bwMode="gray">
          <a:xfrm>
            <a:off x="8307055" y="5060136"/>
            <a:ext cx="443628" cy="208800"/>
          </a:xfrm>
          <a:prstGeom prst="ellipse">
            <a:avLst/>
          </a:prstGeom>
          <a:solidFill>
            <a:srgbClr val="30B5C5"/>
          </a:solidFill>
          <a:ln w="9525">
            <a:solidFill>
              <a:srgbClr val="56C4D2"/>
            </a:solidFill>
            <a:round/>
            <a:headEnd/>
            <a:tailEnd/>
          </a:ln>
          <a:effectLst/>
        </p:spPr>
        <p:txBody>
          <a:bodyPr wrap="none" anchor="ctr"/>
          <a:lstStyle/>
          <a:p>
            <a:pPr algn="ctr"/>
            <a:r>
              <a:rPr lang="en-US" altLang="zh-CN" sz="12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3" name="Oval 33">
            <a:extLst>
              <a:ext uri="{FF2B5EF4-FFF2-40B4-BE49-F238E27FC236}">
                <a16:creationId xmlns="" xmlns:a16="http://schemas.microsoft.com/office/drawing/2014/main" id="{03ACDE89-FFFE-40B1-9A3E-C94F79B909D9}"/>
              </a:ext>
            </a:extLst>
          </p:cNvPr>
          <p:cNvSpPr>
            <a:spLocks noChangeArrowheads="1"/>
          </p:cNvSpPr>
          <p:nvPr/>
        </p:nvSpPr>
        <p:spPr bwMode="gray">
          <a:xfrm>
            <a:off x="8507545" y="4181229"/>
            <a:ext cx="236230" cy="209963"/>
          </a:xfrm>
          <a:prstGeom prst="ellipse">
            <a:avLst/>
          </a:prstGeom>
          <a:solidFill>
            <a:srgbClr val="62B230"/>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4" name="Oval 34">
            <a:extLst>
              <a:ext uri="{FF2B5EF4-FFF2-40B4-BE49-F238E27FC236}">
                <a16:creationId xmlns="" xmlns:a16="http://schemas.microsoft.com/office/drawing/2014/main" id="{D5F4F5CC-AB18-410C-B0E1-E9295ABB8925}"/>
              </a:ext>
            </a:extLst>
          </p:cNvPr>
          <p:cNvSpPr>
            <a:spLocks noChangeArrowheads="1"/>
          </p:cNvSpPr>
          <p:nvPr/>
        </p:nvSpPr>
        <p:spPr bwMode="gray">
          <a:xfrm>
            <a:off x="8861698" y="4177648"/>
            <a:ext cx="236230" cy="209963"/>
          </a:xfrm>
          <a:prstGeom prst="ellipse">
            <a:avLst/>
          </a:prstGeom>
          <a:solidFill>
            <a:schemeClr val="bg1">
              <a:lumMod val="65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15" name="AutoShape 38">
            <a:extLst>
              <a:ext uri="{FF2B5EF4-FFF2-40B4-BE49-F238E27FC236}">
                <a16:creationId xmlns="" xmlns:a16="http://schemas.microsoft.com/office/drawing/2014/main" id="{CDDE884A-AA16-4419-8207-B96010C056EB}"/>
              </a:ext>
            </a:extLst>
          </p:cNvPr>
          <p:cNvCxnSpPr>
            <a:cxnSpLocks noChangeShapeType="1"/>
            <a:stCxn id="413" idx="4"/>
            <a:endCxn id="412" idx="0"/>
          </p:cNvCxnSpPr>
          <p:nvPr/>
        </p:nvCxnSpPr>
        <p:spPr bwMode="gray">
          <a:xfrm flipH="1">
            <a:off x="8528869" y="4391192"/>
            <a:ext cx="96791" cy="668944"/>
          </a:xfrm>
          <a:prstGeom prst="straightConnector1">
            <a:avLst/>
          </a:prstGeom>
          <a:noFill/>
          <a:ln w="9525" cap="flat" cmpd="sng">
            <a:solidFill>
              <a:srgbClr val="969696"/>
            </a:solidFill>
            <a:round/>
            <a:headEnd/>
            <a:tailEnd/>
          </a:ln>
          <a:effectLst/>
        </p:spPr>
      </p:cxnSp>
      <p:cxnSp>
        <p:nvCxnSpPr>
          <p:cNvPr id="416" name="AutoShape 42">
            <a:extLst>
              <a:ext uri="{FF2B5EF4-FFF2-40B4-BE49-F238E27FC236}">
                <a16:creationId xmlns="" xmlns:a16="http://schemas.microsoft.com/office/drawing/2014/main" id="{807967F5-7E83-4A6D-A550-F273022C979F}"/>
              </a:ext>
            </a:extLst>
          </p:cNvPr>
          <p:cNvCxnSpPr>
            <a:cxnSpLocks noChangeShapeType="1"/>
            <a:stCxn id="412" idx="0"/>
            <a:endCxn id="414" idx="4"/>
          </p:cNvCxnSpPr>
          <p:nvPr/>
        </p:nvCxnSpPr>
        <p:spPr bwMode="gray">
          <a:xfrm flipV="1">
            <a:off x="8528869" y="4387611"/>
            <a:ext cx="450944" cy="672525"/>
          </a:xfrm>
          <a:prstGeom prst="straightConnector1">
            <a:avLst/>
          </a:prstGeom>
          <a:noFill/>
          <a:ln w="9525" cap="flat" cmpd="sng">
            <a:solidFill>
              <a:srgbClr val="969696"/>
            </a:solidFill>
            <a:round/>
            <a:headEnd/>
            <a:tailEnd/>
          </a:ln>
          <a:effectLst/>
        </p:spPr>
      </p:cxnSp>
      <p:sp>
        <p:nvSpPr>
          <p:cNvPr id="417" name="Oval 33">
            <a:extLst>
              <a:ext uri="{FF2B5EF4-FFF2-40B4-BE49-F238E27FC236}">
                <a16:creationId xmlns="" xmlns:a16="http://schemas.microsoft.com/office/drawing/2014/main" id="{59B08DFA-D077-4938-AA7C-9C41EFCCD527}"/>
              </a:ext>
            </a:extLst>
          </p:cNvPr>
          <p:cNvSpPr>
            <a:spLocks noChangeArrowheads="1"/>
          </p:cNvSpPr>
          <p:nvPr/>
        </p:nvSpPr>
        <p:spPr bwMode="gray">
          <a:xfrm>
            <a:off x="9192277" y="4179010"/>
            <a:ext cx="236230" cy="209963"/>
          </a:xfrm>
          <a:prstGeom prst="ellipse">
            <a:avLst/>
          </a:prstGeom>
          <a:solidFill>
            <a:schemeClr val="accent1">
              <a:lumMod val="50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8" name="Oval 34">
            <a:extLst>
              <a:ext uri="{FF2B5EF4-FFF2-40B4-BE49-F238E27FC236}">
                <a16:creationId xmlns="" xmlns:a16="http://schemas.microsoft.com/office/drawing/2014/main" id="{7F146848-66CA-4594-B5E0-C9A78EB93359}"/>
              </a:ext>
            </a:extLst>
          </p:cNvPr>
          <p:cNvSpPr>
            <a:spLocks noChangeArrowheads="1"/>
          </p:cNvSpPr>
          <p:nvPr/>
        </p:nvSpPr>
        <p:spPr bwMode="gray">
          <a:xfrm>
            <a:off x="9519581" y="4177647"/>
            <a:ext cx="236230" cy="209963"/>
          </a:xfrm>
          <a:prstGeom prst="ellipse">
            <a:avLst/>
          </a:prstGeom>
          <a:solidFill>
            <a:schemeClr val="accent6">
              <a:lumMod val="75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9" name="Oval 32">
            <a:extLst>
              <a:ext uri="{FF2B5EF4-FFF2-40B4-BE49-F238E27FC236}">
                <a16:creationId xmlns="" xmlns:a16="http://schemas.microsoft.com/office/drawing/2014/main" id="{DFFFFB7C-684E-4242-8B4D-4752B39E9075}"/>
              </a:ext>
            </a:extLst>
          </p:cNvPr>
          <p:cNvSpPr>
            <a:spLocks noChangeArrowheads="1"/>
          </p:cNvSpPr>
          <p:nvPr/>
        </p:nvSpPr>
        <p:spPr bwMode="gray">
          <a:xfrm>
            <a:off x="8847474" y="5060136"/>
            <a:ext cx="442800" cy="209945"/>
          </a:xfrm>
          <a:prstGeom prst="ellipse">
            <a:avLst/>
          </a:prstGeom>
          <a:solidFill>
            <a:srgbClr val="30B5C5"/>
          </a:solidFill>
          <a:ln w="9525">
            <a:solidFill>
              <a:srgbClr val="56C4D2"/>
            </a:solidFill>
            <a:round/>
            <a:headEnd/>
            <a:tailEnd/>
          </a:ln>
          <a:effectLst/>
        </p:spPr>
        <p:txBody>
          <a:bodyPr wrap="none" anchor="ctr"/>
          <a:lstStyle/>
          <a:p>
            <a:pPr algn="ctr"/>
            <a:r>
              <a:rPr lang="en-US" altLang="zh-CN" sz="12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0" name="Oval 32">
            <a:extLst>
              <a:ext uri="{FF2B5EF4-FFF2-40B4-BE49-F238E27FC236}">
                <a16:creationId xmlns="" xmlns:a16="http://schemas.microsoft.com/office/drawing/2014/main" id="{91662335-8E7E-4659-82B0-330A5CD1D695}"/>
              </a:ext>
            </a:extLst>
          </p:cNvPr>
          <p:cNvSpPr>
            <a:spLocks noChangeArrowheads="1"/>
          </p:cNvSpPr>
          <p:nvPr/>
        </p:nvSpPr>
        <p:spPr bwMode="gray">
          <a:xfrm>
            <a:off x="9475056" y="5060136"/>
            <a:ext cx="442800" cy="208800"/>
          </a:xfrm>
          <a:prstGeom prst="ellipse">
            <a:avLst/>
          </a:prstGeom>
          <a:solidFill>
            <a:srgbClr val="30B5C5"/>
          </a:solidFill>
          <a:ln w="9525">
            <a:solidFill>
              <a:srgbClr val="56C4D2"/>
            </a:solidFill>
            <a:round/>
            <a:headEnd/>
            <a:tailEnd/>
          </a:ln>
          <a:effectLst/>
        </p:spPr>
        <p:txBody>
          <a:bodyPr wrap="none" anchor="ctr"/>
          <a:lstStyle/>
          <a:p>
            <a:pPr algn="ctr"/>
            <a:r>
              <a:rPr lang="en-US" altLang="zh-CN" sz="12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21" name="AutoShape 43">
            <a:extLst>
              <a:ext uri="{FF2B5EF4-FFF2-40B4-BE49-F238E27FC236}">
                <a16:creationId xmlns="" xmlns:a16="http://schemas.microsoft.com/office/drawing/2014/main" id="{564A5413-BE8E-4FF6-B6FE-53DF8036D9CC}"/>
              </a:ext>
            </a:extLst>
          </p:cNvPr>
          <p:cNvCxnSpPr>
            <a:cxnSpLocks noChangeShapeType="1"/>
            <a:stCxn id="419" idx="0"/>
            <a:endCxn id="413" idx="4"/>
          </p:cNvCxnSpPr>
          <p:nvPr/>
        </p:nvCxnSpPr>
        <p:spPr bwMode="gray">
          <a:xfrm flipH="1" flipV="1">
            <a:off x="8625660" y="4391192"/>
            <a:ext cx="443214" cy="668944"/>
          </a:xfrm>
          <a:prstGeom prst="straightConnector1">
            <a:avLst/>
          </a:prstGeom>
          <a:noFill/>
          <a:ln w="9525" cap="flat" cmpd="sng">
            <a:solidFill>
              <a:srgbClr val="969696"/>
            </a:solidFill>
            <a:round/>
            <a:headEnd/>
            <a:tailEnd/>
          </a:ln>
          <a:effectLst/>
        </p:spPr>
      </p:cxnSp>
      <p:cxnSp>
        <p:nvCxnSpPr>
          <p:cNvPr id="422" name="AutoShape 43">
            <a:extLst>
              <a:ext uri="{FF2B5EF4-FFF2-40B4-BE49-F238E27FC236}">
                <a16:creationId xmlns="" xmlns:a16="http://schemas.microsoft.com/office/drawing/2014/main" id="{E312C6DC-E10D-48B2-8D2C-FDDBDDA5E608}"/>
              </a:ext>
            </a:extLst>
          </p:cNvPr>
          <p:cNvCxnSpPr>
            <a:cxnSpLocks noChangeShapeType="1"/>
            <a:stCxn id="420" idx="0"/>
            <a:endCxn id="413" idx="4"/>
          </p:cNvCxnSpPr>
          <p:nvPr/>
        </p:nvCxnSpPr>
        <p:spPr bwMode="gray">
          <a:xfrm flipH="1" flipV="1">
            <a:off x="8625660" y="4391192"/>
            <a:ext cx="1070796" cy="668944"/>
          </a:xfrm>
          <a:prstGeom prst="straightConnector1">
            <a:avLst/>
          </a:prstGeom>
          <a:noFill/>
          <a:ln w="9525" cap="flat" cmpd="sng">
            <a:solidFill>
              <a:srgbClr val="969696"/>
            </a:solidFill>
            <a:round/>
            <a:headEnd/>
            <a:tailEnd/>
          </a:ln>
          <a:effectLst/>
        </p:spPr>
      </p:cxnSp>
      <p:cxnSp>
        <p:nvCxnSpPr>
          <p:cNvPr id="423" name="AutoShape 42">
            <a:extLst>
              <a:ext uri="{FF2B5EF4-FFF2-40B4-BE49-F238E27FC236}">
                <a16:creationId xmlns="" xmlns:a16="http://schemas.microsoft.com/office/drawing/2014/main" id="{9E3139DB-302B-423A-A39C-FF6F81BE13B0}"/>
              </a:ext>
            </a:extLst>
          </p:cNvPr>
          <p:cNvCxnSpPr>
            <a:cxnSpLocks noChangeShapeType="1"/>
            <a:stCxn id="412" idx="0"/>
            <a:endCxn id="417" idx="4"/>
          </p:cNvCxnSpPr>
          <p:nvPr/>
        </p:nvCxnSpPr>
        <p:spPr bwMode="gray">
          <a:xfrm flipV="1">
            <a:off x="8528869" y="4388973"/>
            <a:ext cx="781523" cy="671163"/>
          </a:xfrm>
          <a:prstGeom prst="straightConnector1">
            <a:avLst/>
          </a:prstGeom>
          <a:noFill/>
          <a:ln w="9525" cap="flat" cmpd="sng">
            <a:solidFill>
              <a:srgbClr val="969696"/>
            </a:solidFill>
            <a:round/>
            <a:headEnd/>
            <a:tailEnd/>
          </a:ln>
          <a:effectLst/>
        </p:spPr>
      </p:cxnSp>
      <p:cxnSp>
        <p:nvCxnSpPr>
          <p:cNvPr id="424" name="AutoShape 42">
            <a:extLst>
              <a:ext uri="{FF2B5EF4-FFF2-40B4-BE49-F238E27FC236}">
                <a16:creationId xmlns="" xmlns:a16="http://schemas.microsoft.com/office/drawing/2014/main" id="{F0038242-725F-403C-9905-00B7E3E4FB40}"/>
              </a:ext>
            </a:extLst>
          </p:cNvPr>
          <p:cNvCxnSpPr>
            <a:cxnSpLocks noChangeShapeType="1"/>
            <a:stCxn id="412" idx="0"/>
            <a:endCxn id="418" idx="4"/>
          </p:cNvCxnSpPr>
          <p:nvPr/>
        </p:nvCxnSpPr>
        <p:spPr bwMode="gray">
          <a:xfrm flipV="1">
            <a:off x="8528869" y="4387610"/>
            <a:ext cx="1108827" cy="672526"/>
          </a:xfrm>
          <a:prstGeom prst="straightConnector1">
            <a:avLst/>
          </a:prstGeom>
          <a:noFill/>
          <a:ln w="9525" cap="flat" cmpd="sng">
            <a:solidFill>
              <a:srgbClr val="969696"/>
            </a:solidFill>
            <a:round/>
            <a:headEnd/>
            <a:tailEnd/>
          </a:ln>
          <a:effectLst/>
        </p:spPr>
      </p:cxnSp>
      <p:cxnSp>
        <p:nvCxnSpPr>
          <p:cNvPr id="425" name="AutoShape 42">
            <a:extLst>
              <a:ext uri="{FF2B5EF4-FFF2-40B4-BE49-F238E27FC236}">
                <a16:creationId xmlns="" xmlns:a16="http://schemas.microsoft.com/office/drawing/2014/main" id="{78DEDFB7-75AC-474F-9F2A-86CCBB0978CB}"/>
              </a:ext>
            </a:extLst>
          </p:cNvPr>
          <p:cNvCxnSpPr>
            <a:cxnSpLocks noChangeShapeType="1"/>
            <a:stCxn id="419" idx="0"/>
            <a:endCxn id="418" idx="4"/>
          </p:cNvCxnSpPr>
          <p:nvPr/>
        </p:nvCxnSpPr>
        <p:spPr bwMode="gray">
          <a:xfrm flipV="1">
            <a:off x="9068874" y="4387610"/>
            <a:ext cx="568822" cy="672526"/>
          </a:xfrm>
          <a:prstGeom prst="straightConnector1">
            <a:avLst/>
          </a:prstGeom>
          <a:noFill/>
          <a:ln w="9525" cap="flat" cmpd="sng">
            <a:solidFill>
              <a:srgbClr val="969696"/>
            </a:solidFill>
            <a:round/>
            <a:headEnd/>
            <a:tailEnd/>
          </a:ln>
          <a:effectLst/>
        </p:spPr>
      </p:cxnSp>
      <p:cxnSp>
        <p:nvCxnSpPr>
          <p:cNvPr id="426" name="AutoShape 42">
            <a:extLst>
              <a:ext uri="{FF2B5EF4-FFF2-40B4-BE49-F238E27FC236}">
                <a16:creationId xmlns="" xmlns:a16="http://schemas.microsoft.com/office/drawing/2014/main" id="{300176A5-669D-4CDE-A40B-1E8920306156}"/>
              </a:ext>
            </a:extLst>
          </p:cNvPr>
          <p:cNvCxnSpPr>
            <a:cxnSpLocks noChangeShapeType="1"/>
            <a:stCxn id="420" idx="0"/>
            <a:endCxn id="418" idx="4"/>
          </p:cNvCxnSpPr>
          <p:nvPr/>
        </p:nvCxnSpPr>
        <p:spPr bwMode="gray">
          <a:xfrm flipH="1" flipV="1">
            <a:off x="9637696" y="4387610"/>
            <a:ext cx="58760" cy="672526"/>
          </a:xfrm>
          <a:prstGeom prst="straightConnector1">
            <a:avLst/>
          </a:prstGeom>
          <a:noFill/>
          <a:ln w="9525" cap="flat" cmpd="sng">
            <a:solidFill>
              <a:srgbClr val="969696"/>
            </a:solidFill>
            <a:round/>
            <a:headEnd/>
            <a:tailEnd/>
          </a:ln>
          <a:effectLst/>
        </p:spPr>
      </p:cxnSp>
      <p:cxnSp>
        <p:nvCxnSpPr>
          <p:cNvPr id="427" name="AutoShape 42">
            <a:extLst>
              <a:ext uri="{FF2B5EF4-FFF2-40B4-BE49-F238E27FC236}">
                <a16:creationId xmlns="" xmlns:a16="http://schemas.microsoft.com/office/drawing/2014/main" id="{D7A4E95F-1264-4EBC-926B-B1F409028947}"/>
              </a:ext>
            </a:extLst>
          </p:cNvPr>
          <p:cNvCxnSpPr>
            <a:cxnSpLocks noChangeShapeType="1"/>
            <a:stCxn id="420" idx="0"/>
            <a:endCxn id="417" idx="4"/>
          </p:cNvCxnSpPr>
          <p:nvPr/>
        </p:nvCxnSpPr>
        <p:spPr bwMode="gray">
          <a:xfrm flipH="1" flipV="1">
            <a:off x="9310392" y="4388973"/>
            <a:ext cx="386064" cy="671163"/>
          </a:xfrm>
          <a:prstGeom prst="straightConnector1">
            <a:avLst/>
          </a:prstGeom>
          <a:noFill/>
          <a:ln w="9525" cap="flat" cmpd="sng">
            <a:solidFill>
              <a:srgbClr val="969696"/>
            </a:solidFill>
            <a:round/>
            <a:headEnd/>
            <a:tailEnd/>
          </a:ln>
          <a:effectLst/>
        </p:spPr>
      </p:cxnSp>
      <p:cxnSp>
        <p:nvCxnSpPr>
          <p:cNvPr id="428" name="AutoShape 42">
            <a:extLst>
              <a:ext uri="{FF2B5EF4-FFF2-40B4-BE49-F238E27FC236}">
                <a16:creationId xmlns="" xmlns:a16="http://schemas.microsoft.com/office/drawing/2014/main" id="{9F1859DB-2427-42A3-A7A1-A6BC9AA39D5E}"/>
              </a:ext>
            </a:extLst>
          </p:cNvPr>
          <p:cNvCxnSpPr>
            <a:cxnSpLocks noChangeShapeType="1"/>
            <a:stCxn id="420" idx="0"/>
            <a:endCxn id="414" idx="4"/>
          </p:cNvCxnSpPr>
          <p:nvPr/>
        </p:nvCxnSpPr>
        <p:spPr bwMode="gray">
          <a:xfrm flipH="1" flipV="1">
            <a:off x="8979813" y="4387611"/>
            <a:ext cx="716643" cy="672525"/>
          </a:xfrm>
          <a:prstGeom prst="straightConnector1">
            <a:avLst/>
          </a:prstGeom>
          <a:noFill/>
          <a:ln w="9525" cap="flat" cmpd="sng">
            <a:solidFill>
              <a:srgbClr val="969696"/>
            </a:solidFill>
            <a:round/>
            <a:headEnd/>
            <a:tailEnd/>
          </a:ln>
          <a:effectLst/>
        </p:spPr>
      </p:cxnSp>
      <p:cxnSp>
        <p:nvCxnSpPr>
          <p:cNvPr id="429" name="AutoShape 43">
            <a:extLst>
              <a:ext uri="{FF2B5EF4-FFF2-40B4-BE49-F238E27FC236}">
                <a16:creationId xmlns="" xmlns:a16="http://schemas.microsoft.com/office/drawing/2014/main" id="{68334FEC-F748-409A-AF19-BAC49473000C}"/>
              </a:ext>
            </a:extLst>
          </p:cNvPr>
          <p:cNvCxnSpPr>
            <a:cxnSpLocks noChangeShapeType="1"/>
            <a:stCxn id="419" idx="0"/>
            <a:endCxn id="414" idx="4"/>
          </p:cNvCxnSpPr>
          <p:nvPr/>
        </p:nvCxnSpPr>
        <p:spPr bwMode="gray">
          <a:xfrm flipH="1" flipV="1">
            <a:off x="8979813" y="4387611"/>
            <a:ext cx="89061" cy="672525"/>
          </a:xfrm>
          <a:prstGeom prst="straightConnector1">
            <a:avLst/>
          </a:prstGeom>
          <a:noFill/>
          <a:ln w="9525" cap="flat" cmpd="sng">
            <a:solidFill>
              <a:srgbClr val="969696"/>
            </a:solidFill>
            <a:round/>
            <a:headEnd/>
            <a:tailEnd/>
          </a:ln>
          <a:effectLst/>
        </p:spPr>
      </p:cxnSp>
      <p:cxnSp>
        <p:nvCxnSpPr>
          <p:cNvPr id="430" name="AutoShape 43">
            <a:extLst>
              <a:ext uri="{FF2B5EF4-FFF2-40B4-BE49-F238E27FC236}">
                <a16:creationId xmlns="" xmlns:a16="http://schemas.microsoft.com/office/drawing/2014/main" id="{1482793C-F2F4-42D6-9A0C-57929E7FA497}"/>
              </a:ext>
            </a:extLst>
          </p:cNvPr>
          <p:cNvCxnSpPr>
            <a:cxnSpLocks noChangeShapeType="1"/>
            <a:stCxn id="419" idx="0"/>
            <a:endCxn id="417" idx="4"/>
          </p:cNvCxnSpPr>
          <p:nvPr/>
        </p:nvCxnSpPr>
        <p:spPr bwMode="gray">
          <a:xfrm flipV="1">
            <a:off x="9068874" y="4388973"/>
            <a:ext cx="241518" cy="671163"/>
          </a:xfrm>
          <a:prstGeom prst="straightConnector1">
            <a:avLst/>
          </a:prstGeom>
          <a:noFill/>
          <a:ln w="9525" cap="flat" cmpd="sng">
            <a:solidFill>
              <a:srgbClr val="969696"/>
            </a:solidFill>
            <a:round/>
            <a:headEnd/>
            <a:tailEnd/>
          </a:ln>
          <a:effectLst/>
        </p:spPr>
      </p:cxnSp>
      <p:cxnSp>
        <p:nvCxnSpPr>
          <p:cNvPr id="431" name="AutoShape 42">
            <a:extLst>
              <a:ext uri="{FF2B5EF4-FFF2-40B4-BE49-F238E27FC236}">
                <a16:creationId xmlns="" xmlns:a16="http://schemas.microsoft.com/office/drawing/2014/main" id="{DA3A9267-47B4-4CC8-AC67-853D550841E7}"/>
              </a:ext>
            </a:extLst>
          </p:cNvPr>
          <p:cNvCxnSpPr>
            <a:cxnSpLocks noChangeShapeType="1"/>
            <a:stCxn id="413" idx="0"/>
            <a:endCxn id="451" idx="4"/>
          </p:cNvCxnSpPr>
          <p:nvPr/>
        </p:nvCxnSpPr>
        <p:spPr bwMode="gray">
          <a:xfrm flipH="1" flipV="1">
            <a:off x="8622013" y="4045003"/>
            <a:ext cx="3647" cy="136226"/>
          </a:xfrm>
          <a:prstGeom prst="straightConnector1">
            <a:avLst/>
          </a:prstGeom>
          <a:noFill/>
          <a:ln w="9525" cap="flat" cmpd="sng">
            <a:solidFill>
              <a:srgbClr val="0070C0"/>
            </a:solidFill>
            <a:round/>
            <a:headEnd/>
            <a:tailEnd/>
          </a:ln>
          <a:effectLst/>
        </p:spPr>
      </p:cxnSp>
      <p:cxnSp>
        <p:nvCxnSpPr>
          <p:cNvPr id="432" name="AutoShape 42">
            <a:extLst>
              <a:ext uri="{FF2B5EF4-FFF2-40B4-BE49-F238E27FC236}">
                <a16:creationId xmlns="" xmlns:a16="http://schemas.microsoft.com/office/drawing/2014/main" id="{C49584D0-0E2B-4C33-87CE-0369EC9A13A9}"/>
              </a:ext>
            </a:extLst>
          </p:cNvPr>
          <p:cNvCxnSpPr>
            <a:cxnSpLocks noChangeShapeType="1"/>
            <a:stCxn id="414" idx="0"/>
            <a:endCxn id="465" idx="4"/>
          </p:cNvCxnSpPr>
          <p:nvPr/>
        </p:nvCxnSpPr>
        <p:spPr bwMode="gray">
          <a:xfrm flipH="1" flipV="1">
            <a:off x="8954873" y="4045003"/>
            <a:ext cx="24940" cy="132645"/>
          </a:xfrm>
          <a:prstGeom prst="straightConnector1">
            <a:avLst/>
          </a:prstGeom>
          <a:noFill/>
          <a:ln w="9525" cap="flat" cmpd="sng">
            <a:solidFill>
              <a:schemeClr val="bg1">
                <a:lumMod val="65000"/>
              </a:schemeClr>
            </a:solidFill>
            <a:round/>
            <a:headEnd/>
            <a:tailEnd/>
          </a:ln>
          <a:effectLst/>
        </p:spPr>
      </p:cxnSp>
      <p:cxnSp>
        <p:nvCxnSpPr>
          <p:cNvPr id="433" name="AutoShape 42">
            <a:extLst>
              <a:ext uri="{FF2B5EF4-FFF2-40B4-BE49-F238E27FC236}">
                <a16:creationId xmlns="" xmlns:a16="http://schemas.microsoft.com/office/drawing/2014/main" id="{B1574F35-64CD-46C8-B537-9D99F7483B19}"/>
              </a:ext>
            </a:extLst>
          </p:cNvPr>
          <p:cNvCxnSpPr>
            <a:cxnSpLocks noChangeShapeType="1"/>
            <a:stCxn id="418" idx="0"/>
            <a:endCxn id="521" idx="4"/>
          </p:cNvCxnSpPr>
          <p:nvPr/>
        </p:nvCxnSpPr>
        <p:spPr bwMode="gray">
          <a:xfrm flipH="1" flipV="1">
            <a:off x="9620593" y="4045003"/>
            <a:ext cx="17103" cy="132644"/>
          </a:xfrm>
          <a:prstGeom prst="straightConnector1">
            <a:avLst/>
          </a:prstGeom>
          <a:noFill/>
          <a:ln w="9525" cap="flat" cmpd="sng">
            <a:solidFill>
              <a:schemeClr val="accent6">
                <a:lumMod val="75000"/>
              </a:schemeClr>
            </a:solidFill>
            <a:round/>
            <a:headEnd/>
            <a:tailEnd/>
          </a:ln>
          <a:effectLst/>
        </p:spPr>
      </p:cxnSp>
      <p:cxnSp>
        <p:nvCxnSpPr>
          <p:cNvPr id="434" name="AutoShape 42">
            <a:extLst>
              <a:ext uri="{FF2B5EF4-FFF2-40B4-BE49-F238E27FC236}">
                <a16:creationId xmlns="" xmlns:a16="http://schemas.microsoft.com/office/drawing/2014/main" id="{A21A0E89-24DC-47AB-84F8-EA7AD9A274DC}"/>
              </a:ext>
            </a:extLst>
          </p:cNvPr>
          <p:cNvCxnSpPr>
            <a:cxnSpLocks noChangeShapeType="1"/>
            <a:stCxn id="417" idx="0"/>
            <a:endCxn id="497" idx="4"/>
          </p:cNvCxnSpPr>
          <p:nvPr/>
        </p:nvCxnSpPr>
        <p:spPr bwMode="gray">
          <a:xfrm flipH="1" flipV="1">
            <a:off x="9287733" y="4045003"/>
            <a:ext cx="22659" cy="134007"/>
          </a:xfrm>
          <a:prstGeom prst="straightConnector1">
            <a:avLst/>
          </a:prstGeom>
          <a:noFill/>
          <a:ln w="9525" cap="flat" cmpd="sng">
            <a:solidFill>
              <a:schemeClr val="accent5">
                <a:lumMod val="50000"/>
              </a:schemeClr>
            </a:solidFill>
            <a:round/>
            <a:headEnd/>
            <a:tailEnd/>
          </a:ln>
          <a:effectLst/>
        </p:spPr>
      </p:cxnSp>
      <p:cxnSp>
        <p:nvCxnSpPr>
          <p:cNvPr id="435" name="AutoShape 42">
            <a:extLst>
              <a:ext uri="{FF2B5EF4-FFF2-40B4-BE49-F238E27FC236}">
                <a16:creationId xmlns="" xmlns:a16="http://schemas.microsoft.com/office/drawing/2014/main" id="{4C19FA20-5198-4439-823D-7B31FFF4AEEE}"/>
              </a:ext>
            </a:extLst>
          </p:cNvPr>
          <p:cNvCxnSpPr>
            <a:cxnSpLocks noChangeShapeType="1"/>
            <a:stCxn id="387" idx="0"/>
            <a:endCxn id="521" idx="4"/>
          </p:cNvCxnSpPr>
          <p:nvPr/>
        </p:nvCxnSpPr>
        <p:spPr bwMode="gray">
          <a:xfrm flipH="1">
            <a:off x="9620593" y="3973333"/>
            <a:ext cx="343918" cy="71670"/>
          </a:xfrm>
          <a:prstGeom prst="straightConnector1">
            <a:avLst/>
          </a:prstGeom>
          <a:noFill/>
          <a:ln w="9525" cap="flat" cmpd="sng">
            <a:solidFill>
              <a:schemeClr val="accent6">
                <a:lumMod val="75000"/>
              </a:schemeClr>
            </a:solidFill>
            <a:round/>
            <a:headEnd/>
            <a:tailEnd/>
          </a:ln>
          <a:effectLst/>
        </p:spPr>
      </p:cxnSp>
      <p:cxnSp>
        <p:nvCxnSpPr>
          <p:cNvPr id="436" name="AutoShape 42">
            <a:extLst>
              <a:ext uri="{FF2B5EF4-FFF2-40B4-BE49-F238E27FC236}">
                <a16:creationId xmlns="" xmlns:a16="http://schemas.microsoft.com/office/drawing/2014/main" id="{8F016695-EAF8-4FB8-91C3-23547AE1B106}"/>
              </a:ext>
            </a:extLst>
          </p:cNvPr>
          <p:cNvCxnSpPr>
            <a:cxnSpLocks noChangeShapeType="1"/>
            <a:stCxn id="352" idx="0"/>
            <a:endCxn id="521" idx="4"/>
          </p:cNvCxnSpPr>
          <p:nvPr/>
        </p:nvCxnSpPr>
        <p:spPr bwMode="gray">
          <a:xfrm flipH="1">
            <a:off x="9620593" y="3757309"/>
            <a:ext cx="624925" cy="287694"/>
          </a:xfrm>
          <a:prstGeom prst="straightConnector1">
            <a:avLst/>
          </a:prstGeom>
          <a:noFill/>
          <a:ln w="9525" cap="flat" cmpd="sng">
            <a:solidFill>
              <a:schemeClr val="accent6">
                <a:lumMod val="75000"/>
              </a:schemeClr>
            </a:solidFill>
            <a:round/>
            <a:headEnd/>
            <a:tailEnd/>
          </a:ln>
          <a:effectLst/>
        </p:spPr>
      </p:cxnSp>
      <p:cxnSp>
        <p:nvCxnSpPr>
          <p:cNvPr id="437" name="AutoShape 42">
            <a:extLst>
              <a:ext uri="{FF2B5EF4-FFF2-40B4-BE49-F238E27FC236}">
                <a16:creationId xmlns="" xmlns:a16="http://schemas.microsoft.com/office/drawing/2014/main" id="{0CE447EC-A9F6-470D-A2EC-D8F0BB857D74}"/>
              </a:ext>
            </a:extLst>
          </p:cNvPr>
          <p:cNvCxnSpPr>
            <a:cxnSpLocks noChangeShapeType="1"/>
            <a:stCxn id="318" idx="0"/>
            <a:endCxn id="521" idx="4"/>
          </p:cNvCxnSpPr>
          <p:nvPr/>
        </p:nvCxnSpPr>
        <p:spPr bwMode="gray">
          <a:xfrm flipH="1">
            <a:off x="9620593" y="3543767"/>
            <a:ext cx="970157" cy="501236"/>
          </a:xfrm>
          <a:prstGeom prst="straightConnector1">
            <a:avLst/>
          </a:prstGeom>
          <a:noFill/>
          <a:ln w="9525" cap="flat" cmpd="sng">
            <a:solidFill>
              <a:schemeClr val="accent6">
                <a:lumMod val="75000"/>
              </a:schemeClr>
            </a:solidFill>
            <a:round/>
            <a:headEnd/>
            <a:tailEnd/>
          </a:ln>
          <a:effectLst/>
        </p:spPr>
      </p:cxnSp>
      <p:cxnSp>
        <p:nvCxnSpPr>
          <p:cNvPr id="438" name="AutoShape 42">
            <a:extLst>
              <a:ext uri="{FF2B5EF4-FFF2-40B4-BE49-F238E27FC236}">
                <a16:creationId xmlns="" xmlns:a16="http://schemas.microsoft.com/office/drawing/2014/main" id="{1F3BF908-0501-4687-AA0C-9102E754CD9F}"/>
              </a:ext>
            </a:extLst>
          </p:cNvPr>
          <p:cNvCxnSpPr>
            <a:cxnSpLocks noChangeShapeType="1"/>
            <a:stCxn id="418" idx="0"/>
            <a:endCxn id="520" idx="4"/>
          </p:cNvCxnSpPr>
          <p:nvPr/>
        </p:nvCxnSpPr>
        <p:spPr bwMode="gray">
          <a:xfrm flipV="1">
            <a:off x="9637696" y="3758551"/>
            <a:ext cx="312314" cy="419096"/>
          </a:xfrm>
          <a:prstGeom prst="straightConnector1">
            <a:avLst/>
          </a:prstGeom>
          <a:noFill/>
          <a:ln w="9525" cap="flat" cmpd="sng">
            <a:solidFill>
              <a:schemeClr val="accent6">
                <a:lumMod val="75000"/>
              </a:schemeClr>
            </a:solidFill>
            <a:round/>
            <a:headEnd/>
            <a:tailEnd/>
          </a:ln>
          <a:effectLst/>
        </p:spPr>
      </p:cxnSp>
      <p:cxnSp>
        <p:nvCxnSpPr>
          <p:cNvPr id="439" name="AutoShape 42">
            <a:extLst>
              <a:ext uri="{FF2B5EF4-FFF2-40B4-BE49-F238E27FC236}">
                <a16:creationId xmlns="" xmlns:a16="http://schemas.microsoft.com/office/drawing/2014/main" id="{F4622B85-96AE-41F4-9ECD-F49F1E13826F}"/>
              </a:ext>
            </a:extLst>
          </p:cNvPr>
          <p:cNvCxnSpPr>
            <a:cxnSpLocks noChangeShapeType="1"/>
            <a:stCxn id="387" idx="0"/>
            <a:endCxn id="520" idx="4"/>
          </p:cNvCxnSpPr>
          <p:nvPr/>
        </p:nvCxnSpPr>
        <p:spPr bwMode="gray">
          <a:xfrm flipH="1" flipV="1">
            <a:off x="9950010" y="3758551"/>
            <a:ext cx="14501" cy="214782"/>
          </a:xfrm>
          <a:prstGeom prst="straightConnector1">
            <a:avLst/>
          </a:prstGeom>
          <a:noFill/>
          <a:ln w="9525" cap="flat" cmpd="sng">
            <a:solidFill>
              <a:schemeClr val="accent6">
                <a:lumMod val="75000"/>
              </a:schemeClr>
            </a:solidFill>
            <a:round/>
            <a:headEnd/>
            <a:tailEnd/>
          </a:ln>
          <a:effectLst/>
        </p:spPr>
      </p:cxnSp>
      <p:cxnSp>
        <p:nvCxnSpPr>
          <p:cNvPr id="440" name="AutoShape 42">
            <a:extLst>
              <a:ext uri="{FF2B5EF4-FFF2-40B4-BE49-F238E27FC236}">
                <a16:creationId xmlns="" xmlns:a16="http://schemas.microsoft.com/office/drawing/2014/main" id="{34F45D60-E0FC-4020-975C-9A283DEC46B8}"/>
              </a:ext>
            </a:extLst>
          </p:cNvPr>
          <p:cNvCxnSpPr>
            <a:cxnSpLocks noChangeShapeType="1"/>
            <a:stCxn id="352" idx="0"/>
            <a:endCxn id="520" idx="4"/>
          </p:cNvCxnSpPr>
          <p:nvPr/>
        </p:nvCxnSpPr>
        <p:spPr bwMode="gray">
          <a:xfrm flipH="1">
            <a:off x="9950010" y="3757309"/>
            <a:ext cx="295508" cy="1242"/>
          </a:xfrm>
          <a:prstGeom prst="straightConnector1">
            <a:avLst/>
          </a:prstGeom>
          <a:noFill/>
          <a:ln w="9525" cap="flat" cmpd="sng">
            <a:solidFill>
              <a:schemeClr val="accent6">
                <a:lumMod val="75000"/>
              </a:schemeClr>
            </a:solidFill>
            <a:round/>
            <a:headEnd/>
            <a:tailEnd/>
          </a:ln>
          <a:effectLst/>
        </p:spPr>
      </p:cxnSp>
      <p:cxnSp>
        <p:nvCxnSpPr>
          <p:cNvPr id="441" name="AutoShape 42">
            <a:extLst>
              <a:ext uri="{FF2B5EF4-FFF2-40B4-BE49-F238E27FC236}">
                <a16:creationId xmlns="" xmlns:a16="http://schemas.microsoft.com/office/drawing/2014/main" id="{3416F5B9-05BE-47F4-9DF5-4471067FCAD2}"/>
              </a:ext>
            </a:extLst>
          </p:cNvPr>
          <p:cNvCxnSpPr>
            <a:cxnSpLocks noChangeShapeType="1"/>
            <a:stCxn id="318" idx="0"/>
            <a:endCxn id="520" idx="4"/>
          </p:cNvCxnSpPr>
          <p:nvPr/>
        </p:nvCxnSpPr>
        <p:spPr bwMode="gray">
          <a:xfrm flipH="1">
            <a:off x="9950010" y="3543767"/>
            <a:ext cx="640740" cy="214784"/>
          </a:xfrm>
          <a:prstGeom prst="straightConnector1">
            <a:avLst/>
          </a:prstGeom>
          <a:noFill/>
          <a:ln w="9525" cap="flat" cmpd="sng">
            <a:solidFill>
              <a:schemeClr val="accent6">
                <a:lumMod val="75000"/>
              </a:schemeClr>
            </a:solidFill>
            <a:round/>
            <a:headEnd/>
            <a:tailEnd/>
          </a:ln>
          <a:effectLst/>
        </p:spPr>
      </p:cxnSp>
      <p:cxnSp>
        <p:nvCxnSpPr>
          <p:cNvPr id="442" name="AutoShape 42">
            <a:extLst>
              <a:ext uri="{FF2B5EF4-FFF2-40B4-BE49-F238E27FC236}">
                <a16:creationId xmlns="" xmlns:a16="http://schemas.microsoft.com/office/drawing/2014/main" id="{4A58DD1E-AF82-4A80-A541-66CA3D67AE1D}"/>
              </a:ext>
            </a:extLst>
          </p:cNvPr>
          <p:cNvCxnSpPr>
            <a:cxnSpLocks noChangeShapeType="1"/>
            <a:stCxn id="318" idx="0"/>
            <a:endCxn id="519" idx="4"/>
          </p:cNvCxnSpPr>
          <p:nvPr/>
        </p:nvCxnSpPr>
        <p:spPr bwMode="gray">
          <a:xfrm flipH="1" flipV="1">
            <a:off x="10242109" y="3471918"/>
            <a:ext cx="348641" cy="71849"/>
          </a:xfrm>
          <a:prstGeom prst="straightConnector1">
            <a:avLst/>
          </a:prstGeom>
          <a:noFill/>
          <a:ln w="9525" cap="flat" cmpd="sng">
            <a:solidFill>
              <a:schemeClr val="accent6">
                <a:lumMod val="75000"/>
              </a:schemeClr>
            </a:solidFill>
            <a:round/>
            <a:headEnd/>
            <a:tailEnd/>
          </a:ln>
          <a:effectLst/>
        </p:spPr>
      </p:cxnSp>
      <p:cxnSp>
        <p:nvCxnSpPr>
          <p:cNvPr id="443" name="AutoShape 42">
            <a:extLst>
              <a:ext uri="{FF2B5EF4-FFF2-40B4-BE49-F238E27FC236}">
                <a16:creationId xmlns="" xmlns:a16="http://schemas.microsoft.com/office/drawing/2014/main" id="{59206211-1FB4-4D95-A3B8-B9ECF51BF4C9}"/>
              </a:ext>
            </a:extLst>
          </p:cNvPr>
          <p:cNvCxnSpPr>
            <a:cxnSpLocks noChangeShapeType="1"/>
            <a:stCxn id="318" idx="0"/>
            <a:endCxn id="457" idx="4"/>
          </p:cNvCxnSpPr>
          <p:nvPr/>
        </p:nvCxnSpPr>
        <p:spPr bwMode="gray">
          <a:xfrm flipH="1" flipV="1">
            <a:off x="10584137" y="3200868"/>
            <a:ext cx="6613" cy="342899"/>
          </a:xfrm>
          <a:prstGeom prst="straightConnector1">
            <a:avLst/>
          </a:prstGeom>
          <a:noFill/>
          <a:ln w="9525" cap="flat" cmpd="sng">
            <a:solidFill>
              <a:schemeClr val="accent6">
                <a:lumMod val="75000"/>
              </a:schemeClr>
            </a:solidFill>
            <a:round/>
            <a:headEnd/>
            <a:tailEnd/>
          </a:ln>
          <a:effectLst/>
        </p:spPr>
      </p:cxnSp>
      <p:cxnSp>
        <p:nvCxnSpPr>
          <p:cNvPr id="444" name="AutoShape 42">
            <a:extLst>
              <a:ext uri="{FF2B5EF4-FFF2-40B4-BE49-F238E27FC236}">
                <a16:creationId xmlns="" xmlns:a16="http://schemas.microsoft.com/office/drawing/2014/main" id="{1B76E831-1F78-44C4-BA06-A84F8246EC0D}"/>
              </a:ext>
            </a:extLst>
          </p:cNvPr>
          <p:cNvCxnSpPr>
            <a:cxnSpLocks noChangeShapeType="1"/>
            <a:stCxn id="352" idx="0"/>
            <a:endCxn id="457" idx="4"/>
          </p:cNvCxnSpPr>
          <p:nvPr/>
        </p:nvCxnSpPr>
        <p:spPr bwMode="gray">
          <a:xfrm flipV="1">
            <a:off x="10245518" y="3200868"/>
            <a:ext cx="338619" cy="556441"/>
          </a:xfrm>
          <a:prstGeom prst="straightConnector1">
            <a:avLst/>
          </a:prstGeom>
          <a:noFill/>
          <a:ln w="9525" cap="flat" cmpd="sng">
            <a:solidFill>
              <a:schemeClr val="accent6">
                <a:lumMod val="75000"/>
              </a:schemeClr>
            </a:solidFill>
            <a:round/>
            <a:headEnd/>
            <a:tailEnd/>
          </a:ln>
          <a:effectLst/>
        </p:spPr>
      </p:cxnSp>
      <p:cxnSp>
        <p:nvCxnSpPr>
          <p:cNvPr id="445" name="AutoShape 42">
            <a:extLst>
              <a:ext uri="{FF2B5EF4-FFF2-40B4-BE49-F238E27FC236}">
                <a16:creationId xmlns="" xmlns:a16="http://schemas.microsoft.com/office/drawing/2014/main" id="{7B8D016C-C38F-4244-B1A3-D49AC940BD1B}"/>
              </a:ext>
            </a:extLst>
          </p:cNvPr>
          <p:cNvCxnSpPr>
            <a:cxnSpLocks noChangeShapeType="1"/>
            <a:stCxn id="387" idx="0"/>
            <a:endCxn id="457" idx="4"/>
          </p:cNvCxnSpPr>
          <p:nvPr/>
        </p:nvCxnSpPr>
        <p:spPr bwMode="gray">
          <a:xfrm flipV="1">
            <a:off x="9964511" y="3200868"/>
            <a:ext cx="619626" cy="772465"/>
          </a:xfrm>
          <a:prstGeom prst="straightConnector1">
            <a:avLst/>
          </a:prstGeom>
          <a:noFill/>
          <a:ln w="9525" cap="flat" cmpd="sng">
            <a:solidFill>
              <a:schemeClr val="accent6">
                <a:lumMod val="75000"/>
              </a:schemeClr>
            </a:solidFill>
            <a:round/>
            <a:headEnd/>
            <a:tailEnd/>
          </a:ln>
          <a:effectLst/>
        </p:spPr>
      </p:cxnSp>
      <p:cxnSp>
        <p:nvCxnSpPr>
          <p:cNvPr id="446" name="AutoShape 42">
            <a:extLst>
              <a:ext uri="{FF2B5EF4-FFF2-40B4-BE49-F238E27FC236}">
                <a16:creationId xmlns="" xmlns:a16="http://schemas.microsoft.com/office/drawing/2014/main" id="{7C524FF2-7DEC-44E0-8A63-77D6CB81A915}"/>
              </a:ext>
            </a:extLst>
          </p:cNvPr>
          <p:cNvCxnSpPr>
            <a:cxnSpLocks noChangeShapeType="1"/>
            <a:stCxn id="418" idx="0"/>
            <a:endCxn id="457" idx="4"/>
          </p:cNvCxnSpPr>
          <p:nvPr/>
        </p:nvCxnSpPr>
        <p:spPr bwMode="gray">
          <a:xfrm flipV="1">
            <a:off x="9637696" y="3200868"/>
            <a:ext cx="946441" cy="976779"/>
          </a:xfrm>
          <a:prstGeom prst="straightConnector1">
            <a:avLst/>
          </a:prstGeom>
          <a:noFill/>
          <a:ln w="9525" cap="flat" cmpd="sng">
            <a:solidFill>
              <a:schemeClr val="accent6">
                <a:lumMod val="75000"/>
              </a:schemeClr>
            </a:solidFill>
            <a:round/>
            <a:headEnd/>
            <a:tailEnd/>
          </a:ln>
          <a:effectLst/>
        </p:spPr>
      </p:cxnSp>
      <p:cxnSp>
        <p:nvCxnSpPr>
          <p:cNvPr id="447" name="AutoShape 42">
            <a:extLst>
              <a:ext uri="{FF2B5EF4-FFF2-40B4-BE49-F238E27FC236}">
                <a16:creationId xmlns="" xmlns:a16="http://schemas.microsoft.com/office/drawing/2014/main" id="{5E6EBBC0-AFAE-466B-9853-2B7EDF852905}"/>
              </a:ext>
            </a:extLst>
          </p:cNvPr>
          <p:cNvCxnSpPr>
            <a:cxnSpLocks noChangeShapeType="1"/>
            <a:stCxn id="352" idx="0"/>
            <a:endCxn id="519" idx="4"/>
          </p:cNvCxnSpPr>
          <p:nvPr/>
        </p:nvCxnSpPr>
        <p:spPr bwMode="gray">
          <a:xfrm flipH="1" flipV="1">
            <a:off x="10242109" y="3471918"/>
            <a:ext cx="3409" cy="285391"/>
          </a:xfrm>
          <a:prstGeom prst="straightConnector1">
            <a:avLst/>
          </a:prstGeom>
          <a:noFill/>
          <a:ln w="9525" cap="flat" cmpd="sng">
            <a:solidFill>
              <a:schemeClr val="accent6">
                <a:lumMod val="75000"/>
              </a:schemeClr>
            </a:solidFill>
            <a:round/>
            <a:headEnd/>
            <a:tailEnd/>
          </a:ln>
          <a:effectLst/>
        </p:spPr>
      </p:cxnSp>
      <p:cxnSp>
        <p:nvCxnSpPr>
          <p:cNvPr id="448" name="AutoShape 42">
            <a:extLst>
              <a:ext uri="{FF2B5EF4-FFF2-40B4-BE49-F238E27FC236}">
                <a16:creationId xmlns="" xmlns:a16="http://schemas.microsoft.com/office/drawing/2014/main" id="{00D9BFEA-8CF3-4DCC-AC2E-0138299CA284}"/>
              </a:ext>
            </a:extLst>
          </p:cNvPr>
          <p:cNvCxnSpPr>
            <a:cxnSpLocks noChangeShapeType="1"/>
            <a:stCxn id="387" idx="0"/>
            <a:endCxn id="519" idx="4"/>
          </p:cNvCxnSpPr>
          <p:nvPr/>
        </p:nvCxnSpPr>
        <p:spPr bwMode="gray">
          <a:xfrm flipV="1">
            <a:off x="9964511" y="3471918"/>
            <a:ext cx="277598" cy="501415"/>
          </a:xfrm>
          <a:prstGeom prst="straightConnector1">
            <a:avLst/>
          </a:prstGeom>
          <a:noFill/>
          <a:ln w="9525" cap="flat" cmpd="sng">
            <a:solidFill>
              <a:schemeClr val="accent6">
                <a:lumMod val="75000"/>
              </a:schemeClr>
            </a:solidFill>
            <a:round/>
            <a:headEnd/>
            <a:tailEnd/>
          </a:ln>
          <a:effectLst/>
        </p:spPr>
      </p:cxnSp>
      <p:cxnSp>
        <p:nvCxnSpPr>
          <p:cNvPr id="449" name="AutoShape 42">
            <a:extLst>
              <a:ext uri="{FF2B5EF4-FFF2-40B4-BE49-F238E27FC236}">
                <a16:creationId xmlns="" xmlns:a16="http://schemas.microsoft.com/office/drawing/2014/main" id="{70A5AFC4-0386-43EA-BE2A-211562F4C429}"/>
              </a:ext>
            </a:extLst>
          </p:cNvPr>
          <p:cNvCxnSpPr>
            <a:cxnSpLocks noChangeShapeType="1"/>
            <a:stCxn id="418" idx="0"/>
            <a:endCxn id="519" idx="4"/>
          </p:cNvCxnSpPr>
          <p:nvPr/>
        </p:nvCxnSpPr>
        <p:spPr bwMode="gray">
          <a:xfrm flipV="1">
            <a:off x="9637696" y="3471918"/>
            <a:ext cx="604413" cy="705729"/>
          </a:xfrm>
          <a:prstGeom prst="straightConnector1">
            <a:avLst/>
          </a:prstGeom>
          <a:noFill/>
          <a:ln w="9525" cap="flat" cmpd="sng">
            <a:solidFill>
              <a:schemeClr val="accent6">
                <a:lumMod val="75000"/>
              </a:schemeClr>
            </a:solidFill>
            <a:round/>
            <a:headEnd/>
            <a:tailEnd/>
          </a:ln>
          <a:effectLst/>
        </p:spPr>
      </p:cxnSp>
      <p:cxnSp>
        <p:nvCxnSpPr>
          <p:cNvPr id="450" name="AutoShape 42">
            <a:extLst>
              <a:ext uri="{FF2B5EF4-FFF2-40B4-BE49-F238E27FC236}">
                <a16:creationId xmlns="" xmlns:a16="http://schemas.microsoft.com/office/drawing/2014/main" id="{85FDEC6F-59C6-496E-B611-3BCF5EAFF98B}"/>
              </a:ext>
            </a:extLst>
          </p:cNvPr>
          <p:cNvCxnSpPr>
            <a:cxnSpLocks noChangeShapeType="1"/>
            <a:endCxn id="451" idx="4"/>
          </p:cNvCxnSpPr>
          <p:nvPr/>
        </p:nvCxnSpPr>
        <p:spPr bwMode="gray">
          <a:xfrm flipH="1" flipV="1">
            <a:off x="8622013" y="4045003"/>
            <a:ext cx="94448" cy="204980"/>
          </a:xfrm>
          <a:prstGeom prst="straightConnector1">
            <a:avLst/>
          </a:prstGeom>
          <a:noFill/>
          <a:ln w="9525" cap="flat" cmpd="sng">
            <a:solidFill>
              <a:srgbClr val="0070C0"/>
            </a:solidFill>
            <a:round/>
            <a:headEnd/>
            <a:tailEnd/>
          </a:ln>
          <a:effectLst/>
        </p:spPr>
      </p:cxnSp>
      <p:sp>
        <p:nvSpPr>
          <p:cNvPr id="451" name="Oval 33">
            <a:extLst>
              <a:ext uri="{FF2B5EF4-FFF2-40B4-BE49-F238E27FC236}">
                <a16:creationId xmlns="" xmlns:a16="http://schemas.microsoft.com/office/drawing/2014/main" id="{74E7C0E6-3FFE-42C2-A24B-A004A7E768FB}"/>
              </a:ext>
            </a:extLst>
          </p:cNvPr>
          <p:cNvSpPr>
            <a:spLocks noChangeArrowheads="1"/>
          </p:cNvSpPr>
          <p:nvPr/>
        </p:nvSpPr>
        <p:spPr bwMode="gray">
          <a:xfrm>
            <a:off x="8510035" y="3827899"/>
            <a:ext cx="223955" cy="217104"/>
          </a:xfrm>
          <a:prstGeom prst="ellipse">
            <a:avLst/>
          </a:prstGeom>
          <a:solidFill>
            <a:srgbClr val="62B230"/>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2" name="Oval 33">
            <a:extLst>
              <a:ext uri="{FF2B5EF4-FFF2-40B4-BE49-F238E27FC236}">
                <a16:creationId xmlns="" xmlns:a16="http://schemas.microsoft.com/office/drawing/2014/main" id="{FACC4772-3B4A-40B3-B364-5D53147CE6F3}"/>
              </a:ext>
            </a:extLst>
          </p:cNvPr>
          <p:cNvSpPr>
            <a:spLocks noChangeArrowheads="1"/>
          </p:cNvSpPr>
          <p:nvPr/>
        </p:nvSpPr>
        <p:spPr bwMode="gray">
          <a:xfrm>
            <a:off x="8853400" y="3541447"/>
            <a:ext cx="223955" cy="217104"/>
          </a:xfrm>
          <a:prstGeom prst="ellipse">
            <a:avLst/>
          </a:prstGeom>
          <a:solidFill>
            <a:srgbClr val="62B230"/>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3" name="Oval 33">
            <a:extLst>
              <a:ext uri="{FF2B5EF4-FFF2-40B4-BE49-F238E27FC236}">
                <a16:creationId xmlns="" xmlns:a16="http://schemas.microsoft.com/office/drawing/2014/main" id="{92381895-3DD4-43AF-A1AB-989B53674414}"/>
              </a:ext>
            </a:extLst>
          </p:cNvPr>
          <p:cNvSpPr>
            <a:spLocks noChangeArrowheads="1"/>
          </p:cNvSpPr>
          <p:nvPr/>
        </p:nvSpPr>
        <p:spPr bwMode="gray">
          <a:xfrm>
            <a:off x="9152907" y="3254814"/>
            <a:ext cx="223955" cy="217104"/>
          </a:xfrm>
          <a:prstGeom prst="ellipse">
            <a:avLst/>
          </a:prstGeom>
          <a:solidFill>
            <a:srgbClr val="62B230"/>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4" name="Oval 33">
            <a:extLst>
              <a:ext uri="{FF2B5EF4-FFF2-40B4-BE49-F238E27FC236}">
                <a16:creationId xmlns="" xmlns:a16="http://schemas.microsoft.com/office/drawing/2014/main" id="{09D1B04D-A156-4972-9C74-9C457CB9131A}"/>
              </a:ext>
            </a:extLst>
          </p:cNvPr>
          <p:cNvSpPr>
            <a:spLocks noChangeArrowheads="1"/>
          </p:cNvSpPr>
          <p:nvPr/>
        </p:nvSpPr>
        <p:spPr bwMode="gray">
          <a:xfrm>
            <a:off x="9483059" y="2983764"/>
            <a:ext cx="223955" cy="217104"/>
          </a:xfrm>
          <a:prstGeom prst="ellipse">
            <a:avLst/>
          </a:prstGeom>
          <a:solidFill>
            <a:srgbClr val="62B230"/>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5" name="Oval 33">
            <a:extLst>
              <a:ext uri="{FF2B5EF4-FFF2-40B4-BE49-F238E27FC236}">
                <a16:creationId xmlns="" xmlns:a16="http://schemas.microsoft.com/office/drawing/2014/main" id="{47A69626-F696-46A4-BD5C-9595FD48591D}"/>
              </a:ext>
            </a:extLst>
          </p:cNvPr>
          <p:cNvSpPr>
            <a:spLocks noChangeArrowheads="1"/>
          </p:cNvSpPr>
          <p:nvPr/>
        </p:nvSpPr>
        <p:spPr bwMode="gray">
          <a:xfrm>
            <a:off x="9812759" y="2983764"/>
            <a:ext cx="223955" cy="217104"/>
          </a:xfrm>
          <a:prstGeom prst="ellipse">
            <a:avLst/>
          </a:prstGeom>
          <a:solidFill>
            <a:schemeClr val="bg1">
              <a:lumMod val="65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6" name="Oval 33">
            <a:extLst>
              <a:ext uri="{FF2B5EF4-FFF2-40B4-BE49-F238E27FC236}">
                <a16:creationId xmlns="" xmlns:a16="http://schemas.microsoft.com/office/drawing/2014/main" id="{A127C1D9-F0CA-4590-9331-1D894CAE683B}"/>
              </a:ext>
            </a:extLst>
          </p:cNvPr>
          <p:cNvSpPr>
            <a:spLocks noChangeArrowheads="1"/>
          </p:cNvSpPr>
          <p:nvPr/>
        </p:nvSpPr>
        <p:spPr bwMode="gray">
          <a:xfrm>
            <a:off x="10142459" y="2983764"/>
            <a:ext cx="223955" cy="217104"/>
          </a:xfrm>
          <a:prstGeom prst="ellipse">
            <a:avLst/>
          </a:prstGeom>
          <a:solidFill>
            <a:srgbClr val="92D050"/>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7" name="Oval 33">
            <a:extLst>
              <a:ext uri="{FF2B5EF4-FFF2-40B4-BE49-F238E27FC236}">
                <a16:creationId xmlns="" xmlns:a16="http://schemas.microsoft.com/office/drawing/2014/main" id="{63369058-E92E-4FA2-89A3-AA6104B90B67}"/>
              </a:ext>
            </a:extLst>
          </p:cNvPr>
          <p:cNvSpPr>
            <a:spLocks noChangeArrowheads="1"/>
          </p:cNvSpPr>
          <p:nvPr/>
        </p:nvSpPr>
        <p:spPr bwMode="gray">
          <a:xfrm>
            <a:off x="10472159" y="2983764"/>
            <a:ext cx="223955" cy="217104"/>
          </a:xfrm>
          <a:prstGeom prst="ellipse">
            <a:avLst/>
          </a:prstGeom>
          <a:solidFill>
            <a:schemeClr val="accent6">
              <a:lumMod val="75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58" name="AutoShape 42">
            <a:extLst>
              <a:ext uri="{FF2B5EF4-FFF2-40B4-BE49-F238E27FC236}">
                <a16:creationId xmlns="" xmlns:a16="http://schemas.microsoft.com/office/drawing/2014/main" id="{220CE4D7-F8FF-4939-A638-54A109236BA5}"/>
              </a:ext>
            </a:extLst>
          </p:cNvPr>
          <p:cNvCxnSpPr>
            <a:cxnSpLocks noChangeShapeType="1"/>
            <a:endCxn id="451" idx="4"/>
          </p:cNvCxnSpPr>
          <p:nvPr/>
        </p:nvCxnSpPr>
        <p:spPr bwMode="gray">
          <a:xfrm flipH="1" flipV="1">
            <a:off x="8622013" y="4045003"/>
            <a:ext cx="137946" cy="146002"/>
          </a:xfrm>
          <a:prstGeom prst="straightConnector1">
            <a:avLst/>
          </a:prstGeom>
          <a:noFill/>
          <a:ln w="9525" cap="flat" cmpd="sng">
            <a:solidFill>
              <a:srgbClr val="0070C0"/>
            </a:solidFill>
            <a:round/>
            <a:headEnd/>
            <a:tailEnd/>
          </a:ln>
          <a:effectLst/>
        </p:spPr>
      </p:cxnSp>
      <p:cxnSp>
        <p:nvCxnSpPr>
          <p:cNvPr id="459" name="AutoShape 42">
            <a:extLst>
              <a:ext uri="{FF2B5EF4-FFF2-40B4-BE49-F238E27FC236}">
                <a16:creationId xmlns="" xmlns:a16="http://schemas.microsoft.com/office/drawing/2014/main" id="{1A85DAE7-678C-4E81-B4BB-49B12896096C}"/>
              </a:ext>
            </a:extLst>
          </p:cNvPr>
          <p:cNvCxnSpPr>
            <a:cxnSpLocks noChangeShapeType="1"/>
            <a:endCxn id="451" idx="4"/>
          </p:cNvCxnSpPr>
          <p:nvPr/>
        </p:nvCxnSpPr>
        <p:spPr bwMode="gray">
          <a:xfrm flipH="1" flipV="1">
            <a:off x="8622013" y="4045003"/>
            <a:ext cx="176518" cy="96560"/>
          </a:xfrm>
          <a:prstGeom prst="straightConnector1">
            <a:avLst/>
          </a:prstGeom>
          <a:noFill/>
          <a:ln w="9525" cap="flat" cmpd="sng">
            <a:solidFill>
              <a:srgbClr val="0070C0"/>
            </a:solidFill>
            <a:round/>
            <a:headEnd/>
            <a:tailEnd/>
          </a:ln>
          <a:effectLst/>
        </p:spPr>
      </p:cxnSp>
      <p:grpSp>
        <p:nvGrpSpPr>
          <p:cNvPr id="460" name="组合 459">
            <a:extLst>
              <a:ext uri="{FF2B5EF4-FFF2-40B4-BE49-F238E27FC236}">
                <a16:creationId xmlns="" xmlns:a16="http://schemas.microsoft.com/office/drawing/2014/main" id="{C302188B-83BE-46AC-88BD-775ABD683F89}"/>
              </a:ext>
            </a:extLst>
          </p:cNvPr>
          <p:cNvGrpSpPr/>
          <p:nvPr/>
        </p:nvGrpSpPr>
        <p:grpSpPr bwMode="gray">
          <a:xfrm>
            <a:off x="8968648" y="3762831"/>
            <a:ext cx="176517" cy="223372"/>
            <a:chOff x="7269692" y="1420053"/>
            <a:chExt cx="176517" cy="223372"/>
          </a:xfrm>
        </p:grpSpPr>
        <p:cxnSp>
          <p:nvCxnSpPr>
            <p:cNvPr id="461" name="AutoShape 42">
              <a:extLst>
                <a:ext uri="{FF2B5EF4-FFF2-40B4-BE49-F238E27FC236}">
                  <a16:creationId xmlns="" xmlns:a16="http://schemas.microsoft.com/office/drawing/2014/main" id="{6C3E02BB-D4B0-47B7-A616-658F7C5274F6}"/>
                </a:ext>
              </a:extLst>
            </p:cNvPr>
            <p:cNvCxnSpPr>
              <a:cxnSpLocks noChangeShapeType="1"/>
            </p:cNvCxnSpPr>
            <p:nvPr/>
          </p:nvCxnSpPr>
          <p:spPr bwMode="gray">
            <a:xfrm flipH="1" flipV="1">
              <a:off x="7269694" y="1420054"/>
              <a:ext cx="88256" cy="190351"/>
            </a:xfrm>
            <a:prstGeom prst="straightConnector1">
              <a:avLst/>
            </a:prstGeom>
            <a:noFill/>
            <a:ln w="9525" cap="flat" cmpd="sng">
              <a:solidFill>
                <a:srgbClr val="0070C0"/>
              </a:solidFill>
              <a:round/>
              <a:headEnd/>
              <a:tailEnd/>
            </a:ln>
            <a:effectLst/>
          </p:spPr>
        </p:cxnSp>
        <p:cxnSp>
          <p:nvCxnSpPr>
            <p:cNvPr id="462" name="AutoShape 42">
              <a:extLst>
                <a:ext uri="{FF2B5EF4-FFF2-40B4-BE49-F238E27FC236}">
                  <a16:creationId xmlns="" xmlns:a16="http://schemas.microsoft.com/office/drawing/2014/main" id="{4064FC21-C018-4EF7-AFA5-A1DFD2720649}"/>
                </a:ext>
              </a:extLst>
            </p:cNvPr>
            <p:cNvCxnSpPr>
              <a:cxnSpLocks noChangeShapeType="1"/>
            </p:cNvCxnSpPr>
            <p:nvPr/>
          </p:nvCxnSpPr>
          <p:spPr bwMode="gray">
            <a:xfrm flipH="1" flipV="1">
              <a:off x="7269693" y="1420054"/>
              <a:ext cx="147692" cy="148756"/>
            </a:xfrm>
            <a:prstGeom prst="straightConnector1">
              <a:avLst/>
            </a:prstGeom>
            <a:noFill/>
            <a:ln w="9525" cap="flat" cmpd="sng">
              <a:solidFill>
                <a:srgbClr val="0070C0"/>
              </a:solidFill>
              <a:round/>
              <a:headEnd/>
              <a:tailEnd/>
            </a:ln>
            <a:effectLst/>
          </p:spPr>
        </p:cxnSp>
        <p:cxnSp>
          <p:nvCxnSpPr>
            <p:cNvPr id="463" name="AutoShape 42">
              <a:extLst>
                <a:ext uri="{FF2B5EF4-FFF2-40B4-BE49-F238E27FC236}">
                  <a16:creationId xmlns="" xmlns:a16="http://schemas.microsoft.com/office/drawing/2014/main" id="{5723112F-8696-4E0D-9817-00101670A576}"/>
                </a:ext>
              </a:extLst>
            </p:cNvPr>
            <p:cNvCxnSpPr>
              <a:cxnSpLocks noChangeShapeType="1"/>
            </p:cNvCxnSpPr>
            <p:nvPr/>
          </p:nvCxnSpPr>
          <p:spPr bwMode="gray">
            <a:xfrm flipH="1" flipV="1">
              <a:off x="7269692" y="1420053"/>
              <a:ext cx="176517" cy="95892"/>
            </a:xfrm>
            <a:prstGeom prst="straightConnector1">
              <a:avLst/>
            </a:prstGeom>
            <a:noFill/>
            <a:ln w="9525" cap="flat" cmpd="sng">
              <a:solidFill>
                <a:srgbClr val="0070C0"/>
              </a:solidFill>
              <a:round/>
              <a:headEnd/>
              <a:tailEnd/>
            </a:ln>
            <a:effectLst/>
          </p:spPr>
        </p:cxnSp>
        <p:cxnSp>
          <p:nvCxnSpPr>
            <p:cNvPr id="464" name="AutoShape 42">
              <a:extLst>
                <a:ext uri="{FF2B5EF4-FFF2-40B4-BE49-F238E27FC236}">
                  <a16:creationId xmlns="" xmlns:a16="http://schemas.microsoft.com/office/drawing/2014/main" id="{B1E3A621-9D43-4643-B05C-75D1702777DC}"/>
                </a:ext>
              </a:extLst>
            </p:cNvPr>
            <p:cNvCxnSpPr>
              <a:cxnSpLocks noChangeShapeType="1"/>
            </p:cNvCxnSpPr>
            <p:nvPr/>
          </p:nvCxnSpPr>
          <p:spPr bwMode="gray">
            <a:xfrm flipV="1">
              <a:off x="7270580" y="1425310"/>
              <a:ext cx="0" cy="218115"/>
            </a:xfrm>
            <a:prstGeom prst="straightConnector1">
              <a:avLst/>
            </a:prstGeom>
            <a:noFill/>
            <a:ln w="9525" cap="flat" cmpd="sng">
              <a:solidFill>
                <a:srgbClr val="0070C0"/>
              </a:solidFill>
              <a:round/>
              <a:headEnd/>
              <a:tailEnd/>
            </a:ln>
            <a:effectLst/>
          </p:spPr>
        </p:cxnSp>
      </p:grpSp>
      <p:sp>
        <p:nvSpPr>
          <p:cNvPr id="465" name="Oval 33">
            <a:extLst>
              <a:ext uri="{FF2B5EF4-FFF2-40B4-BE49-F238E27FC236}">
                <a16:creationId xmlns="" xmlns:a16="http://schemas.microsoft.com/office/drawing/2014/main" id="{A3E3197C-9FBB-40D7-A187-0AE10BEEFA5C}"/>
              </a:ext>
            </a:extLst>
          </p:cNvPr>
          <p:cNvSpPr>
            <a:spLocks noChangeArrowheads="1"/>
          </p:cNvSpPr>
          <p:nvPr/>
        </p:nvSpPr>
        <p:spPr bwMode="gray">
          <a:xfrm>
            <a:off x="8842895" y="3827899"/>
            <a:ext cx="223955" cy="217104"/>
          </a:xfrm>
          <a:prstGeom prst="ellipse">
            <a:avLst/>
          </a:prstGeom>
          <a:solidFill>
            <a:schemeClr val="bg1">
              <a:lumMod val="65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66" name="组合 465">
            <a:extLst>
              <a:ext uri="{FF2B5EF4-FFF2-40B4-BE49-F238E27FC236}">
                <a16:creationId xmlns="" xmlns:a16="http://schemas.microsoft.com/office/drawing/2014/main" id="{5A1C9BDA-2C01-443D-A761-542EA33BEE2C}"/>
              </a:ext>
            </a:extLst>
          </p:cNvPr>
          <p:cNvGrpSpPr/>
          <p:nvPr/>
        </p:nvGrpSpPr>
        <p:grpSpPr bwMode="gray">
          <a:xfrm>
            <a:off x="9264884" y="3453679"/>
            <a:ext cx="176517" cy="223372"/>
            <a:chOff x="7269692" y="1420053"/>
            <a:chExt cx="176517" cy="223372"/>
          </a:xfrm>
        </p:grpSpPr>
        <p:cxnSp>
          <p:nvCxnSpPr>
            <p:cNvPr id="467" name="AutoShape 42">
              <a:extLst>
                <a:ext uri="{FF2B5EF4-FFF2-40B4-BE49-F238E27FC236}">
                  <a16:creationId xmlns="" xmlns:a16="http://schemas.microsoft.com/office/drawing/2014/main" id="{4CABD457-94B9-48D2-94AD-011A33C0E16D}"/>
                </a:ext>
              </a:extLst>
            </p:cNvPr>
            <p:cNvCxnSpPr>
              <a:cxnSpLocks noChangeShapeType="1"/>
            </p:cNvCxnSpPr>
            <p:nvPr/>
          </p:nvCxnSpPr>
          <p:spPr bwMode="gray">
            <a:xfrm flipH="1" flipV="1">
              <a:off x="7269694" y="1420054"/>
              <a:ext cx="88256" cy="190351"/>
            </a:xfrm>
            <a:prstGeom prst="straightConnector1">
              <a:avLst/>
            </a:prstGeom>
            <a:noFill/>
            <a:ln w="9525" cap="flat" cmpd="sng">
              <a:solidFill>
                <a:srgbClr val="0070C0"/>
              </a:solidFill>
              <a:round/>
              <a:headEnd/>
              <a:tailEnd/>
            </a:ln>
            <a:effectLst/>
          </p:spPr>
        </p:cxnSp>
        <p:cxnSp>
          <p:nvCxnSpPr>
            <p:cNvPr id="468" name="AutoShape 42">
              <a:extLst>
                <a:ext uri="{FF2B5EF4-FFF2-40B4-BE49-F238E27FC236}">
                  <a16:creationId xmlns="" xmlns:a16="http://schemas.microsoft.com/office/drawing/2014/main" id="{B46ED57F-9E6B-40EA-BFEC-DF5A6942E231}"/>
                </a:ext>
              </a:extLst>
            </p:cNvPr>
            <p:cNvCxnSpPr>
              <a:cxnSpLocks noChangeShapeType="1"/>
            </p:cNvCxnSpPr>
            <p:nvPr/>
          </p:nvCxnSpPr>
          <p:spPr bwMode="gray">
            <a:xfrm flipH="1" flipV="1">
              <a:off x="7269693" y="1420054"/>
              <a:ext cx="147692" cy="148756"/>
            </a:xfrm>
            <a:prstGeom prst="straightConnector1">
              <a:avLst/>
            </a:prstGeom>
            <a:noFill/>
            <a:ln w="9525" cap="flat" cmpd="sng">
              <a:solidFill>
                <a:srgbClr val="0070C0"/>
              </a:solidFill>
              <a:round/>
              <a:headEnd/>
              <a:tailEnd/>
            </a:ln>
            <a:effectLst/>
          </p:spPr>
        </p:cxnSp>
        <p:cxnSp>
          <p:nvCxnSpPr>
            <p:cNvPr id="469" name="AutoShape 42">
              <a:extLst>
                <a:ext uri="{FF2B5EF4-FFF2-40B4-BE49-F238E27FC236}">
                  <a16:creationId xmlns="" xmlns:a16="http://schemas.microsoft.com/office/drawing/2014/main" id="{933009AE-0EEA-4039-875B-A961B7FD510F}"/>
                </a:ext>
              </a:extLst>
            </p:cNvPr>
            <p:cNvCxnSpPr>
              <a:cxnSpLocks noChangeShapeType="1"/>
            </p:cNvCxnSpPr>
            <p:nvPr/>
          </p:nvCxnSpPr>
          <p:spPr bwMode="gray">
            <a:xfrm flipH="1" flipV="1">
              <a:off x="7269692" y="1420053"/>
              <a:ext cx="176517" cy="95892"/>
            </a:xfrm>
            <a:prstGeom prst="straightConnector1">
              <a:avLst/>
            </a:prstGeom>
            <a:noFill/>
            <a:ln w="9525" cap="flat" cmpd="sng">
              <a:solidFill>
                <a:srgbClr val="0070C0"/>
              </a:solidFill>
              <a:round/>
              <a:headEnd/>
              <a:tailEnd/>
            </a:ln>
            <a:effectLst/>
          </p:spPr>
        </p:cxnSp>
        <p:cxnSp>
          <p:nvCxnSpPr>
            <p:cNvPr id="470" name="AutoShape 42">
              <a:extLst>
                <a:ext uri="{FF2B5EF4-FFF2-40B4-BE49-F238E27FC236}">
                  <a16:creationId xmlns="" xmlns:a16="http://schemas.microsoft.com/office/drawing/2014/main" id="{7CBDE343-87B5-4528-B7D9-F98F85A732A2}"/>
                </a:ext>
              </a:extLst>
            </p:cNvPr>
            <p:cNvCxnSpPr>
              <a:cxnSpLocks noChangeShapeType="1"/>
            </p:cNvCxnSpPr>
            <p:nvPr/>
          </p:nvCxnSpPr>
          <p:spPr bwMode="gray">
            <a:xfrm flipV="1">
              <a:off x="7270580" y="1425310"/>
              <a:ext cx="0" cy="218115"/>
            </a:xfrm>
            <a:prstGeom prst="straightConnector1">
              <a:avLst/>
            </a:prstGeom>
            <a:noFill/>
            <a:ln w="9525" cap="flat" cmpd="sng">
              <a:solidFill>
                <a:srgbClr val="0070C0"/>
              </a:solidFill>
              <a:round/>
              <a:headEnd/>
              <a:tailEnd/>
            </a:ln>
            <a:effectLst/>
          </p:spPr>
        </p:cxnSp>
      </p:grpSp>
      <p:grpSp>
        <p:nvGrpSpPr>
          <p:cNvPr id="471" name="组合 470">
            <a:extLst>
              <a:ext uri="{FF2B5EF4-FFF2-40B4-BE49-F238E27FC236}">
                <a16:creationId xmlns="" xmlns:a16="http://schemas.microsoft.com/office/drawing/2014/main" id="{F6618B58-4C70-4974-A333-8C65F2CC2B8B}"/>
              </a:ext>
            </a:extLst>
          </p:cNvPr>
          <p:cNvGrpSpPr/>
          <p:nvPr/>
        </p:nvGrpSpPr>
        <p:grpSpPr bwMode="gray">
          <a:xfrm>
            <a:off x="9591916" y="3193142"/>
            <a:ext cx="176517" cy="223372"/>
            <a:chOff x="7269692" y="1420053"/>
            <a:chExt cx="176517" cy="223372"/>
          </a:xfrm>
        </p:grpSpPr>
        <p:cxnSp>
          <p:nvCxnSpPr>
            <p:cNvPr id="472" name="AutoShape 42">
              <a:extLst>
                <a:ext uri="{FF2B5EF4-FFF2-40B4-BE49-F238E27FC236}">
                  <a16:creationId xmlns="" xmlns:a16="http://schemas.microsoft.com/office/drawing/2014/main" id="{349DBC7B-FB45-4747-B7D0-94794E0BE0A7}"/>
                </a:ext>
              </a:extLst>
            </p:cNvPr>
            <p:cNvCxnSpPr>
              <a:cxnSpLocks noChangeShapeType="1"/>
            </p:cNvCxnSpPr>
            <p:nvPr/>
          </p:nvCxnSpPr>
          <p:spPr bwMode="gray">
            <a:xfrm flipH="1" flipV="1">
              <a:off x="7269694" y="1420054"/>
              <a:ext cx="88256" cy="190351"/>
            </a:xfrm>
            <a:prstGeom prst="straightConnector1">
              <a:avLst/>
            </a:prstGeom>
            <a:noFill/>
            <a:ln w="9525" cap="flat" cmpd="sng">
              <a:solidFill>
                <a:srgbClr val="0070C0"/>
              </a:solidFill>
              <a:round/>
              <a:headEnd/>
              <a:tailEnd/>
            </a:ln>
            <a:effectLst/>
          </p:spPr>
        </p:cxnSp>
        <p:cxnSp>
          <p:nvCxnSpPr>
            <p:cNvPr id="473" name="AutoShape 42">
              <a:extLst>
                <a:ext uri="{FF2B5EF4-FFF2-40B4-BE49-F238E27FC236}">
                  <a16:creationId xmlns="" xmlns:a16="http://schemas.microsoft.com/office/drawing/2014/main" id="{6ECE0534-AB00-4E3C-9C55-C7971D74FFB9}"/>
                </a:ext>
              </a:extLst>
            </p:cNvPr>
            <p:cNvCxnSpPr>
              <a:cxnSpLocks noChangeShapeType="1"/>
            </p:cNvCxnSpPr>
            <p:nvPr/>
          </p:nvCxnSpPr>
          <p:spPr bwMode="gray">
            <a:xfrm flipH="1" flipV="1">
              <a:off x="7269693" y="1420054"/>
              <a:ext cx="147692" cy="148756"/>
            </a:xfrm>
            <a:prstGeom prst="straightConnector1">
              <a:avLst/>
            </a:prstGeom>
            <a:noFill/>
            <a:ln w="9525" cap="flat" cmpd="sng">
              <a:solidFill>
                <a:srgbClr val="0070C0"/>
              </a:solidFill>
              <a:round/>
              <a:headEnd/>
              <a:tailEnd/>
            </a:ln>
            <a:effectLst/>
          </p:spPr>
        </p:cxnSp>
        <p:cxnSp>
          <p:nvCxnSpPr>
            <p:cNvPr id="474" name="AutoShape 42">
              <a:extLst>
                <a:ext uri="{FF2B5EF4-FFF2-40B4-BE49-F238E27FC236}">
                  <a16:creationId xmlns="" xmlns:a16="http://schemas.microsoft.com/office/drawing/2014/main" id="{599C2264-698F-4986-91BA-6791D105A639}"/>
                </a:ext>
              </a:extLst>
            </p:cNvPr>
            <p:cNvCxnSpPr>
              <a:cxnSpLocks noChangeShapeType="1"/>
            </p:cNvCxnSpPr>
            <p:nvPr/>
          </p:nvCxnSpPr>
          <p:spPr bwMode="gray">
            <a:xfrm flipH="1" flipV="1">
              <a:off x="7269692" y="1420053"/>
              <a:ext cx="176517" cy="95892"/>
            </a:xfrm>
            <a:prstGeom prst="straightConnector1">
              <a:avLst/>
            </a:prstGeom>
            <a:noFill/>
            <a:ln w="9525" cap="flat" cmpd="sng">
              <a:solidFill>
                <a:srgbClr val="0070C0"/>
              </a:solidFill>
              <a:round/>
              <a:headEnd/>
              <a:tailEnd/>
            </a:ln>
            <a:effectLst/>
          </p:spPr>
        </p:cxnSp>
        <p:cxnSp>
          <p:nvCxnSpPr>
            <p:cNvPr id="475" name="AutoShape 42">
              <a:extLst>
                <a:ext uri="{FF2B5EF4-FFF2-40B4-BE49-F238E27FC236}">
                  <a16:creationId xmlns="" xmlns:a16="http://schemas.microsoft.com/office/drawing/2014/main" id="{8C900712-6E5C-42AD-8813-F98415D58981}"/>
                </a:ext>
              </a:extLst>
            </p:cNvPr>
            <p:cNvCxnSpPr>
              <a:cxnSpLocks noChangeShapeType="1"/>
            </p:cNvCxnSpPr>
            <p:nvPr/>
          </p:nvCxnSpPr>
          <p:spPr bwMode="gray">
            <a:xfrm flipV="1">
              <a:off x="7270580" y="1425310"/>
              <a:ext cx="0" cy="218115"/>
            </a:xfrm>
            <a:prstGeom prst="straightConnector1">
              <a:avLst/>
            </a:prstGeom>
            <a:noFill/>
            <a:ln w="9525" cap="flat" cmpd="sng">
              <a:solidFill>
                <a:srgbClr val="0070C0"/>
              </a:solidFill>
              <a:round/>
              <a:headEnd/>
              <a:tailEnd/>
            </a:ln>
            <a:effectLst/>
          </p:spPr>
        </p:cxnSp>
      </p:grpSp>
      <p:sp>
        <p:nvSpPr>
          <p:cNvPr id="476" name="Oval 33">
            <a:extLst>
              <a:ext uri="{FF2B5EF4-FFF2-40B4-BE49-F238E27FC236}">
                <a16:creationId xmlns="" xmlns:a16="http://schemas.microsoft.com/office/drawing/2014/main" id="{528957E2-EAA3-413E-A138-242AC54F466A}"/>
              </a:ext>
            </a:extLst>
          </p:cNvPr>
          <p:cNvSpPr>
            <a:spLocks noChangeArrowheads="1"/>
          </p:cNvSpPr>
          <p:nvPr/>
        </p:nvSpPr>
        <p:spPr bwMode="gray">
          <a:xfrm>
            <a:off x="9181611" y="3541447"/>
            <a:ext cx="223955" cy="217104"/>
          </a:xfrm>
          <a:prstGeom prst="ellipse">
            <a:avLst/>
          </a:prstGeom>
          <a:solidFill>
            <a:schemeClr val="bg1">
              <a:lumMod val="65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7" name="Oval 33">
            <a:extLst>
              <a:ext uri="{FF2B5EF4-FFF2-40B4-BE49-F238E27FC236}">
                <a16:creationId xmlns="" xmlns:a16="http://schemas.microsoft.com/office/drawing/2014/main" id="{17FD1296-68B8-467C-A3A8-F95F897F1889}"/>
              </a:ext>
            </a:extLst>
          </p:cNvPr>
          <p:cNvSpPr>
            <a:spLocks noChangeArrowheads="1"/>
          </p:cNvSpPr>
          <p:nvPr/>
        </p:nvSpPr>
        <p:spPr bwMode="gray">
          <a:xfrm>
            <a:off x="9478648" y="3254814"/>
            <a:ext cx="223955" cy="217104"/>
          </a:xfrm>
          <a:prstGeom prst="ellipse">
            <a:avLst/>
          </a:prstGeom>
          <a:solidFill>
            <a:schemeClr val="bg1">
              <a:lumMod val="65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78" name="组合 477">
            <a:extLst>
              <a:ext uri="{FF2B5EF4-FFF2-40B4-BE49-F238E27FC236}">
                <a16:creationId xmlns="" xmlns:a16="http://schemas.microsoft.com/office/drawing/2014/main" id="{3D6E6257-E564-40E4-9BDE-C0A85D76D860}"/>
              </a:ext>
            </a:extLst>
          </p:cNvPr>
          <p:cNvGrpSpPr/>
          <p:nvPr/>
        </p:nvGrpSpPr>
        <p:grpSpPr bwMode="gray">
          <a:xfrm>
            <a:off x="9306870" y="3749594"/>
            <a:ext cx="176517" cy="223372"/>
            <a:chOff x="7269692" y="1420053"/>
            <a:chExt cx="176517" cy="223372"/>
          </a:xfrm>
        </p:grpSpPr>
        <p:cxnSp>
          <p:nvCxnSpPr>
            <p:cNvPr id="479" name="AutoShape 42">
              <a:extLst>
                <a:ext uri="{FF2B5EF4-FFF2-40B4-BE49-F238E27FC236}">
                  <a16:creationId xmlns="" xmlns:a16="http://schemas.microsoft.com/office/drawing/2014/main" id="{9CBB9929-C328-42E5-811D-8CD5914C2A89}"/>
                </a:ext>
              </a:extLst>
            </p:cNvPr>
            <p:cNvCxnSpPr>
              <a:cxnSpLocks noChangeShapeType="1"/>
            </p:cNvCxnSpPr>
            <p:nvPr/>
          </p:nvCxnSpPr>
          <p:spPr bwMode="gray">
            <a:xfrm flipH="1" flipV="1">
              <a:off x="7269694" y="1420054"/>
              <a:ext cx="88256" cy="190351"/>
            </a:xfrm>
            <a:prstGeom prst="straightConnector1">
              <a:avLst/>
            </a:prstGeom>
            <a:noFill/>
            <a:ln w="9525" cap="flat" cmpd="sng">
              <a:solidFill>
                <a:schemeClr val="bg1">
                  <a:lumMod val="65000"/>
                </a:schemeClr>
              </a:solidFill>
              <a:round/>
              <a:headEnd/>
              <a:tailEnd/>
            </a:ln>
            <a:effectLst/>
          </p:spPr>
        </p:cxnSp>
        <p:cxnSp>
          <p:nvCxnSpPr>
            <p:cNvPr id="480" name="AutoShape 42">
              <a:extLst>
                <a:ext uri="{FF2B5EF4-FFF2-40B4-BE49-F238E27FC236}">
                  <a16:creationId xmlns="" xmlns:a16="http://schemas.microsoft.com/office/drawing/2014/main" id="{5AEF3872-51B3-4F15-9A0B-4902EB7728D6}"/>
                </a:ext>
              </a:extLst>
            </p:cNvPr>
            <p:cNvCxnSpPr>
              <a:cxnSpLocks noChangeShapeType="1"/>
            </p:cNvCxnSpPr>
            <p:nvPr/>
          </p:nvCxnSpPr>
          <p:spPr bwMode="gray">
            <a:xfrm flipH="1" flipV="1">
              <a:off x="7269693" y="1420054"/>
              <a:ext cx="147692" cy="148756"/>
            </a:xfrm>
            <a:prstGeom prst="straightConnector1">
              <a:avLst/>
            </a:prstGeom>
            <a:noFill/>
            <a:ln w="9525" cap="flat" cmpd="sng">
              <a:solidFill>
                <a:schemeClr val="bg1">
                  <a:lumMod val="65000"/>
                </a:schemeClr>
              </a:solidFill>
              <a:round/>
              <a:headEnd/>
              <a:tailEnd/>
            </a:ln>
            <a:effectLst/>
          </p:spPr>
        </p:cxnSp>
        <p:cxnSp>
          <p:nvCxnSpPr>
            <p:cNvPr id="481" name="AutoShape 42">
              <a:extLst>
                <a:ext uri="{FF2B5EF4-FFF2-40B4-BE49-F238E27FC236}">
                  <a16:creationId xmlns="" xmlns:a16="http://schemas.microsoft.com/office/drawing/2014/main" id="{018DF1D8-EEF7-4991-8BB3-289B993FAEEF}"/>
                </a:ext>
              </a:extLst>
            </p:cNvPr>
            <p:cNvCxnSpPr>
              <a:cxnSpLocks noChangeShapeType="1"/>
            </p:cNvCxnSpPr>
            <p:nvPr/>
          </p:nvCxnSpPr>
          <p:spPr bwMode="gray">
            <a:xfrm flipH="1" flipV="1">
              <a:off x="7269692" y="1420053"/>
              <a:ext cx="176517" cy="95892"/>
            </a:xfrm>
            <a:prstGeom prst="straightConnector1">
              <a:avLst/>
            </a:prstGeom>
            <a:noFill/>
            <a:ln w="9525" cap="flat" cmpd="sng">
              <a:solidFill>
                <a:schemeClr val="bg1">
                  <a:lumMod val="65000"/>
                </a:schemeClr>
              </a:solidFill>
              <a:round/>
              <a:headEnd/>
              <a:tailEnd/>
            </a:ln>
            <a:effectLst/>
          </p:spPr>
        </p:cxnSp>
        <p:cxnSp>
          <p:nvCxnSpPr>
            <p:cNvPr id="482" name="AutoShape 42">
              <a:extLst>
                <a:ext uri="{FF2B5EF4-FFF2-40B4-BE49-F238E27FC236}">
                  <a16:creationId xmlns="" xmlns:a16="http://schemas.microsoft.com/office/drawing/2014/main" id="{6389C295-3A08-4E21-8580-23A5D0B0C3CE}"/>
                </a:ext>
              </a:extLst>
            </p:cNvPr>
            <p:cNvCxnSpPr>
              <a:cxnSpLocks noChangeShapeType="1"/>
            </p:cNvCxnSpPr>
            <p:nvPr/>
          </p:nvCxnSpPr>
          <p:spPr bwMode="gray">
            <a:xfrm flipV="1">
              <a:off x="7270580" y="1425310"/>
              <a:ext cx="0" cy="218115"/>
            </a:xfrm>
            <a:prstGeom prst="straightConnector1">
              <a:avLst/>
            </a:prstGeom>
            <a:noFill/>
            <a:ln w="9525" cap="flat" cmpd="sng">
              <a:solidFill>
                <a:schemeClr val="bg1">
                  <a:lumMod val="65000"/>
                </a:schemeClr>
              </a:solidFill>
              <a:round/>
              <a:headEnd/>
              <a:tailEnd/>
            </a:ln>
            <a:effectLst/>
          </p:spPr>
        </p:cxnSp>
      </p:grpSp>
      <p:grpSp>
        <p:nvGrpSpPr>
          <p:cNvPr id="483" name="组合 482">
            <a:extLst>
              <a:ext uri="{FF2B5EF4-FFF2-40B4-BE49-F238E27FC236}">
                <a16:creationId xmlns="" xmlns:a16="http://schemas.microsoft.com/office/drawing/2014/main" id="{6E16F091-7312-4F74-8BE1-CC407D2D5F5D}"/>
              </a:ext>
            </a:extLst>
          </p:cNvPr>
          <p:cNvGrpSpPr/>
          <p:nvPr/>
        </p:nvGrpSpPr>
        <p:grpSpPr bwMode="gray">
          <a:xfrm>
            <a:off x="9614380" y="3453679"/>
            <a:ext cx="176517" cy="223372"/>
            <a:chOff x="7269692" y="1420053"/>
            <a:chExt cx="176517" cy="223372"/>
          </a:xfrm>
        </p:grpSpPr>
        <p:cxnSp>
          <p:nvCxnSpPr>
            <p:cNvPr id="484" name="AutoShape 42">
              <a:extLst>
                <a:ext uri="{FF2B5EF4-FFF2-40B4-BE49-F238E27FC236}">
                  <a16:creationId xmlns="" xmlns:a16="http://schemas.microsoft.com/office/drawing/2014/main" id="{57CD0F1C-E557-4009-908F-0B243006488F}"/>
                </a:ext>
              </a:extLst>
            </p:cNvPr>
            <p:cNvCxnSpPr>
              <a:cxnSpLocks noChangeShapeType="1"/>
            </p:cNvCxnSpPr>
            <p:nvPr/>
          </p:nvCxnSpPr>
          <p:spPr bwMode="gray">
            <a:xfrm flipH="1" flipV="1">
              <a:off x="7269694" y="1420054"/>
              <a:ext cx="88256" cy="190351"/>
            </a:xfrm>
            <a:prstGeom prst="straightConnector1">
              <a:avLst/>
            </a:prstGeom>
            <a:noFill/>
            <a:ln w="9525" cap="flat" cmpd="sng">
              <a:solidFill>
                <a:schemeClr val="bg1">
                  <a:lumMod val="65000"/>
                </a:schemeClr>
              </a:solidFill>
              <a:round/>
              <a:headEnd/>
              <a:tailEnd/>
            </a:ln>
            <a:effectLst/>
          </p:spPr>
        </p:cxnSp>
        <p:cxnSp>
          <p:nvCxnSpPr>
            <p:cNvPr id="485" name="AutoShape 42">
              <a:extLst>
                <a:ext uri="{FF2B5EF4-FFF2-40B4-BE49-F238E27FC236}">
                  <a16:creationId xmlns="" xmlns:a16="http://schemas.microsoft.com/office/drawing/2014/main" id="{CAD6E5C3-1467-4126-90D3-BBDB41F7B6DC}"/>
                </a:ext>
              </a:extLst>
            </p:cNvPr>
            <p:cNvCxnSpPr>
              <a:cxnSpLocks noChangeShapeType="1"/>
            </p:cNvCxnSpPr>
            <p:nvPr/>
          </p:nvCxnSpPr>
          <p:spPr bwMode="gray">
            <a:xfrm flipH="1" flipV="1">
              <a:off x="7269693" y="1420054"/>
              <a:ext cx="147692" cy="148756"/>
            </a:xfrm>
            <a:prstGeom prst="straightConnector1">
              <a:avLst/>
            </a:prstGeom>
            <a:noFill/>
            <a:ln w="9525" cap="flat" cmpd="sng">
              <a:solidFill>
                <a:schemeClr val="bg1">
                  <a:lumMod val="65000"/>
                </a:schemeClr>
              </a:solidFill>
              <a:round/>
              <a:headEnd/>
              <a:tailEnd/>
            </a:ln>
            <a:effectLst/>
          </p:spPr>
        </p:cxnSp>
        <p:cxnSp>
          <p:nvCxnSpPr>
            <p:cNvPr id="486" name="AutoShape 42">
              <a:extLst>
                <a:ext uri="{FF2B5EF4-FFF2-40B4-BE49-F238E27FC236}">
                  <a16:creationId xmlns="" xmlns:a16="http://schemas.microsoft.com/office/drawing/2014/main" id="{75FBB0FB-1472-43B3-90B1-7B4031A9C72E}"/>
                </a:ext>
              </a:extLst>
            </p:cNvPr>
            <p:cNvCxnSpPr>
              <a:cxnSpLocks noChangeShapeType="1"/>
            </p:cNvCxnSpPr>
            <p:nvPr/>
          </p:nvCxnSpPr>
          <p:spPr bwMode="gray">
            <a:xfrm flipH="1" flipV="1">
              <a:off x="7269692" y="1420053"/>
              <a:ext cx="176517" cy="95892"/>
            </a:xfrm>
            <a:prstGeom prst="straightConnector1">
              <a:avLst/>
            </a:prstGeom>
            <a:noFill/>
            <a:ln w="9525" cap="flat" cmpd="sng">
              <a:solidFill>
                <a:schemeClr val="bg1">
                  <a:lumMod val="65000"/>
                </a:schemeClr>
              </a:solidFill>
              <a:round/>
              <a:headEnd/>
              <a:tailEnd/>
            </a:ln>
            <a:effectLst/>
          </p:spPr>
        </p:cxnSp>
        <p:cxnSp>
          <p:nvCxnSpPr>
            <p:cNvPr id="487" name="AutoShape 42">
              <a:extLst>
                <a:ext uri="{FF2B5EF4-FFF2-40B4-BE49-F238E27FC236}">
                  <a16:creationId xmlns="" xmlns:a16="http://schemas.microsoft.com/office/drawing/2014/main" id="{59EA3CE3-2A3E-440B-8A7A-3AE104F49365}"/>
                </a:ext>
              </a:extLst>
            </p:cNvPr>
            <p:cNvCxnSpPr>
              <a:cxnSpLocks noChangeShapeType="1"/>
            </p:cNvCxnSpPr>
            <p:nvPr/>
          </p:nvCxnSpPr>
          <p:spPr bwMode="gray">
            <a:xfrm flipV="1">
              <a:off x="7270580" y="1425310"/>
              <a:ext cx="0" cy="218115"/>
            </a:xfrm>
            <a:prstGeom prst="straightConnector1">
              <a:avLst/>
            </a:prstGeom>
            <a:noFill/>
            <a:ln w="9525" cap="flat" cmpd="sng">
              <a:solidFill>
                <a:schemeClr val="bg1">
                  <a:lumMod val="65000"/>
                </a:schemeClr>
              </a:solidFill>
              <a:round/>
              <a:headEnd/>
              <a:tailEnd/>
            </a:ln>
            <a:effectLst/>
          </p:spPr>
        </p:cxnSp>
      </p:grpSp>
      <p:grpSp>
        <p:nvGrpSpPr>
          <p:cNvPr id="488" name="组合 487">
            <a:extLst>
              <a:ext uri="{FF2B5EF4-FFF2-40B4-BE49-F238E27FC236}">
                <a16:creationId xmlns="" xmlns:a16="http://schemas.microsoft.com/office/drawing/2014/main" id="{3E09AD78-55AC-4567-95EB-9C9F209C5CF4}"/>
              </a:ext>
            </a:extLst>
          </p:cNvPr>
          <p:cNvGrpSpPr/>
          <p:nvPr/>
        </p:nvGrpSpPr>
        <p:grpSpPr bwMode="gray">
          <a:xfrm>
            <a:off x="9905467" y="3190684"/>
            <a:ext cx="176517" cy="223372"/>
            <a:chOff x="7269692" y="1420053"/>
            <a:chExt cx="176517" cy="223372"/>
          </a:xfrm>
        </p:grpSpPr>
        <p:cxnSp>
          <p:nvCxnSpPr>
            <p:cNvPr id="489" name="AutoShape 42">
              <a:extLst>
                <a:ext uri="{FF2B5EF4-FFF2-40B4-BE49-F238E27FC236}">
                  <a16:creationId xmlns="" xmlns:a16="http://schemas.microsoft.com/office/drawing/2014/main" id="{A175C300-9A1D-4FCC-92E0-7273112FB9BE}"/>
                </a:ext>
              </a:extLst>
            </p:cNvPr>
            <p:cNvCxnSpPr>
              <a:cxnSpLocks noChangeShapeType="1"/>
            </p:cNvCxnSpPr>
            <p:nvPr/>
          </p:nvCxnSpPr>
          <p:spPr bwMode="gray">
            <a:xfrm flipH="1" flipV="1">
              <a:off x="7269694" y="1420054"/>
              <a:ext cx="88256" cy="190351"/>
            </a:xfrm>
            <a:prstGeom prst="straightConnector1">
              <a:avLst/>
            </a:prstGeom>
            <a:noFill/>
            <a:ln w="9525" cap="flat" cmpd="sng">
              <a:solidFill>
                <a:schemeClr val="bg1">
                  <a:lumMod val="65000"/>
                </a:schemeClr>
              </a:solidFill>
              <a:round/>
              <a:headEnd/>
              <a:tailEnd/>
            </a:ln>
            <a:effectLst/>
          </p:spPr>
        </p:cxnSp>
        <p:cxnSp>
          <p:nvCxnSpPr>
            <p:cNvPr id="490" name="AutoShape 42">
              <a:extLst>
                <a:ext uri="{FF2B5EF4-FFF2-40B4-BE49-F238E27FC236}">
                  <a16:creationId xmlns="" xmlns:a16="http://schemas.microsoft.com/office/drawing/2014/main" id="{CC7476B4-381F-4C2C-A767-6B46DA4CA62C}"/>
                </a:ext>
              </a:extLst>
            </p:cNvPr>
            <p:cNvCxnSpPr>
              <a:cxnSpLocks noChangeShapeType="1"/>
            </p:cNvCxnSpPr>
            <p:nvPr/>
          </p:nvCxnSpPr>
          <p:spPr bwMode="gray">
            <a:xfrm flipH="1" flipV="1">
              <a:off x="7269693" y="1420054"/>
              <a:ext cx="147692" cy="148756"/>
            </a:xfrm>
            <a:prstGeom prst="straightConnector1">
              <a:avLst/>
            </a:prstGeom>
            <a:noFill/>
            <a:ln w="9525" cap="flat" cmpd="sng">
              <a:solidFill>
                <a:schemeClr val="bg1">
                  <a:lumMod val="65000"/>
                </a:schemeClr>
              </a:solidFill>
              <a:round/>
              <a:headEnd/>
              <a:tailEnd/>
            </a:ln>
            <a:effectLst/>
          </p:spPr>
        </p:cxnSp>
        <p:cxnSp>
          <p:nvCxnSpPr>
            <p:cNvPr id="491" name="AutoShape 42">
              <a:extLst>
                <a:ext uri="{FF2B5EF4-FFF2-40B4-BE49-F238E27FC236}">
                  <a16:creationId xmlns="" xmlns:a16="http://schemas.microsoft.com/office/drawing/2014/main" id="{47B4B1AD-D94F-4C8B-AC0E-9A3C912176F1}"/>
                </a:ext>
              </a:extLst>
            </p:cNvPr>
            <p:cNvCxnSpPr>
              <a:cxnSpLocks noChangeShapeType="1"/>
            </p:cNvCxnSpPr>
            <p:nvPr/>
          </p:nvCxnSpPr>
          <p:spPr bwMode="gray">
            <a:xfrm flipH="1" flipV="1">
              <a:off x="7269692" y="1420053"/>
              <a:ext cx="176517" cy="95892"/>
            </a:xfrm>
            <a:prstGeom prst="straightConnector1">
              <a:avLst/>
            </a:prstGeom>
            <a:noFill/>
            <a:ln w="9525" cap="flat" cmpd="sng">
              <a:solidFill>
                <a:schemeClr val="bg1">
                  <a:lumMod val="65000"/>
                </a:schemeClr>
              </a:solidFill>
              <a:round/>
              <a:headEnd/>
              <a:tailEnd/>
            </a:ln>
            <a:effectLst/>
          </p:spPr>
        </p:cxnSp>
        <p:cxnSp>
          <p:nvCxnSpPr>
            <p:cNvPr id="492" name="AutoShape 42">
              <a:extLst>
                <a:ext uri="{FF2B5EF4-FFF2-40B4-BE49-F238E27FC236}">
                  <a16:creationId xmlns="" xmlns:a16="http://schemas.microsoft.com/office/drawing/2014/main" id="{4C2E245F-CDDF-4639-AE94-8B572ABEC1FC}"/>
                </a:ext>
              </a:extLst>
            </p:cNvPr>
            <p:cNvCxnSpPr>
              <a:cxnSpLocks noChangeShapeType="1"/>
            </p:cNvCxnSpPr>
            <p:nvPr/>
          </p:nvCxnSpPr>
          <p:spPr bwMode="gray">
            <a:xfrm flipV="1">
              <a:off x="7270580" y="1425310"/>
              <a:ext cx="0" cy="218115"/>
            </a:xfrm>
            <a:prstGeom prst="straightConnector1">
              <a:avLst/>
            </a:prstGeom>
            <a:noFill/>
            <a:ln w="9525" cap="flat" cmpd="sng">
              <a:solidFill>
                <a:schemeClr val="bg1">
                  <a:lumMod val="65000"/>
                </a:schemeClr>
              </a:solidFill>
              <a:round/>
              <a:headEnd/>
              <a:tailEnd/>
            </a:ln>
            <a:effectLst/>
          </p:spPr>
        </p:cxnSp>
      </p:grpSp>
      <p:grpSp>
        <p:nvGrpSpPr>
          <p:cNvPr id="493" name="组合 492">
            <a:extLst>
              <a:ext uri="{FF2B5EF4-FFF2-40B4-BE49-F238E27FC236}">
                <a16:creationId xmlns="" xmlns:a16="http://schemas.microsoft.com/office/drawing/2014/main" id="{01C546A4-1B57-4981-AC2B-3392643CC5D2}"/>
              </a:ext>
            </a:extLst>
          </p:cNvPr>
          <p:cNvGrpSpPr/>
          <p:nvPr/>
        </p:nvGrpSpPr>
        <p:grpSpPr bwMode="gray">
          <a:xfrm>
            <a:off x="9008918" y="4048791"/>
            <a:ext cx="176517" cy="190352"/>
            <a:chOff x="7288428" y="1054947"/>
            <a:chExt cx="176517" cy="190352"/>
          </a:xfrm>
        </p:grpSpPr>
        <p:cxnSp>
          <p:nvCxnSpPr>
            <p:cNvPr id="494" name="AutoShape 42">
              <a:extLst>
                <a:ext uri="{FF2B5EF4-FFF2-40B4-BE49-F238E27FC236}">
                  <a16:creationId xmlns="" xmlns:a16="http://schemas.microsoft.com/office/drawing/2014/main" id="{157B735B-C19D-40FC-86DE-D877DC9BF409}"/>
                </a:ext>
              </a:extLst>
            </p:cNvPr>
            <p:cNvCxnSpPr>
              <a:cxnSpLocks noChangeShapeType="1"/>
            </p:cNvCxnSpPr>
            <p:nvPr/>
          </p:nvCxnSpPr>
          <p:spPr bwMode="gray">
            <a:xfrm flipH="1" flipV="1">
              <a:off x="7288430" y="1054948"/>
              <a:ext cx="88256" cy="190351"/>
            </a:xfrm>
            <a:prstGeom prst="straightConnector1">
              <a:avLst/>
            </a:prstGeom>
            <a:noFill/>
            <a:ln w="9525" cap="flat" cmpd="sng">
              <a:solidFill>
                <a:schemeClr val="bg1">
                  <a:lumMod val="65000"/>
                </a:schemeClr>
              </a:solidFill>
              <a:round/>
              <a:headEnd/>
              <a:tailEnd/>
            </a:ln>
            <a:effectLst/>
          </p:spPr>
        </p:cxnSp>
        <p:cxnSp>
          <p:nvCxnSpPr>
            <p:cNvPr id="495" name="AutoShape 42">
              <a:extLst>
                <a:ext uri="{FF2B5EF4-FFF2-40B4-BE49-F238E27FC236}">
                  <a16:creationId xmlns="" xmlns:a16="http://schemas.microsoft.com/office/drawing/2014/main" id="{488C9493-412C-42C6-8471-D8D1466EF258}"/>
                </a:ext>
              </a:extLst>
            </p:cNvPr>
            <p:cNvCxnSpPr>
              <a:cxnSpLocks noChangeShapeType="1"/>
            </p:cNvCxnSpPr>
            <p:nvPr/>
          </p:nvCxnSpPr>
          <p:spPr bwMode="gray">
            <a:xfrm flipH="1" flipV="1">
              <a:off x="7288429" y="1054948"/>
              <a:ext cx="147692" cy="148756"/>
            </a:xfrm>
            <a:prstGeom prst="straightConnector1">
              <a:avLst/>
            </a:prstGeom>
            <a:noFill/>
            <a:ln w="9525" cap="flat" cmpd="sng">
              <a:solidFill>
                <a:schemeClr val="bg1">
                  <a:lumMod val="65000"/>
                </a:schemeClr>
              </a:solidFill>
              <a:round/>
              <a:headEnd/>
              <a:tailEnd/>
            </a:ln>
            <a:effectLst/>
          </p:spPr>
        </p:cxnSp>
        <p:cxnSp>
          <p:nvCxnSpPr>
            <p:cNvPr id="496" name="AutoShape 42">
              <a:extLst>
                <a:ext uri="{FF2B5EF4-FFF2-40B4-BE49-F238E27FC236}">
                  <a16:creationId xmlns="" xmlns:a16="http://schemas.microsoft.com/office/drawing/2014/main" id="{1F2D158B-DE09-415B-964C-BE859713D5EA}"/>
                </a:ext>
              </a:extLst>
            </p:cNvPr>
            <p:cNvCxnSpPr>
              <a:cxnSpLocks noChangeShapeType="1"/>
            </p:cNvCxnSpPr>
            <p:nvPr/>
          </p:nvCxnSpPr>
          <p:spPr bwMode="gray">
            <a:xfrm flipH="1" flipV="1">
              <a:off x="7288428" y="1054947"/>
              <a:ext cx="176517" cy="95892"/>
            </a:xfrm>
            <a:prstGeom prst="straightConnector1">
              <a:avLst/>
            </a:prstGeom>
            <a:noFill/>
            <a:ln w="9525" cap="flat" cmpd="sng">
              <a:solidFill>
                <a:schemeClr val="bg1">
                  <a:lumMod val="65000"/>
                </a:schemeClr>
              </a:solidFill>
              <a:round/>
              <a:headEnd/>
              <a:tailEnd/>
            </a:ln>
            <a:effectLst/>
          </p:spPr>
        </p:cxnSp>
      </p:grpSp>
      <p:sp>
        <p:nvSpPr>
          <p:cNvPr id="497" name="Oval 33">
            <a:extLst>
              <a:ext uri="{FF2B5EF4-FFF2-40B4-BE49-F238E27FC236}">
                <a16:creationId xmlns="" xmlns:a16="http://schemas.microsoft.com/office/drawing/2014/main" id="{75D02EC6-7CB1-4EFC-B016-8AC9CA46B3F2}"/>
              </a:ext>
            </a:extLst>
          </p:cNvPr>
          <p:cNvSpPr>
            <a:spLocks noChangeArrowheads="1"/>
          </p:cNvSpPr>
          <p:nvPr/>
        </p:nvSpPr>
        <p:spPr bwMode="gray">
          <a:xfrm>
            <a:off x="9175755" y="3827899"/>
            <a:ext cx="223955" cy="217104"/>
          </a:xfrm>
          <a:prstGeom prst="ellipse">
            <a:avLst/>
          </a:prstGeom>
          <a:solidFill>
            <a:srgbClr val="92D050"/>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8" name="Oval 33">
            <a:extLst>
              <a:ext uri="{FF2B5EF4-FFF2-40B4-BE49-F238E27FC236}">
                <a16:creationId xmlns="" xmlns:a16="http://schemas.microsoft.com/office/drawing/2014/main" id="{C6B1EBEC-561F-4AFC-AEE3-F4F756F59233}"/>
              </a:ext>
            </a:extLst>
          </p:cNvPr>
          <p:cNvSpPr>
            <a:spLocks noChangeArrowheads="1"/>
          </p:cNvSpPr>
          <p:nvPr/>
        </p:nvSpPr>
        <p:spPr bwMode="gray">
          <a:xfrm>
            <a:off x="9509822" y="3541447"/>
            <a:ext cx="223955" cy="217104"/>
          </a:xfrm>
          <a:prstGeom prst="ellipse">
            <a:avLst/>
          </a:prstGeom>
          <a:solidFill>
            <a:srgbClr val="92D050"/>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9" name="Oval 33">
            <a:extLst>
              <a:ext uri="{FF2B5EF4-FFF2-40B4-BE49-F238E27FC236}">
                <a16:creationId xmlns="" xmlns:a16="http://schemas.microsoft.com/office/drawing/2014/main" id="{559BB2B8-1335-4E30-93F2-70DC42DA5B51}"/>
              </a:ext>
            </a:extLst>
          </p:cNvPr>
          <p:cNvSpPr>
            <a:spLocks noChangeArrowheads="1"/>
          </p:cNvSpPr>
          <p:nvPr/>
        </p:nvSpPr>
        <p:spPr bwMode="gray">
          <a:xfrm>
            <a:off x="9804389" y="3254814"/>
            <a:ext cx="223955" cy="217104"/>
          </a:xfrm>
          <a:prstGeom prst="ellipse">
            <a:avLst/>
          </a:prstGeom>
          <a:solidFill>
            <a:srgbClr val="92D050"/>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500" name="组合 499">
            <a:extLst>
              <a:ext uri="{FF2B5EF4-FFF2-40B4-BE49-F238E27FC236}">
                <a16:creationId xmlns="" xmlns:a16="http://schemas.microsoft.com/office/drawing/2014/main" id="{F02C127E-EF72-416F-9816-37FCAFB20981}"/>
              </a:ext>
            </a:extLst>
          </p:cNvPr>
          <p:cNvGrpSpPr/>
          <p:nvPr/>
        </p:nvGrpSpPr>
        <p:grpSpPr bwMode="gray">
          <a:xfrm>
            <a:off x="9314259" y="4044345"/>
            <a:ext cx="176517" cy="190352"/>
            <a:chOff x="7288428" y="1054947"/>
            <a:chExt cx="176517" cy="190352"/>
          </a:xfrm>
        </p:grpSpPr>
        <p:cxnSp>
          <p:nvCxnSpPr>
            <p:cNvPr id="501" name="AutoShape 42">
              <a:extLst>
                <a:ext uri="{FF2B5EF4-FFF2-40B4-BE49-F238E27FC236}">
                  <a16:creationId xmlns="" xmlns:a16="http://schemas.microsoft.com/office/drawing/2014/main" id="{4E351ABC-D15B-4A43-A204-6FC92C5C6C41}"/>
                </a:ext>
              </a:extLst>
            </p:cNvPr>
            <p:cNvCxnSpPr>
              <a:cxnSpLocks noChangeShapeType="1"/>
            </p:cNvCxnSpPr>
            <p:nvPr/>
          </p:nvCxnSpPr>
          <p:spPr bwMode="gray">
            <a:xfrm flipH="1" flipV="1">
              <a:off x="7288430" y="1054948"/>
              <a:ext cx="88256" cy="190351"/>
            </a:xfrm>
            <a:prstGeom prst="straightConnector1">
              <a:avLst/>
            </a:prstGeom>
            <a:noFill/>
            <a:ln w="9525" cap="flat" cmpd="sng">
              <a:solidFill>
                <a:schemeClr val="accent5">
                  <a:lumMod val="50000"/>
                </a:schemeClr>
              </a:solidFill>
              <a:round/>
              <a:headEnd/>
              <a:tailEnd/>
            </a:ln>
            <a:effectLst/>
          </p:spPr>
        </p:cxnSp>
        <p:cxnSp>
          <p:nvCxnSpPr>
            <p:cNvPr id="502" name="AutoShape 42">
              <a:extLst>
                <a:ext uri="{FF2B5EF4-FFF2-40B4-BE49-F238E27FC236}">
                  <a16:creationId xmlns="" xmlns:a16="http://schemas.microsoft.com/office/drawing/2014/main" id="{78C47998-60EE-4B37-99CA-45AF76EE2E2B}"/>
                </a:ext>
              </a:extLst>
            </p:cNvPr>
            <p:cNvCxnSpPr>
              <a:cxnSpLocks noChangeShapeType="1"/>
            </p:cNvCxnSpPr>
            <p:nvPr/>
          </p:nvCxnSpPr>
          <p:spPr bwMode="gray">
            <a:xfrm flipH="1" flipV="1">
              <a:off x="7288429" y="1054948"/>
              <a:ext cx="147692" cy="148756"/>
            </a:xfrm>
            <a:prstGeom prst="straightConnector1">
              <a:avLst/>
            </a:prstGeom>
            <a:noFill/>
            <a:ln w="9525" cap="flat" cmpd="sng">
              <a:solidFill>
                <a:schemeClr val="accent5">
                  <a:lumMod val="50000"/>
                </a:schemeClr>
              </a:solidFill>
              <a:round/>
              <a:headEnd/>
              <a:tailEnd/>
            </a:ln>
            <a:effectLst/>
          </p:spPr>
        </p:cxnSp>
        <p:cxnSp>
          <p:nvCxnSpPr>
            <p:cNvPr id="503" name="AutoShape 42">
              <a:extLst>
                <a:ext uri="{FF2B5EF4-FFF2-40B4-BE49-F238E27FC236}">
                  <a16:creationId xmlns="" xmlns:a16="http://schemas.microsoft.com/office/drawing/2014/main" id="{9EFF4284-34CF-4852-A003-8E4608255B96}"/>
                </a:ext>
              </a:extLst>
            </p:cNvPr>
            <p:cNvCxnSpPr>
              <a:cxnSpLocks noChangeShapeType="1"/>
            </p:cNvCxnSpPr>
            <p:nvPr/>
          </p:nvCxnSpPr>
          <p:spPr bwMode="gray">
            <a:xfrm flipH="1" flipV="1">
              <a:off x="7288428" y="1054947"/>
              <a:ext cx="176517" cy="95892"/>
            </a:xfrm>
            <a:prstGeom prst="straightConnector1">
              <a:avLst/>
            </a:prstGeom>
            <a:noFill/>
            <a:ln w="9525" cap="flat" cmpd="sng">
              <a:solidFill>
                <a:schemeClr val="accent5">
                  <a:lumMod val="50000"/>
                </a:schemeClr>
              </a:solidFill>
              <a:round/>
              <a:headEnd/>
              <a:tailEnd/>
            </a:ln>
            <a:effectLst/>
          </p:spPr>
        </p:cxnSp>
      </p:grpSp>
      <p:grpSp>
        <p:nvGrpSpPr>
          <p:cNvPr id="504" name="组合 503">
            <a:extLst>
              <a:ext uri="{FF2B5EF4-FFF2-40B4-BE49-F238E27FC236}">
                <a16:creationId xmlns="" xmlns:a16="http://schemas.microsoft.com/office/drawing/2014/main" id="{2C3B2C32-0E96-43D9-9D0A-FCE50B5930CB}"/>
              </a:ext>
            </a:extLst>
          </p:cNvPr>
          <p:cNvGrpSpPr/>
          <p:nvPr/>
        </p:nvGrpSpPr>
        <p:grpSpPr bwMode="gray">
          <a:xfrm>
            <a:off x="9624717" y="3753193"/>
            <a:ext cx="176517" cy="223372"/>
            <a:chOff x="7269692" y="1420053"/>
            <a:chExt cx="176517" cy="223372"/>
          </a:xfrm>
        </p:grpSpPr>
        <p:cxnSp>
          <p:nvCxnSpPr>
            <p:cNvPr id="505" name="AutoShape 42">
              <a:extLst>
                <a:ext uri="{FF2B5EF4-FFF2-40B4-BE49-F238E27FC236}">
                  <a16:creationId xmlns="" xmlns:a16="http://schemas.microsoft.com/office/drawing/2014/main" id="{B3A3F8D6-3B2F-4388-9F70-8E13103FCC26}"/>
                </a:ext>
              </a:extLst>
            </p:cNvPr>
            <p:cNvCxnSpPr>
              <a:cxnSpLocks noChangeShapeType="1"/>
            </p:cNvCxnSpPr>
            <p:nvPr/>
          </p:nvCxnSpPr>
          <p:spPr bwMode="gray">
            <a:xfrm flipH="1" flipV="1">
              <a:off x="7269694" y="1420054"/>
              <a:ext cx="88256" cy="190351"/>
            </a:xfrm>
            <a:prstGeom prst="straightConnector1">
              <a:avLst/>
            </a:prstGeom>
            <a:noFill/>
            <a:ln w="9525" cap="flat" cmpd="sng">
              <a:solidFill>
                <a:schemeClr val="accent5">
                  <a:lumMod val="50000"/>
                </a:schemeClr>
              </a:solidFill>
              <a:round/>
              <a:headEnd/>
              <a:tailEnd/>
            </a:ln>
            <a:effectLst/>
          </p:spPr>
        </p:cxnSp>
        <p:cxnSp>
          <p:nvCxnSpPr>
            <p:cNvPr id="506" name="AutoShape 42">
              <a:extLst>
                <a:ext uri="{FF2B5EF4-FFF2-40B4-BE49-F238E27FC236}">
                  <a16:creationId xmlns="" xmlns:a16="http://schemas.microsoft.com/office/drawing/2014/main" id="{8734FC2C-5B04-4CB7-8764-438457520A09}"/>
                </a:ext>
              </a:extLst>
            </p:cNvPr>
            <p:cNvCxnSpPr>
              <a:cxnSpLocks noChangeShapeType="1"/>
            </p:cNvCxnSpPr>
            <p:nvPr/>
          </p:nvCxnSpPr>
          <p:spPr bwMode="gray">
            <a:xfrm flipH="1" flipV="1">
              <a:off x="7269693" y="1420054"/>
              <a:ext cx="147692" cy="148756"/>
            </a:xfrm>
            <a:prstGeom prst="straightConnector1">
              <a:avLst/>
            </a:prstGeom>
            <a:noFill/>
            <a:ln w="9525" cap="flat" cmpd="sng">
              <a:solidFill>
                <a:schemeClr val="accent5">
                  <a:lumMod val="50000"/>
                </a:schemeClr>
              </a:solidFill>
              <a:round/>
              <a:headEnd/>
              <a:tailEnd/>
            </a:ln>
            <a:effectLst/>
          </p:spPr>
        </p:cxnSp>
        <p:cxnSp>
          <p:nvCxnSpPr>
            <p:cNvPr id="507" name="AutoShape 42">
              <a:extLst>
                <a:ext uri="{FF2B5EF4-FFF2-40B4-BE49-F238E27FC236}">
                  <a16:creationId xmlns="" xmlns:a16="http://schemas.microsoft.com/office/drawing/2014/main" id="{DCF4DEF3-8E5E-41E4-BE4A-31D1C1AA4684}"/>
                </a:ext>
              </a:extLst>
            </p:cNvPr>
            <p:cNvCxnSpPr>
              <a:cxnSpLocks noChangeShapeType="1"/>
            </p:cNvCxnSpPr>
            <p:nvPr/>
          </p:nvCxnSpPr>
          <p:spPr bwMode="gray">
            <a:xfrm flipH="1" flipV="1">
              <a:off x="7269692" y="1420053"/>
              <a:ext cx="176517" cy="95892"/>
            </a:xfrm>
            <a:prstGeom prst="straightConnector1">
              <a:avLst/>
            </a:prstGeom>
            <a:noFill/>
            <a:ln w="9525" cap="flat" cmpd="sng">
              <a:solidFill>
                <a:schemeClr val="accent5">
                  <a:lumMod val="50000"/>
                </a:schemeClr>
              </a:solidFill>
              <a:round/>
              <a:headEnd/>
              <a:tailEnd/>
            </a:ln>
            <a:effectLst/>
          </p:spPr>
        </p:cxnSp>
        <p:cxnSp>
          <p:nvCxnSpPr>
            <p:cNvPr id="508" name="AutoShape 42">
              <a:extLst>
                <a:ext uri="{FF2B5EF4-FFF2-40B4-BE49-F238E27FC236}">
                  <a16:creationId xmlns="" xmlns:a16="http://schemas.microsoft.com/office/drawing/2014/main" id="{4D4E154D-F979-44C4-BCEF-20F775360E3D}"/>
                </a:ext>
              </a:extLst>
            </p:cNvPr>
            <p:cNvCxnSpPr>
              <a:cxnSpLocks noChangeShapeType="1"/>
            </p:cNvCxnSpPr>
            <p:nvPr/>
          </p:nvCxnSpPr>
          <p:spPr bwMode="gray">
            <a:xfrm flipV="1">
              <a:off x="7270580" y="1425310"/>
              <a:ext cx="0" cy="218115"/>
            </a:xfrm>
            <a:prstGeom prst="straightConnector1">
              <a:avLst/>
            </a:prstGeom>
            <a:noFill/>
            <a:ln w="9525" cap="flat" cmpd="sng">
              <a:solidFill>
                <a:schemeClr val="accent5">
                  <a:lumMod val="50000"/>
                </a:schemeClr>
              </a:solidFill>
              <a:round/>
              <a:headEnd/>
              <a:tailEnd/>
            </a:ln>
            <a:effectLst/>
          </p:spPr>
        </p:cxnSp>
      </p:grpSp>
      <p:grpSp>
        <p:nvGrpSpPr>
          <p:cNvPr id="509" name="组合 508">
            <a:extLst>
              <a:ext uri="{FF2B5EF4-FFF2-40B4-BE49-F238E27FC236}">
                <a16:creationId xmlns="" xmlns:a16="http://schemas.microsoft.com/office/drawing/2014/main" id="{A5E2852F-689F-4CD2-8677-D4B54DD0E6B2}"/>
              </a:ext>
            </a:extLst>
          </p:cNvPr>
          <p:cNvGrpSpPr/>
          <p:nvPr/>
        </p:nvGrpSpPr>
        <p:grpSpPr bwMode="gray">
          <a:xfrm>
            <a:off x="9911365" y="3479784"/>
            <a:ext cx="176517" cy="223372"/>
            <a:chOff x="7269692" y="1420053"/>
            <a:chExt cx="176517" cy="223372"/>
          </a:xfrm>
        </p:grpSpPr>
        <p:cxnSp>
          <p:nvCxnSpPr>
            <p:cNvPr id="510" name="AutoShape 42">
              <a:extLst>
                <a:ext uri="{FF2B5EF4-FFF2-40B4-BE49-F238E27FC236}">
                  <a16:creationId xmlns="" xmlns:a16="http://schemas.microsoft.com/office/drawing/2014/main" id="{5B54B7BD-8C72-4C81-BD6D-DFF0F094308A}"/>
                </a:ext>
              </a:extLst>
            </p:cNvPr>
            <p:cNvCxnSpPr>
              <a:cxnSpLocks noChangeShapeType="1"/>
            </p:cNvCxnSpPr>
            <p:nvPr/>
          </p:nvCxnSpPr>
          <p:spPr bwMode="gray">
            <a:xfrm flipH="1" flipV="1">
              <a:off x="7269694" y="1420054"/>
              <a:ext cx="88256" cy="190351"/>
            </a:xfrm>
            <a:prstGeom prst="straightConnector1">
              <a:avLst/>
            </a:prstGeom>
            <a:noFill/>
            <a:ln w="9525" cap="flat" cmpd="sng">
              <a:solidFill>
                <a:schemeClr val="accent5">
                  <a:lumMod val="50000"/>
                </a:schemeClr>
              </a:solidFill>
              <a:round/>
              <a:headEnd/>
              <a:tailEnd/>
            </a:ln>
            <a:effectLst/>
          </p:spPr>
        </p:cxnSp>
        <p:cxnSp>
          <p:nvCxnSpPr>
            <p:cNvPr id="511" name="AutoShape 42">
              <a:extLst>
                <a:ext uri="{FF2B5EF4-FFF2-40B4-BE49-F238E27FC236}">
                  <a16:creationId xmlns="" xmlns:a16="http://schemas.microsoft.com/office/drawing/2014/main" id="{B09600EE-9BA0-4492-AACD-B757F748F05D}"/>
                </a:ext>
              </a:extLst>
            </p:cNvPr>
            <p:cNvCxnSpPr>
              <a:cxnSpLocks noChangeShapeType="1"/>
            </p:cNvCxnSpPr>
            <p:nvPr/>
          </p:nvCxnSpPr>
          <p:spPr bwMode="gray">
            <a:xfrm flipH="1" flipV="1">
              <a:off x="7269693" y="1420054"/>
              <a:ext cx="147692" cy="148756"/>
            </a:xfrm>
            <a:prstGeom prst="straightConnector1">
              <a:avLst/>
            </a:prstGeom>
            <a:noFill/>
            <a:ln w="9525" cap="flat" cmpd="sng">
              <a:solidFill>
                <a:schemeClr val="accent5">
                  <a:lumMod val="50000"/>
                </a:schemeClr>
              </a:solidFill>
              <a:round/>
              <a:headEnd/>
              <a:tailEnd/>
            </a:ln>
            <a:effectLst/>
          </p:spPr>
        </p:cxnSp>
        <p:cxnSp>
          <p:nvCxnSpPr>
            <p:cNvPr id="512" name="AutoShape 42">
              <a:extLst>
                <a:ext uri="{FF2B5EF4-FFF2-40B4-BE49-F238E27FC236}">
                  <a16:creationId xmlns="" xmlns:a16="http://schemas.microsoft.com/office/drawing/2014/main" id="{F31625A4-ED19-4038-A6E3-69608B7F4B08}"/>
                </a:ext>
              </a:extLst>
            </p:cNvPr>
            <p:cNvCxnSpPr>
              <a:cxnSpLocks noChangeShapeType="1"/>
            </p:cNvCxnSpPr>
            <p:nvPr/>
          </p:nvCxnSpPr>
          <p:spPr bwMode="gray">
            <a:xfrm flipH="1" flipV="1">
              <a:off x="7269692" y="1420053"/>
              <a:ext cx="176517" cy="95892"/>
            </a:xfrm>
            <a:prstGeom prst="straightConnector1">
              <a:avLst/>
            </a:prstGeom>
            <a:noFill/>
            <a:ln w="9525" cap="flat" cmpd="sng">
              <a:solidFill>
                <a:schemeClr val="accent5">
                  <a:lumMod val="50000"/>
                </a:schemeClr>
              </a:solidFill>
              <a:round/>
              <a:headEnd/>
              <a:tailEnd/>
            </a:ln>
            <a:effectLst/>
          </p:spPr>
        </p:cxnSp>
        <p:cxnSp>
          <p:nvCxnSpPr>
            <p:cNvPr id="513" name="AutoShape 42">
              <a:extLst>
                <a:ext uri="{FF2B5EF4-FFF2-40B4-BE49-F238E27FC236}">
                  <a16:creationId xmlns="" xmlns:a16="http://schemas.microsoft.com/office/drawing/2014/main" id="{937660B4-B438-4DC2-87EE-8DF24E58E649}"/>
                </a:ext>
              </a:extLst>
            </p:cNvPr>
            <p:cNvCxnSpPr>
              <a:cxnSpLocks noChangeShapeType="1"/>
            </p:cNvCxnSpPr>
            <p:nvPr/>
          </p:nvCxnSpPr>
          <p:spPr bwMode="gray">
            <a:xfrm flipV="1">
              <a:off x="7270580" y="1425310"/>
              <a:ext cx="0" cy="218115"/>
            </a:xfrm>
            <a:prstGeom prst="straightConnector1">
              <a:avLst/>
            </a:prstGeom>
            <a:noFill/>
            <a:ln w="9525" cap="flat" cmpd="sng">
              <a:solidFill>
                <a:schemeClr val="accent5">
                  <a:lumMod val="50000"/>
                </a:schemeClr>
              </a:solidFill>
              <a:round/>
              <a:headEnd/>
              <a:tailEnd/>
            </a:ln>
            <a:effectLst/>
          </p:spPr>
        </p:cxnSp>
      </p:grpSp>
      <p:grpSp>
        <p:nvGrpSpPr>
          <p:cNvPr id="514" name="组合 513">
            <a:extLst>
              <a:ext uri="{FF2B5EF4-FFF2-40B4-BE49-F238E27FC236}">
                <a16:creationId xmlns="" xmlns:a16="http://schemas.microsoft.com/office/drawing/2014/main" id="{E534DE45-51AF-4B05-B084-15F3A1E27660}"/>
              </a:ext>
            </a:extLst>
          </p:cNvPr>
          <p:cNvGrpSpPr/>
          <p:nvPr/>
        </p:nvGrpSpPr>
        <p:grpSpPr bwMode="gray">
          <a:xfrm>
            <a:off x="10220296" y="3183098"/>
            <a:ext cx="176517" cy="223372"/>
            <a:chOff x="7269692" y="1420053"/>
            <a:chExt cx="176517" cy="223372"/>
          </a:xfrm>
        </p:grpSpPr>
        <p:cxnSp>
          <p:nvCxnSpPr>
            <p:cNvPr id="515" name="AutoShape 42">
              <a:extLst>
                <a:ext uri="{FF2B5EF4-FFF2-40B4-BE49-F238E27FC236}">
                  <a16:creationId xmlns="" xmlns:a16="http://schemas.microsoft.com/office/drawing/2014/main" id="{5BBA3708-D7EF-499B-8432-10DEE7381E91}"/>
                </a:ext>
              </a:extLst>
            </p:cNvPr>
            <p:cNvCxnSpPr>
              <a:cxnSpLocks noChangeShapeType="1"/>
            </p:cNvCxnSpPr>
            <p:nvPr/>
          </p:nvCxnSpPr>
          <p:spPr bwMode="gray">
            <a:xfrm flipH="1" flipV="1">
              <a:off x="7269694" y="1420054"/>
              <a:ext cx="88256" cy="190351"/>
            </a:xfrm>
            <a:prstGeom prst="straightConnector1">
              <a:avLst/>
            </a:prstGeom>
            <a:noFill/>
            <a:ln w="9525" cap="flat" cmpd="sng">
              <a:solidFill>
                <a:schemeClr val="accent5">
                  <a:lumMod val="50000"/>
                </a:schemeClr>
              </a:solidFill>
              <a:round/>
              <a:headEnd/>
              <a:tailEnd/>
            </a:ln>
            <a:effectLst/>
          </p:spPr>
        </p:cxnSp>
        <p:cxnSp>
          <p:nvCxnSpPr>
            <p:cNvPr id="516" name="AutoShape 42">
              <a:extLst>
                <a:ext uri="{FF2B5EF4-FFF2-40B4-BE49-F238E27FC236}">
                  <a16:creationId xmlns="" xmlns:a16="http://schemas.microsoft.com/office/drawing/2014/main" id="{8DB02B22-0B68-4A7F-BBBD-A91E6B496137}"/>
                </a:ext>
              </a:extLst>
            </p:cNvPr>
            <p:cNvCxnSpPr>
              <a:cxnSpLocks noChangeShapeType="1"/>
            </p:cNvCxnSpPr>
            <p:nvPr/>
          </p:nvCxnSpPr>
          <p:spPr bwMode="gray">
            <a:xfrm flipH="1" flipV="1">
              <a:off x="7269693" y="1420054"/>
              <a:ext cx="147692" cy="148756"/>
            </a:xfrm>
            <a:prstGeom prst="straightConnector1">
              <a:avLst/>
            </a:prstGeom>
            <a:noFill/>
            <a:ln w="9525" cap="flat" cmpd="sng">
              <a:solidFill>
                <a:schemeClr val="accent5">
                  <a:lumMod val="50000"/>
                </a:schemeClr>
              </a:solidFill>
              <a:round/>
              <a:headEnd/>
              <a:tailEnd/>
            </a:ln>
            <a:effectLst/>
          </p:spPr>
        </p:cxnSp>
        <p:cxnSp>
          <p:nvCxnSpPr>
            <p:cNvPr id="517" name="AutoShape 42">
              <a:extLst>
                <a:ext uri="{FF2B5EF4-FFF2-40B4-BE49-F238E27FC236}">
                  <a16:creationId xmlns="" xmlns:a16="http://schemas.microsoft.com/office/drawing/2014/main" id="{CF120457-4724-4699-A406-50BD0C2822BB}"/>
                </a:ext>
              </a:extLst>
            </p:cNvPr>
            <p:cNvCxnSpPr>
              <a:cxnSpLocks noChangeShapeType="1"/>
            </p:cNvCxnSpPr>
            <p:nvPr/>
          </p:nvCxnSpPr>
          <p:spPr bwMode="gray">
            <a:xfrm flipH="1" flipV="1">
              <a:off x="7269692" y="1420053"/>
              <a:ext cx="176517" cy="95892"/>
            </a:xfrm>
            <a:prstGeom prst="straightConnector1">
              <a:avLst/>
            </a:prstGeom>
            <a:noFill/>
            <a:ln w="9525" cap="flat" cmpd="sng">
              <a:solidFill>
                <a:schemeClr val="accent5">
                  <a:lumMod val="50000"/>
                </a:schemeClr>
              </a:solidFill>
              <a:round/>
              <a:headEnd/>
              <a:tailEnd/>
            </a:ln>
            <a:effectLst/>
          </p:spPr>
        </p:cxnSp>
        <p:cxnSp>
          <p:nvCxnSpPr>
            <p:cNvPr id="518" name="AutoShape 42">
              <a:extLst>
                <a:ext uri="{FF2B5EF4-FFF2-40B4-BE49-F238E27FC236}">
                  <a16:creationId xmlns="" xmlns:a16="http://schemas.microsoft.com/office/drawing/2014/main" id="{0F8FBBD6-CB47-4AF2-951A-1E17D96639A6}"/>
                </a:ext>
              </a:extLst>
            </p:cNvPr>
            <p:cNvCxnSpPr>
              <a:cxnSpLocks noChangeShapeType="1"/>
            </p:cNvCxnSpPr>
            <p:nvPr/>
          </p:nvCxnSpPr>
          <p:spPr bwMode="gray">
            <a:xfrm flipV="1">
              <a:off x="7270580" y="1425310"/>
              <a:ext cx="0" cy="218115"/>
            </a:xfrm>
            <a:prstGeom prst="straightConnector1">
              <a:avLst/>
            </a:prstGeom>
            <a:noFill/>
            <a:ln w="9525" cap="flat" cmpd="sng">
              <a:solidFill>
                <a:schemeClr val="accent5">
                  <a:lumMod val="50000"/>
                </a:schemeClr>
              </a:solidFill>
              <a:round/>
              <a:headEnd/>
              <a:tailEnd/>
            </a:ln>
            <a:effectLst/>
          </p:spPr>
        </p:cxnSp>
      </p:grpSp>
      <p:sp>
        <p:nvSpPr>
          <p:cNvPr id="519" name="Oval 33">
            <a:extLst>
              <a:ext uri="{FF2B5EF4-FFF2-40B4-BE49-F238E27FC236}">
                <a16:creationId xmlns="" xmlns:a16="http://schemas.microsoft.com/office/drawing/2014/main" id="{8CA2E26D-6233-4216-B387-26FC734F2C94}"/>
              </a:ext>
            </a:extLst>
          </p:cNvPr>
          <p:cNvSpPr>
            <a:spLocks noChangeArrowheads="1"/>
          </p:cNvSpPr>
          <p:nvPr/>
        </p:nvSpPr>
        <p:spPr bwMode="gray">
          <a:xfrm>
            <a:off x="10130131" y="3254814"/>
            <a:ext cx="223955" cy="217104"/>
          </a:xfrm>
          <a:prstGeom prst="ellipse">
            <a:avLst/>
          </a:prstGeom>
          <a:solidFill>
            <a:schemeClr val="accent6">
              <a:lumMod val="75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0" name="Oval 33">
            <a:extLst>
              <a:ext uri="{FF2B5EF4-FFF2-40B4-BE49-F238E27FC236}">
                <a16:creationId xmlns="" xmlns:a16="http://schemas.microsoft.com/office/drawing/2014/main" id="{6591C230-C386-496D-870B-3160E462E809}"/>
              </a:ext>
            </a:extLst>
          </p:cNvPr>
          <p:cNvSpPr>
            <a:spLocks noChangeArrowheads="1"/>
          </p:cNvSpPr>
          <p:nvPr/>
        </p:nvSpPr>
        <p:spPr bwMode="gray">
          <a:xfrm>
            <a:off x="9838032" y="3541447"/>
            <a:ext cx="223955" cy="217104"/>
          </a:xfrm>
          <a:prstGeom prst="ellipse">
            <a:avLst/>
          </a:prstGeom>
          <a:solidFill>
            <a:schemeClr val="accent6">
              <a:lumMod val="75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1" name="Oval 33">
            <a:extLst>
              <a:ext uri="{FF2B5EF4-FFF2-40B4-BE49-F238E27FC236}">
                <a16:creationId xmlns="" xmlns:a16="http://schemas.microsoft.com/office/drawing/2014/main" id="{2CB1E519-2E1E-4226-AFB8-1D7181335467}"/>
              </a:ext>
            </a:extLst>
          </p:cNvPr>
          <p:cNvSpPr>
            <a:spLocks noChangeArrowheads="1"/>
          </p:cNvSpPr>
          <p:nvPr/>
        </p:nvSpPr>
        <p:spPr bwMode="gray">
          <a:xfrm>
            <a:off x="9508615" y="3827899"/>
            <a:ext cx="223955" cy="217104"/>
          </a:xfrm>
          <a:prstGeom prst="ellipse">
            <a:avLst/>
          </a:prstGeom>
          <a:solidFill>
            <a:schemeClr val="accent6">
              <a:lumMod val="75000"/>
            </a:schemeClr>
          </a:solidFill>
          <a:ln w="9525">
            <a:noFill/>
            <a:round/>
            <a:headEnd/>
            <a:tailEnd/>
          </a:ln>
          <a:effectLst/>
        </p:spPr>
        <p:txBody>
          <a:bodyPr wrap="none" anchor="ctr"/>
          <a:lstStyle/>
          <a:p>
            <a:pPr algn="ctr"/>
            <a:endParaRPr lang="zh-CN" altLang="en-US" sz="6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2" name="Oval 32">
            <a:extLst>
              <a:ext uri="{FF2B5EF4-FFF2-40B4-BE49-F238E27FC236}">
                <a16:creationId xmlns="" xmlns:a16="http://schemas.microsoft.com/office/drawing/2014/main" id="{91662335-8E7E-4659-82B0-330A5CD1D695}"/>
              </a:ext>
            </a:extLst>
          </p:cNvPr>
          <p:cNvSpPr>
            <a:spLocks noChangeArrowheads="1"/>
          </p:cNvSpPr>
          <p:nvPr/>
        </p:nvSpPr>
        <p:spPr bwMode="gray">
          <a:xfrm>
            <a:off x="9950638" y="4868588"/>
            <a:ext cx="442800" cy="208800"/>
          </a:xfrm>
          <a:prstGeom prst="ellipse">
            <a:avLst/>
          </a:prstGeom>
          <a:solidFill>
            <a:srgbClr val="30B5C5"/>
          </a:solidFill>
          <a:ln w="9525">
            <a:solidFill>
              <a:srgbClr val="56C4D2"/>
            </a:solidFill>
            <a:round/>
            <a:headEnd/>
            <a:tailEnd/>
          </a:ln>
          <a:effectLst/>
        </p:spPr>
        <p:txBody>
          <a:bodyPr wrap="none" anchor="ctr"/>
          <a:lstStyle/>
          <a:p>
            <a:pPr algn="ctr"/>
            <a:r>
              <a:rPr lang="en-US" altLang="zh-CN" sz="12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3" name="Oval 32">
            <a:extLst>
              <a:ext uri="{FF2B5EF4-FFF2-40B4-BE49-F238E27FC236}">
                <a16:creationId xmlns="" xmlns:a16="http://schemas.microsoft.com/office/drawing/2014/main" id="{91662335-8E7E-4659-82B0-330A5CD1D695}"/>
              </a:ext>
            </a:extLst>
          </p:cNvPr>
          <p:cNvSpPr>
            <a:spLocks noChangeArrowheads="1"/>
          </p:cNvSpPr>
          <p:nvPr/>
        </p:nvSpPr>
        <p:spPr bwMode="gray">
          <a:xfrm>
            <a:off x="10293010" y="4640255"/>
            <a:ext cx="442800" cy="208800"/>
          </a:xfrm>
          <a:prstGeom prst="ellipse">
            <a:avLst/>
          </a:prstGeom>
          <a:solidFill>
            <a:srgbClr val="30B5C5"/>
          </a:solidFill>
          <a:ln w="9525">
            <a:solidFill>
              <a:srgbClr val="56C4D2"/>
            </a:solidFill>
            <a:round/>
            <a:headEnd/>
            <a:tailEnd/>
          </a:ln>
          <a:effectLst/>
        </p:spPr>
        <p:txBody>
          <a:bodyPr wrap="none" anchor="ctr"/>
          <a:lstStyle/>
          <a:p>
            <a:pPr algn="ctr"/>
            <a:r>
              <a:rPr lang="en-US" altLang="zh-CN" sz="12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4" name="Oval 32">
            <a:extLst>
              <a:ext uri="{FF2B5EF4-FFF2-40B4-BE49-F238E27FC236}">
                <a16:creationId xmlns="" xmlns:a16="http://schemas.microsoft.com/office/drawing/2014/main" id="{91662335-8E7E-4659-82B0-330A5CD1D695}"/>
              </a:ext>
            </a:extLst>
          </p:cNvPr>
          <p:cNvSpPr>
            <a:spLocks noChangeArrowheads="1"/>
          </p:cNvSpPr>
          <p:nvPr/>
        </p:nvSpPr>
        <p:spPr bwMode="gray">
          <a:xfrm>
            <a:off x="10588823" y="4451265"/>
            <a:ext cx="442800" cy="208800"/>
          </a:xfrm>
          <a:prstGeom prst="ellipse">
            <a:avLst/>
          </a:prstGeom>
          <a:solidFill>
            <a:srgbClr val="30B5C5"/>
          </a:solidFill>
          <a:ln w="9525">
            <a:solidFill>
              <a:srgbClr val="56C4D2"/>
            </a:solidFill>
            <a:round/>
            <a:headEnd/>
            <a:tailEnd/>
          </a:ln>
          <a:effectLst/>
        </p:spPr>
        <p:txBody>
          <a:bodyPr wrap="none" anchor="ctr"/>
          <a:lstStyle/>
          <a:p>
            <a:pPr algn="ctr"/>
            <a:r>
              <a:rPr lang="en-US" altLang="zh-CN" sz="1200" dirty="0"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Leaf</a:t>
            </a:r>
            <a:endParaRPr lang="zh-CN" alt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9316664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rPr>
              <a:t>DC and DCN Overview</a:t>
            </a:r>
            <a:endParaRPr lang="en-US" altLang="zh-CN" dirty="0" smtClean="0">
              <a:solidFill>
                <a:schemeClr val="bg1">
                  <a:lumMod val="50000"/>
                </a:schemeClr>
              </a:solidFill>
              <a:sym typeface="Huawei Sans" panose="020C0503030203020204" pitchFamily="34" charset="0"/>
            </a:endParaRPr>
          </a:p>
          <a:p>
            <a:r>
              <a:rPr lang="en-US" b="1" dirty="0" smtClean="0"/>
              <a:t>Terms and Key Technologies of DCs</a:t>
            </a:r>
            <a:endParaRPr lang="en-US" altLang="zh-CN" b="1" dirty="0" smtClean="0">
              <a:sym typeface="Huawei Sans" panose="020C0503030203020204" pitchFamily="34" charset="0"/>
            </a:endParaRPr>
          </a:p>
          <a:p>
            <a:pPr lvl="1"/>
            <a:r>
              <a:rPr lang="en-US" dirty="0" smtClean="0">
                <a:solidFill>
                  <a:schemeClr val="bg1">
                    <a:lumMod val="50000"/>
                  </a:schemeClr>
                </a:solidFill>
              </a:rPr>
              <a:t>Common Terms of DCs</a:t>
            </a:r>
            <a:endParaRPr lang="en-US" altLang="zh-CN" dirty="0" smtClean="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dirty="0"/>
              <a:t>Key Technologies of DCs</a:t>
            </a:r>
            <a:endParaRPr lang="en-US" altLang="zh-CN" dirty="0">
              <a:sym typeface="Huawei Sans" panose="020C0503030203020204" pitchFamily="34" charset="0"/>
            </a:endParaRPr>
          </a:p>
          <a:p>
            <a:r>
              <a:rPr lang="en-US" dirty="0" err="1" smtClean="0">
                <a:solidFill>
                  <a:schemeClr val="bg1">
                    <a:lumMod val="50000"/>
                  </a:schemeClr>
                </a:solidFill>
              </a:rPr>
              <a:t>CloudFabric</a:t>
            </a:r>
            <a:r>
              <a:rPr lang="en-US" dirty="0" smtClean="0">
                <a:solidFill>
                  <a:schemeClr val="bg1">
                    <a:lumMod val="50000"/>
                  </a:schemeClr>
                </a:solidFill>
              </a:rPr>
              <a:t> Solution and Related Technologies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7252907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264ED5C-93AB-4D99-AEE8-91AC6CFA1AB9}"/>
              </a:ext>
            </a:extLst>
          </p:cNvPr>
          <p:cNvSpPr>
            <a:spLocks noGrp="1"/>
          </p:cNvSpPr>
          <p:nvPr>
            <p:ph type="title"/>
          </p:nvPr>
        </p:nvSpPr>
        <p:spPr/>
        <p:txBody>
          <a:bodyPr/>
          <a:lstStyle/>
          <a:p>
            <a:r>
              <a:rPr lang="en-US" smtClean="0"/>
              <a:t>Load Balancing</a:t>
            </a:r>
            <a:endParaRPr lang="en-US" dirty="0"/>
          </a:p>
        </p:txBody>
      </p:sp>
      <p:sp>
        <p:nvSpPr>
          <p:cNvPr id="12" name="文本占位符 11"/>
          <p:cNvSpPr>
            <a:spLocks noGrp="1"/>
          </p:cNvSpPr>
          <p:nvPr>
            <p:ph type="body" sz="quarter" idx="10"/>
          </p:nvPr>
        </p:nvSpPr>
        <p:spPr/>
        <p:txBody>
          <a:bodyPr/>
          <a:lstStyle/>
          <a:p>
            <a:pPr algn="l"/>
            <a:r>
              <a:rPr lang="en-US" sz="1600" dirty="0" smtClean="0"/>
              <a:t>Load balancing is a technology used for load distribution in a computer cluster. It uses a proxy device to receive external requests, and then distributes the requests to multiple internal servers. This proxy device is called an LB.</a:t>
            </a:r>
            <a:endParaRPr lang="en-US" altLang="zh-CN" sz="1600" dirty="0" smtClean="0">
              <a:sym typeface="Huawei Sans" panose="020C0503030203020204" pitchFamily="34" charset="0"/>
            </a:endParaRPr>
          </a:p>
          <a:p>
            <a:pPr algn="l"/>
            <a:r>
              <a:rPr lang="en-US" sz="1600" dirty="0" smtClean="0"/>
              <a:t>Layer 3 load balancing is based on IP addresses. Similarly, Layer 4 </a:t>
            </a:r>
            <a:r>
              <a:rPr lang="en-US" altLang="zh-CN" sz="1600" dirty="0" smtClean="0"/>
              <a:t>load balancing</a:t>
            </a:r>
            <a:r>
              <a:rPr lang="en-US" sz="1600" dirty="0" smtClean="0"/>
              <a:t> and Layer 7 </a:t>
            </a:r>
            <a:r>
              <a:rPr lang="en-US" altLang="zh-CN" sz="1600" dirty="0" smtClean="0"/>
              <a:t>load balancing</a:t>
            </a:r>
            <a:r>
              <a:rPr lang="en-US" sz="1600" dirty="0" smtClean="0"/>
              <a:t> are based on the IP address </a:t>
            </a:r>
            <a:r>
              <a:rPr lang="en-US" altLang="zh-CN" sz="1600" dirty="0" smtClean="0"/>
              <a:t>+</a:t>
            </a:r>
            <a:r>
              <a:rPr lang="en-US" sz="1600" dirty="0" smtClean="0"/>
              <a:t> port number and application layer protocol (such as HTTP), respectively.</a:t>
            </a:r>
          </a:p>
          <a:p>
            <a:pPr algn="l"/>
            <a:endParaRPr lang="en-US" altLang="zh-CN" sz="1600" dirty="0">
              <a:sym typeface="Huawei Sans" panose="020C0503030203020204" pitchFamily="34" charset="0"/>
            </a:endParaRPr>
          </a:p>
        </p:txBody>
      </p:sp>
      <p:grpSp>
        <p:nvGrpSpPr>
          <p:cNvPr id="13" name="组合 12"/>
          <p:cNvGrpSpPr/>
          <p:nvPr/>
        </p:nvGrpSpPr>
        <p:grpSpPr bwMode="gray">
          <a:xfrm>
            <a:off x="851913" y="2675833"/>
            <a:ext cx="9989218" cy="3430009"/>
            <a:chOff x="700949" y="2893697"/>
            <a:chExt cx="10418371" cy="3810693"/>
          </a:xfrm>
        </p:grpSpPr>
        <p:sp>
          <p:nvSpPr>
            <p:cNvPr id="4" name="圆角矩形 5">
              <a:extLst>
                <a:ext uri="{FF2B5EF4-FFF2-40B4-BE49-F238E27FC236}">
                  <a16:creationId xmlns:a16="http://schemas.microsoft.com/office/drawing/2014/main" xmlns="" id="{99833103-264C-477A-BD39-0376201BEF5C}"/>
                </a:ext>
              </a:extLst>
            </p:cNvPr>
            <p:cNvSpPr/>
            <p:nvPr/>
          </p:nvSpPr>
          <p:spPr bwMode="gray">
            <a:xfrm>
              <a:off x="6094544" y="2893697"/>
              <a:ext cx="5024775" cy="320451"/>
            </a:xfrm>
            <a:prstGeom prst="roundRect">
              <a:avLst/>
            </a:prstGeom>
            <a:solidFill>
              <a:srgbClr val="30B5C5"/>
            </a:solidFill>
            <a:ln>
              <a:solidFill>
                <a:srgbClr val="00B0F0"/>
              </a:solidFill>
            </a:ln>
          </p:spPr>
          <p:txBody>
            <a:bodyPr wrap="square" rtlCol="0" anchor="ctr" anchorCtr="0">
              <a:noAutofit/>
            </a:bodyPr>
            <a:lstStyle/>
            <a:p>
              <a:pPr algn="ctr" fontAlgn="ctr"/>
              <a:r>
                <a:rPr lang="en-US" sz="1400" b="1" dirty="0" smtClean="0">
                  <a:solidFill>
                    <a:prstClr val="white"/>
                  </a:solidFill>
                  <a:latin typeface="Huawei Sans" panose="020C0503030203020204" pitchFamily="34" charset="0"/>
                </a:rPr>
                <a:t>Load balancing classification</a:t>
              </a:r>
              <a:endParaRPr lang="en-US" sz="1400" b="1" dirty="0">
                <a:solidFill>
                  <a:prstClr val="white"/>
                </a:solidFill>
                <a:latin typeface="Huawei Sans" panose="020C0503030203020204" pitchFamily="34" charset="0"/>
              </a:endParaRPr>
            </a:p>
          </p:txBody>
        </p:sp>
        <p:sp>
          <p:nvSpPr>
            <p:cNvPr id="5" name="圆角矩形 6">
              <a:extLst>
                <a:ext uri="{FF2B5EF4-FFF2-40B4-BE49-F238E27FC236}">
                  <a16:creationId xmlns:a16="http://schemas.microsoft.com/office/drawing/2014/main" xmlns="" id="{78081CF0-2D95-4C11-82CA-894A63D7A4B5}"/>
                </a:ext>
              </a:extLst>
            </p:cNvPr>
            <p:cNvSpPr/>
            <p:nvPr/>
          </p:nvSpPr>
          <p:spPr bwMode="gray">
            <a:xfrm>
              <a:off x="6090839" y="3242723"/>
              <a:ext cx="5028481" cy="346166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6">
              <a:extLst>
                <a:ext uri="{FF2B5EF4-FFF2-40B4-BE49-F238E27FC236}">
                  <a16:creationId xmlns:a16="http://schemas.microsoft.com/office/drawing/2014/main" xmlns="" id="{D93D56E8-6F73-4CD7-8577-405E53A3233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94963" y="3377243"/>
              <a:ext cx="540000" cy="442800"/>
            </a:xfrm>
            <a:prstGeom prst="rect">
              <a:avLst/>
            </a:prstGeom>
          </p:spPr>
        </p:pic>
        <p:pic>
          <p:nvPicPr>
            <p:cNvPr id="9" name="图片 8" descr="交换机.png">
              <a:extLst>
                <a:ext uri="{FF2B5EF4-FFF2-40B4-BE49-F238E27FC236}">
                  <a16:creationId xmlns:a16="http://schemas.microsoft.com/office/drawing/2014/main" xmlns="" id="{92DE784F-D2FE-4D50-B880-64F929B35747}"/>
                </a:ext>
              </a:extLst>
            </p:cNvPr>
            <p:cNvPicPr>
              <a:picLocks noChangeAspect="1"/>
            </p:cNvPicPr>
            <p:nvPr/>
          </p:nvPicPr>
          <p:blipFill>
            <a:blip r:embed="rId4" cstate="print"/>
            <a:stretch>
              <a:fillRect/>
            </a:stretch>
          </p:blipFill>
          <p:spPr bwMode="gray">
            <a:xfrm>
              <a:off x="2494963" y="4448770"/>
              <a:ext cx="540000" cy="441817"/>
            </a:xfrm>
            <a:prstGeom prst="rect">
              <a:avLst/>
            </a:prstGeom>
          </p:spPr>
        </p:pic>
        <p:pic>
          <p:nvPicPr>
            <p:cNvPr id="8" name="图片 7">
              <a:extLst>
                <a:ext uri="{FF2B5EF4-FFF2-40B4-BE49-F238E27FC236}">
                  <a16:creationId xmlns:a16="http://schemas.microsoft.com/office/drawing/2014/main" xmlns="" id="{4D09490C-78A0-45D5-B8D1-ABFFE32850F0}"/>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374900" y="5589164"/>
              <a:ext cx="540000" cy="442800"/>
            </a:xfrm>
            <a:prstGeom prst="rect">
              <a:avLst/>
            </a:prstGeom>
          </p:spPr>
        </p:pic>
        <p:pic>
          <p:nvPicPr>
            <p:cNvPr id="10" name="图片 9">
              <a:extLst>
                <a:ext uri="{FF2B5EF4-FFF2-40B4-BE49-F238E27FC236}">
                  <a16:creationId xmlns:a16="http://schemas.microsoft.com/office/drawing/2014/main" xmlns="" id="{902E0847-6C1A-4EAB-BB84-30F06487AC0F}"/>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496700" y="5589164"/>
              <a:ext cx="540000" cy="442800"/>
            </a:xfrm>
            <a:prstGeom prst="rect">
              <a:avLst/>
            </a:prstGeom>
          </p:spPr>
        </p:pic>
        <p:pic>
          <p:nvPicPr>
            <p:cNvPr id="11" name="图片 10">
              <a:extLst>
                <a:ext uri="{FF2B5EF4-FFF2-40B4-BE49-F238E27FC236}">
                  <a16:creationId xmlns:a16="http://schemas.microsoft.com/office/drawing/2014/main" xmlns="" id="{F345DF88-B185-4032-ADAD-2FBBD98B7F36}"/>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618499" y="5589164"/>
              <a:ext cx="540000" cy="442800"/>
            </a:xfrm>
            <a:prstGeom prst="rect">
              <a:avLst/>
            </a:prstGeom>
          </p:spPr>
        </p:pic>
        <p:cxnSp>
          <p:nvCxnSpPr>
            <p:cNvPr id="14" name="直接箭头连接符 13">
              <a:extLst>
                <a:ext uri="{FF2B5EF4-FFF2-40B4-BE49-F238E27FC236}">
                  <a16:creationId xmlns:a16="http://schemas.microsoft.com/office/drawing/2014/main" xmlns="" id="{C9015049-5DB9-4572-BA98-9359DAFA78FC}"/>
                </a:ext>
              </a:extLst>
            </p:cNvPr>
            <p:cNvCxnSpPr>
              <a:stCxn id="7" idx="2"/>
              <a:endCxn id="9" idx="0"/>
            </p:cNvCxnSpPr>
            <p:nvPr/>
          </p:nvCxnSpPr>
          <p:spPr bwMode="gray">
            <a:xfrm>
              <a:off x="2764963" y="3820043"/>
              <a:ext cx="0" cy="62872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a:extLst>
                <a:ext uri="{FF2B5EF4-FFF2-40B4-BE49-F238E27FC236}">
                  <a16:creationId xmlns:a16="http://schemas.microsoft.com/office/drawing/2014/main" xmlns="" id="{DC5C9790-5B06-414C-AF09-F4AA2F42A9E1}"/>
                </a:ext>
              </a:extLst>
            </p:cNvPr>
            <p:cNvCxnSpPr>
              <a:cxnSpLocks/>
              <a:stCxn id="9" idx="2"/>
              <a:endCxn id="10" idx="0"/>
            </p:cNvCxnSpPr>
            <p:nvPr/>
          </p:nvCxnSpPr>
          <p:spPr bwMode="gray">
            <a:xfrm>
              <a:off x="2764963" y="4890587"/>
              <a:ext cx="1737" cy="69857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a:extLst>
                <a:ext uri="{FF2B5EF4-FFF2-40B4-BE49-F238E27FC236}">
                  <a16:creationId xmlns:a16="http://schemas.microsoft.com/office/drawing/2014/main" xmlns="" id="{DB4CB363-9CF4-48DF-BB22-6F7ED1B3637A}"/>
                </a:ext>
              </a:extLst>
            </p:cNvPr>
            <p:cNvCxnSpPr>
              <a:cxnSpLocks/>
              <a:stCxn id="9" idx="2"/>
              <a:endCxn id="11" idx="0"/>
            </p:cNvCxnSpPr>
            <p:nvPr/>
          </p:nvCxnSpPr>
          <p:spPr bwMode="gray">
            <a:xfrm>
              <a:off x="2764963" y="4890587"/>
              <a:ext cx="1123536" cy="69857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a16="http://schemas.microsoft.com/office/drawing/2014/main" xmlns="" id="{F74D96EB-FC50-41DB-A694-4C994CF8DA8D}"/>
                </a:ext>
              </a:extLst>
            </p:cNvPr>
            <p:cNvCxnSpPr>
              <a:cxnSpLocks/>
              <a:stCxn id="9" idx="2"/>
              <a:endCxn id="8" idx="0"/>
            </p:cNvCxnSpPr>
            <p:nvPr/>
          </p:nvCxnSpPr>
          <p:spPr bwMode="gray">
            <a:xfrm flipH="1">
              <a:off x="1644900" y="4890587"/>
              <a:ext cx="1120063" cy="69857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26" name="文本占位符 3">
              <a:extLst>
                <a:ext uri="{FF2B5EF4-FFF2-40B4-BE49-F238E27FC236}">
                  <a16:creationId xmlns:a16="http://schemas.microsoft.com/office/drawing/2014/main" xmlns="" id="{56DDC708-6244-445E-A9B0-27C46A31DE87}"/>
                </a:ext>
              </a:extLst>
            </p:cNvPr>
            <p:cNvSpPr txBox="1">
              <a:spLocks/>
            </p:cNvSpPr>
            <p:nvPr/>
          </p:nvSpPr>
          <p:spPr bwMode="gray">
            <a:xfrm>
              <a:off x="6104092" y="3272071"/>
              <a:ext cx="5015227" cy="2759894"/>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400" dirty="0" smtClean="0">
                  <a:latin typeface="Huawei Sans" panose="020C0503030203020204" pitchFamily="34" charset="0"/>
                </a:rPr>
                <a:t>Load balancing is classified into the following types based on technologies:</a:t>
              </a:r>
              <a:endPar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542925" lvl="1" indent="-228600" fontAlgn="ctr"/>
              <a:r>
                <a:rPr lang="en-US" sz="1200" dirty="0" smtClean="0">
                  <a:latin typeface="Huawei Sans" panose="020C0503030203020204" pitchFamily="34" charset="0"/>
                </a:rPr>
                <a:t>Layer 3 load balancing, for example, router</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542925" lvl="1" indent="-228600" fontAlgn="ctr"/>
              <a:r>
                <a:rPr lang="en-US" sz="1200" dirty="0" smtClean="0">
                  <a:latin typeface="Huawei Sans" panose="020C0503030203020204" pitchFamily="34" charset="0"/>
                </a:rPr>
                <a:t>Layer 4 load balancing, such as LVS and HAProxy</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542925" lvl="1" indent="-228600" fontAlgn="ctr"/>
              <a:r>
                <a:rPr lang="en-US" sz="1200" dirty="0" smtClean="0">
                  <a:latin typeface="Huawei Sans" panose="020C0503030203020204" pitchFamily="34" charset="0"/>
                </a:rPr>
                <a:t>Layer 7 load balancing, such as Nginx and HAProxy</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altLang="zh-CN" sz="1400" dirty="0">
                  <a:latin typeface="Huawei Sans" panose="020C0503030203020204" pitchFamily="34" charset="0"/>
                </a:rPr>
                <a:t>Load balancing is classified into the following types based on </a:t>
              </a:r>
              <a:r>
                <a:rPr lang="en-US" altLang="zh-CN" sz="1400" dirty="0" smtClean="0">
                  <a:latin typeface="Huawei Sans" panose="020C0503030203020204" pitchFamily="34" charset="0"/>
                </a:rPr>
                <a:t>the deployment mode</a:t>
              </a:r>
              <a:r>
                <a:rPr lang="en-US" sz="1400" dirty="0" smtClean="0">
                  <a:latin typeface="Huawei Sans" panose="020C0503030203020204" pitchFamily="34" charset="0"/>
                </a:rPr>
                <a:t>:</a:t>
              </a:r>
              <a:endPar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542925" lvl="1" indent="-228600" fontAlgn="ctr"/>
              <a:r>
                <a:rPr lang="en-US" sz="1200" dirty="0" smtClean="0">
                  <a:latin typeface="Huawei Sans" panose="020C0503030203020204" pitchFamily="34" charset="0"/>
                </a:rPr>
                <a:t>Software load balancing</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542925" lvl="1" indent="-228600" fontAlgn="ctr"/>
              <a:r>
                <a:rPr lang="en-US" sz="1200" dirty="0" smtClean="0">
                  <a:latin typeface="Huawei Sans" panose="020C0503030203020204" pitchFamily="34" charset="0"/>
                </a:rPr>
                <a:t>Hardware load balancing</a:t>
              </a:r>
              <a:endParaRPr lang="en-US" sz="1200" dirty="0">
                <a:latin typeface="Huawei Sans" panose="020C0503030203020204" pitchFamily="34" charset="0"/>
              </a:endParaRPr>
            </a:p>
          </p:txBody>
        </p:sp>
        <p:sp>
          <p:nvSpPr>
            <p:cNvPr id="27" name="文本框 26">
              <a:extLst>
                <a:ext uri="{FF2B5EF4-FFF2-40B4-BE49-F238E27FC236}">
                  <a16:creationId xmlns:a16="http://schemas.microsoft.com/office/drawing/2014/main" xmlns="" id="{167C0C8B-E0EB-42A0-9FDF-D2C3D834291B}"/>
                </a:ext>
              </a:extLst>
            </p:cNvPr>
            <p:cNvSpPr txBox="1"/>
            <p:nvPr/>
          </p:nvSpPr>
          <p:spPr bwMode="gray">
            <a:xfrm>
              <a:off x="1095478" y="6058542"/>
              <a:ext cx="1115472" cy="307742"/>
            </a:xfrm>
            <a:prstGeom prst="rect">
              <a:avLst/>
            </a:prstGeom>
            <a:noFill/>
          </p:spPr>
          <p:txBody>
            <a:bodyPr wrap="none" rtlCol="0">
              <a:spAutoFit/>
            </a:bodyPr>
            <a:lstStyle/>
            <a:p>
              <a:pPr fontAlgn="ctr"/>
              <a:r>
                <a:rPr lang="en-US" sz="1200" dirty="0" smtClean="0">
                  <a:latin typeface="Huawei Sans" panose="020C0503030203020204" pitchFamily="34" charset="0"/>
                </a:rPr>
                <a:t>192.168.1.10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a:extLst>
                <a:ext uri="{FF2B5EF4-FFF2-40B4-BE49-F238E27FC236}">
                  <a16:creationId xmlns:a16="http://schemas.microsoft.com/office/drawing/2014/main" xmlns="" id="{04C49244-6786-4B27-B44D-A4039F8E6BAE}"/>
                </a:ext>
              </a:extLst>
            </p:cNvPr>
            <p:cNvSpPr txBox="1"/>
            <p:nvPr/>
          </p:nvSpPr>
          <p:spPr bwMode="gray">
            <a:xfrm>
              <a:off x="2204716" y="6058542"/>
              <a:ext cx="1115472" cy="307742"/>
            </a:xfrm>
            <a:prstGeom prst="rect">
              <a:avLst/>
            </a:prstGeom>
            <a:noFill/>
          </p:spPr>
          <p:txBody>
            <a:bodyPr wrap="none" rtlCol="0">
              <a:spAutoFit/>
            </a:bodyPr>
            <a:lstStyle/>
            <a:p>
              <a:pPr fontAlgn="ctr"/>
              <a:r>
                <a:rPr lang="en-US" sz="1200" dirty="0" smtClean="0">
                  <a:latin typeface="Huawei Sans" panose="020C0503030203020204" pitchFamily="34" charset="0"/>
                </a:rPr>
                <a:t>192.168.1.11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a16="http://schemas.microsoft.com/office/drawing/2014/main" xmlns="" id="{8D57EBDF-036B-4391-B2C1-029618E51276}"/>
                </a:ext>
              </a:extLst>
            </p:cNvPr>
            <p:cNvSpPr txBox="1"/>
            <p:nvPr/>
          </p:nvSpPr>
          <p:spPr bwMode="gray">
            <a:xfrm>
              <a:off x="3326815" y="6058542"/>
              <a:ext cx="1115472" cy="307742"/>
            </a:xfrm>
            <a:prstGeom prst="rect">
              <a:avLst/>
            </a:prstGeom>
            <a:noFill/>
          </p:spPr>
          <p:txBody>
            <a:bodyPr wrap="none" rtlCol="0">
              <a:spAutoFit/>
            </a:bodyPr>
            <a:lstStyle/>
            <a:p>
              <a:pPr fontAlgn="ctr"/>
              <a:r>
                <a:rPr lang="en-US" sz="1200" dirty="0" smtClean="0">
                  <a:latin typeface="Huawei Sans" panose="020C0503030203020204" pitchFamily="34" charset="0"/>
                </a:rPr>
                <a:t>192.168.1.12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a:extLst>
                <a:ext uri="{FF2B5EF4-FFF2-40B4-BE49-F238E27FC236}">
                  <a16:creationId xmlns:a16="http://schemas.microsoft.com/office/drawing/2014/main" xmlns="" id="{1D2E1968-21B8-4BF6-B4B1-35E760FC2CC6}"/>
                </a:ext>
              </a:extLst>
            </p:cNvPr>
            <p:cNvSpPr txBox="1"/>
            <p:nvPr/>
          </p:nvSpPr>
          <p:spPr bwMode="gray">
            <a:xfrm>
              <a:off x="1075610" y="4384630"/>
              <a:ext cx="1205753" cy="512903"/>
            </a:xfrm>
            <a:prstGeom prst="rect">
              <a:avLst/>
            </a:prstGeom>
            <a:noFill/>
          </p:spPr>
          <p:txBody>
            <a:bodyPr wrap="none" rtlCol="0">
              <a:spAutoFit/>
            </a:bodyPr>
            <a:lstStyle/>
            <a:p>
              <a:pPr fontAlgn="ctr"/>
              <a:r>
                <a:rPr lang="en-US" sz="1200" dirty="0" smtClean="0">
                  <a:latin typeface="Huawei Sans" panose="020C0503030203020204" pitchFamily="34" charset="0"/>
                </a:rPr>
                <a:t>Virtual IP:</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rPr>
                <a:t>192.168.1.100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a:extLst>
                <a:ext uri="{FF2B5EF4-FFF2-40B4-BE49-F238E27FC236}">
                  <a16:creationId xmlns:a16="http://schemas.microsoft.com/office/drawing/2014/main" xmlns="" id="{FC81D957-3E4C-46E2-8BE4-BC5BD9488FA3}"/>
                </a:ext>
              </a:extLst>
            </p:cNvPr>
            <p:cNvSpPr txBox="1"/>
            <p:nvPr/>
          </p:nvSpPr>
          <p:spPr bwMode="gray">
            <a:xfrm>
              <a:off x="1074462" y="3430452"/>
              <a:ext cx="1504326" cy="307742"/>
            </a:xfrm>
            <a:prstGeom prst="rect">
              <a:avLst/>
            </a:prstGeom>
            <a:noFill/>
          </p:spPr>
          <p:txBody>
            <a:bodyPr wrap="square" rtlCol="0">
              <a:spAutoFit/>
            </a:bodyPr>
            <a:lstStyle/>
            <a:p>
              <a:pPr fontAlgn="ctr"/>
              <a:r>
                <a:rPr lang="en-US" sz="1200" dirty="0" smtClean="0">
                  <a:latin typeface="Huawei Sans" panose="020C0503030203020204" pitchFamily="34" charset="0"/>
                </a:rPr>
                <a:t>External request</a:t>
              </a:r>
              <a:endParaRPr lang="en-US" sz="1200" dirty="0">
                <a:latin typeface="Huawei Sans" panose="020C0503030203020204" pitchFamily="34" charset="0"/>
              </a:endParaRPr>
            </a:p>
          </p:txBody>
        </p:sp>
        <p:sp>
          <p:nvSpPr>
            <p:cNvPr id="34" name="文本框 33">
              <a:extLst>
                <a:ext uri="{FF2B5EF4-FFF2-40B4-BE49-F238E27FC236}">
                  <a16:creationId xmlns:a16="http://schemas.microsoft.com/office/drawing/2014/main" xmlns="" id="{A703A930-C9CE-40B7-BCD0-857DD5F91C11}"/>
                </a:ext>
              </a:extLst>
            </p:cNvPr>
            <p:cNvSpPr txBox="1"/>
            <p:nvPr/>
          </p:nvSpPr>
          <p:spPr bwMode="gray">
            <a:xfrm>
              <a:off x="3039564" y="4464891"/>
              <a:ext cx="1104818" cy="718065"/>
            </a:xfrm>
            <a:prstGeom prst="rect">
              <a:avLst/>
            </a:prstGeom>
            <a:noFill/>
          </p:spPr>
          <p:txBody>
            <a:bodyPr wrap="square" rtlCol="0">
              <a:spAutoFit/>
            </a:bodyPr>
            <a:lstStyle/>
            <a:p>
              <a:pPr algn="ctr" fontAlgn="ctr"/>
              <a:r>
                <a:rPr lang="en-US" sz="1200" dirty="0" smtClean="0">
                  <a:latin typeface="Huawei Sans" panose="020C0503030203020204" pitchFamily="34" charset="0"/>
                </a:rPr>
                <a:t>Load balancing algorithm</a:t>
              </a:r>
              <a:endParaRPr lang="en-US" sz="1200" dirty="0">
                <a:latin typeface="Huawei Sans" panose="020C0503030203020204" pitchFamily="34" charset="0"/>
              </a:endParaRPr>
            </a:p>
          </p:txBody>
        </p:sp>
        <p:sp>
          <p:nvSpPr>
            <p:cNvPr id="36" name="左大括号 35">
              <a:extLst>
                <a:ext uri="{FF2B5EF4-FFF2-40B4-BE49-F238E27FC236}">
                  <a16:creationId xmlns:a16="http://schemas.microsoft.com/office/drawing/2014/main" xmlns="" id="{5132ECEF-0249-4C06-B0DC-17DB898B1976}"/>
                </a:ext>
              </a:extLst>
            </p:cNvPr>
            <p:cNvSpPr/>
            <p:nvPr/>
          </p:nvSpPr>
          <p:spPr bwMode="gray">
            <a:xfrm>
              <a:off x="4166477" y="4154455"/>
              <a:ext cx="139800" cy="135505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5">
              <a:extLst>
                <a:ext uri="{FF2B5EF4-FFF2-40B4-BE49-F238E27FC236}">
                  <a16:creationId xmlns:a16="http://schemas.microsoft.com/office/drawing/2014/main" xmlns="" id="{DCC3EE80-5E49-4A8D-9E6B-05536FDF61AE}"/>
                </a:ext>
              </a:extLst>
            </p:cNvPr>
            <p:cNvSpPr/>
            <p:nvPr/>
          </p:nvSpPr>
          <p:spPr bwMode="gray">
            <a:xfrm>
              <a:off x="700949" y="2893697"/>
              <a:ext cx="5024777" cy="320451"/>
            </a:xfrm>
            <a:prstGeom prst="roundRect">
              <a:avLst/>
            </a:prstGeom>
            <a:solidFill>
              <a:srgbClr val="30B5C5"/>
            </a:solidFill>
            <a:ln>
              <a:solidFill>
                <a:srgbClr val="00B0F0"/>
              </a:solidFill>
            </a:ln>
          </p:spPr>
          <p:txBody>
            <a:bodyPr wrap="square" rtlCol="0" anchor="ctr" anchorCtr="0">
              <a:noAutofit/>
            </a:bodyPr>
            <a:lstStyle/>
            <a:p>
              <a:pPr algn="ctr" fontAlgn="ctr"/>
              <a:r>
                <a:rPr lang="en-US" sz="1400" b="1" dirty="0" smtClean="0">
                  <a:solidFill>
                    <a:prstClr val="white"/>
                  </a:solidFill>
                  <a:latin typeface="Huawei Sans" panose="020C0503030203020204" pitchFamily="34" charset="0"/>
                </a:rPr>
                <a:t>Example of Layer 3 </a:t>
              </a:r>
              <a:r>
                <a:rPr lang="en-US" altLang="zh-CN" sz="1400" b="1" dirty="0" smtClean="0">
                  <a:solidFill>
                    <a:prstClr val="white"/>
                  </a:solidFill>
                  <a:latin typeface="Huawei Sans" panose="020C0503030203020204" pitchFamily="34" charset="0"/>
                </a:rPr>
                <a:t>load balancing</a:t>
              </a:r>
              <a:endParaRPr lang="en-US" sz="1400" b="1" dirty="0">
                <a:solidFill>
                  <a:prstClr val="white"/>
                </a:solidFill>
                <a:latin typeface="Huawei Sans" panose="020C0503030203020204" pitchFamily="34" charset="0"/>
              </a:endParaRPr>
            </a:p>
          </p:txBody>
        </p:sp>
        <p:sp>
          <p:nvSpPr>
            <p:cNvPr id="38" name="圆角矩形 6">
              <a:extLst>
                <a:ext uri="{FF2B5EF4-FFF2-40B4-BE49-F238E27FC236}">
                  <a16:creationId xmlns:a16="http://schemas.microsoft.com/office/drawing/2014/main" xmlns="" id="{E201DCF4-AC9E-48ED-A02A-22E80325E434}"/>
                </a:ext>
              </a:extLst>
            </p:cNvPr>
            <p:cNvSpPr/>
            <p:nvPr/>
          </p:nvSpPr>
          <p:spPr bwMode="gray">
            <a:xfrm>
              <a:off x="700951" y="3242723"/>
              <a:ext cx="5028482" cy="346166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a:extLst>
                <a:ext uri="{FF2B5EF4-FFF2-40B4-BE49-F238E27FC236}">
                  <a16:creationId xmlns:a16="http://schemas.microsoft.com/office/drawing/2014/main" xmlns="" id="{1121D70C-A27E-4F0D-A62B-73CAE479A531}"/>
                </a:ext>
              </a:extLst>
            </p:cNvPr>
            <p:cNvSpPr txBox="1"/>
            <p:nvPr/>
          </p:nvSpPr>
          <p:spPr bwMode="gray">
            <a:xfrm>
              <a:off x="4311112" y="4026850"/>
              <a:ext cx="1090394" cy="307742"/>
            </a:xfrm>
            <a:prstGeom prst="rect">
              <a:avLst/>
            </a:prstGeom>
            <a:noFill/>
          </p:spPr>
          <p:txBody>
            <a:bodyPr wrap="none" rtlCol="0">
              <a:spAutoFit/>
            </a:bodyPr>
            <a:lstStyle/>
            <a:p>
              <a:pPr fontAlgn="ctr"/>
              <a:r>
                <a:rPr lang="en-US" sz="1200" dirty="0" smtClean="0">
                  <a:latin typeface="Huawei Sans" panose="020C0503030203020204" pitchFamily="34" charset="0"/>
                </a:rPr>
                <a:t>Round robin</a:t>
              </a:r>
              <a:endParaRPr lang="en-US" sz="1200" dirty="0">
                <a:latin typeface="Huawei Sans" panose="020C0503030203020204" pitchFamily="34" charset="0"/>
              </a:endParaRPr>
            </a:p>
          </p:txBody>
        </p:sp>
        <p:sp>
          <p:nvSpPr>
            <p:cNvPr id="40" name="文本框 39">
              <a:extLst>
                <a:ext uri="{FF2B5EF4-FFF2-40B4-BE49-F238E27FC236}">
                  <a16:creationId xmlns:a16="http://schemas.microsoft.com/office/drawing/2014/main" xmlns="" id="{986DA232-5632-4A1E-8BB6-81CB44A5A188}"/>
                </a:ext>
              </a:extLst>
            </p:cNvPr>
            <p:cNvSpPr txBox="1"/>
            <p:nvPr/>
          </p:nvSpPr>
          <p:spPr bwMode="gray">
            <a:xfrm>
              <a:off x="4311112" y="4354870"/>
              <a:ext cx="1489971" cy="307742"/>
            </a:xfrm>
            <a:prstGeom prst="rect">
              <a:avLst/>
            </a:prstGeom>
            <a:noFill/>
          </p:spPr>
          <p:txBody>
            <a:bodyPr wrap="none" rtlCol="0">
              <a:spAutoFit/>
            </a:bodyPr>
            <a:lstStyle/>
            <a:p>
              <a:pPr fontAlgn="ctr"/>
              <a:r>
                <a:rPr lang="en-US" sz="1200" dirty="0" smtClean="0">
                  <a:latin typeface="Huawei Sans" panose="020C0503030203020204" pitchFamily="34" charset="0"/>
                </a:rPr>
                <a:t>Least connections</a:t>
              </a:r>
              <a:endParaRPr lang="en-US" sz="1200" dirty="0">
                <a:latin typeface="Huawei Sans" panose="020C0503030203020204" pitchFamily="34" charset="0"/>
              </a:endParaRPr>
            </a:p>
          </p:txBody>
        </p:sp>
        <p:sp>
          <p:nvSpPr>
            <p:cNvPr id="41" name="文本框 40">
              <a:extLst>
                <a:ext uri="{FF2B5EF4-FFF2-40B4-BE49-F238E27FC236}">
                  <a16:creationId xmlns:a16="http://schemas.microsoft.com/office/drawing/2014/main" xmlns="" id="{A93B75D7-0331-46DA-B518-646E9AB98794}"/>
                </a:ext>
              </a:extLst>
            </p:cNvPr>
            <p:cNvSpPr txBox="1"/>
            <p:nvPr/>
          </p:nvSpPr>
          <p:spPr bwMode="gray">
            <a:xfrm>
              <a:off x="4311112" y="4682891"/>
              <a:ext cx="565427" cy="307742"/>
            </a:xfrm>
            <a:prstGeom prst="rect">
              <a:avLst/>
            </a:prstGeom>
            <a:noFill/>
          </p:spPr>
          <p:txBody>
            <a:bodyPr wrap="none" rtlCol="0">
              <a:spAutoFit/>
            </a:bodyPr>
            <a:lstStyle/>
            <a:p>
              <a:pPr fontAlgn="ctr"/>
              <a:r>
                <a:rPr lang="en-US" sz="1200" dirty="0" smtClean="0">
                  <a:latin typeface="Huawei Sans" panose="020C0503030203020204" pitchFamily="34" charset="0"/>
                </a:rPr>
                <a:t>Hash</a:t>
              </a:r>
              <a:endParaRPr lang="en-US" sz="1200" dirty="0">
                <a:latin typeface="Huawei Sans" panose="020C0503030203020204" pitchFamily="34" charset="0"/>
              </a:endParaRPr>
            </a:p>
          </p:txBody>
        </p:sp>
        <p:sp>
          <p:nvSpPr>
            <p:cNvPr id="42" name="文本框 41">
              <a:extLst>
                <a:ext uri="{FF2B5EF4-FFF2-40B4-BE49-F238E27FC236}">
                  <a16:creationId xmlns:a16="http://schemas.microsoft.com/office/drawing/2014/main" xmlns="" id="{12C421B9-1FA6-4230-9A95-4AD0F852489F}"/>
                </a:ext>
              </a:extLst>
            </p:cNvPr>
            <p:cNvSpPr txBox="1"/>
            <p:nvPr/>
          </p:nvSpPr>
          <p:spPr bwMode="gray">
            <a:xfrm>
              <a:off x="4311112" y="5010912"/>
              <a:ext cx="1347862" cy="307742"/>
            </a:xfrm>
            <a:prstGeom prst="rect">
              <a:avLst/>
            </a:prstGeom>
            <a:noFill/>
          </p:spPr>
          <p:txBody>
            <a:bodyPr wrap="none" rtlCol="0">
              <a:spAutoFit/>
            </a:bodyPr>
            <a:lstStyle/>
            <a:p>
              <a:pPr fontAlgn="ctr"/>
              <a:r>
                <a:rPr lang="en-US" sz="1200" dirty="0" smtClean="0">
                  <a:latin typeface="Huawei Sans" panose="020C0503030203020204" pitchFamily="34" charset="0"/>
                </a:rPr>
                <a:t>Random weight</a:t>
              </a:r>
              <a:endParaRPr lang="en-US" sz="1200" dirty="0">
                <a:latin typeface="Huawei Sans" panose="020C0503030203020204" pitchFamily="34" charset="0"/>
              </a:endParaRPr>
            </a:p>
          </p:txBody>
        </p:sp>
        <p:sp>
          <p:nvSpPr>
            <p:cNvPr id="43" name="文本框 42">
              <a:extLst>
                <a:ext uri="{FF2B5EF4-FFF2-40B4-BE49-F238E27FC236}">
                  <a16:creationId xmlns:a16="http://schemas.microsoft.com/office/drawing/2014/main" xmlns="" id="{039A3C63-DF72-4213-A6F6-0494957836C4}"/>
                </a:ext>
              </a:extLst>
            </p:cNvPr>
            <p:cNvSpPr txBox="1"/>
            <p:nvPr/>
          </p:nvSpPr>
          <p:spPr bwMode="gray">
            <a:xfrm>
              <a:off x="4311112" y="5338932"/>
              <a:ext cx="302943" cy="307742"/>
            </a:xfrm>
            <a:prstGeom prst="rect">
              <a:avLst/>
            </a:prstGeom>
            <a:noFill/>
          </p:spPr>
          <p:txBody>
            <a:bodyPr wrap="none" rtlCol="0">
              <a:spAutoFit/>
            </a:bodyPr>
            <a:lstStyle/>
            <a:p>
              <a:pP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 name="组合 2"/>
          <p:cNvGrpSpPr/>
          <p:nvPr/>
        </p:nvGrpSpPr>
        <p:grpSpPr bwMode="gray">
          <a:xfrm>
            <a:off x="6750166" y="81688"/>
            <a:ext cx="4978285" cy="288000"/>
            <a:chOff x="6490353" y="88900"/>
            <a:chExt cx="4978285" cy="296380"/>
          </a:xfrm>
        </p:grpSpPr>
        <p:sp>
          <p:nvSpPr>
            <p:cNvPr id="46" name="五边形 45">
              <a:extLst>
                <a:ext uri="{FF2B5EF4-FFF2-40B4-BE49-F238E27FC236}">
                  <a16:creationId xmlns:a16="http://schemas.microsoft.com/office/drawing/2014/main" xmlns="" id="{582DAA93-C17E-4899-8845-AB6748622C3D}"/>
                </a:ext>
              </a:extLst>
            </p:cNvPr>
            <p:cNvSpPr/>
            <p:nvPr/>
          </p:nvSpPr>
          <p:spPr bwMode="gray">
            <a:xfrm>
              <a:off x="6490353" y="88900"/>
              <a:ext cx="1503513" cy="29638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Load Balancing</a:t>
              </a:r>
              <a:endParaRPr lang="en-US" sz="1200" b="1" dirty="0">
                <a:solidFill>
                  <a:srgbClr val="FFFFFF"/>
                </a:solidFill>
                <a:latin typeface="Huawei Sans" panose="020C0503030203020204" pitchFamily="34" charset="0"/>
              </a:endParaRPr>
            </a:p>
          </p:txBody>
        </p:sp>
        <p:sp>
          <p:nvSpPr>
            <p:cNvPr id="48" name="燕尾形 47">
              <a:extLst>
                <a:ext uri="{FF2B5EF4-FFF2-40B4-BE49-F238E27FC236}">
                  <a16:creationId xmlns:a16="http://schemas.microsoft.com/office/drawing/2014/main" xmlns="" id="{E7EFC8A1-15C0-4A48-9534-332F142C03DE}"/>
                </a:ext>
              </a:extLst>
            </p:cNvPr>
            <p:cNvSpPr/>
            <p:nvPr/>
          </p:nvSpPr>
          <p:spPr bwMode="gray">
            <a:xfrm>
              <a:off x="8809363" y="88900"/>
              <a:ext cx="985131"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VXLAN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a:extLst>
                <a:ext uri="{FF2B5EF4-FFF2-40B4-BE49-F238E27FC236}">
                  <a16:creationId xmlns:a16="http://schemas.microsoft.com/office/drawing/2014/main" xmlns="" id="{A739A215-DDE7-40DF-AA00-AB3263EF5C75}"/>
                </a:ext>
              </a:extLst>
            </p:cNvPr>
            <p:cNvSpPr/>
            <p:nvPr/>
          </p:nvSpPr>
          <p:spPr bwMode="gray">
            <a:xfrm>
              <a:off x="9709677" y="88900"/>
              <a:ext cx="703318"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EVPN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a:extLst>
                <a:ext uri="{FF2B5EF4-FFF2-40B4-BE49-F238E27FC236}">
                  <a16:creationId xmlns:a16="http://schemas.microsoft.com/office/drawing/2014/main" xmlns="" id="{77D457C9-5406-4721-B411-C71DFF2AD8AB}"/>
                </a:ext>
              </a:extLst>
            </p:cNvPr>
            <p:cNvSpPr/>
            <p:nvPr/>
          </p:nvSpPr>
          <p:spPr bwMode="gray">
            <a:xfrm>
              <a:off x="10328178" y="88900"/>
              <a:ext cx="1140460"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a:extLst>
                <a:ext uri="{FF2B5EF4-FFF2-40B4-BE49-F238E27FC236}">
                  <a16:creationId xmlns:a16="http://schemas.microsoft.com/office/drawing/2014/main" xmlns="" id="{E7EFC8A1-15C0-4A48-9534-332F142C03DE}"/>
                </a:ext>
              </a:extLst>
            </p:cNvPr>
            <p:cNvSpPr/>
            <p:nvPr/>
          </p:nvSpPr>
          <p:spPr bwMode="gray">
            <a:xfrm>
              <a:off x="7909049" y="88900"/>
              <a:ext cx="985131"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M-LAG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4" name="文本框 43">
            <a:extLst>
              <a:ext uri="{FF2B5EF4-FFF2-40B4-BE49-F238E27FC236}">
                <a16:creationId xmlns:a16="http://schemas.microsoft.com/office/drawing/2014/main" xmlns="" id="{FC81D957-3E4C-46E2-8BE4-BC5BD9488FA3}"/>
              </a:ext>
            </a:extLst>
          </p:cNvPr>
          <p:cNvSpPr txBox="1"/>
          <p:nvPr/>
        </p:nvSpPr>
        <p:spPr bwMode="gray">
          <a:xfrm>
            <a:off x="2852092" y="3829106"/>
            <a:ext cx="419062" cy="276999"/>
          </a:xfrm>
          <a:prstGeom prst="rect">
            <a:avLst/>
          </a:prstGeom>
          <a:noFill/>
        </p:spPr>
        <p:txBody>
          <a:bodyPr wrap="square" rtlCol="0">
            <a:spAutoFit/>
          </a:bodyPr>
          <a:lstStyle/>
          <a:p>
            <a:pPr fontAlgn="ctr"/>
            <a:r>
              <a:rPr lang="en-US" altLang="zh-CN" sz="1200" dirty="0" smtClean="0">
                <a:latin typeface="Huawei Sans" panose="020C0503030203020204" pitchFamily="34" charset="0"/>
              </a:rPr>
              <a:t>LB</a:t>
            </a:r>
            <a:endParaRPr lang="en-US" sz="1200" dirty="0">
              <a:latin typeface="Huawei Sans" panose="020C0503030203020204" pitchFamily="34" charset="0"/>
            </a:endParaRPr>
          </a:p>
        </p:txBody>
      </p:sp>
      <p:sp>
        <p:nvSpPr>
          <p:cNvPr id="45" name="文本框 44">
            <a:extLst>
              <a:ext uri="{FF2B5EF4-FFF2-40B4-BE49-F238E27FC236}">
                <a16:creationId xmlns:a16="http://schemas.microsoft.com/office/drawing/2014/main" xmlns="" id="{FC81D957-3E4C-46E2-8BE4-BC5BD9488FA3}"/>
              </a:ext>
            </a:extLst>
          </p:cNvPr>
          <p:cNvSpPr txBox="1"/>
          <p:nvPr/>
        </p:nvSpPr>
        <p:spPr bwMode="gray">
          <a:xfrm>
            <a:off x="1334810" y="5761203"/>
            <a:ext cx="785668" cy="276999"/>
          </a:xfrm>
          <a:prstGeom prst="rect">
            <a:avLst/>
          </a:prstGeom>
          <a:noFill/>
        </p:spPr>
        <p:txBody>
          <a:bodyPr wrap="square" rtlCol="0">
            <a:spAutoFit/>
          </a:bodyPr>
          <a:lstStyle/>
          <a:p>
            <a:pPr fontAlgn="ctr"/>
            <a:r>
              <a:rPr lang="en-US" altLang="zh-CN" sz="1200" dirty="0" smtClean="0">
                <a:latin typeface="Huawei Sans" panose="020C0503030203020204" pitchFamily="34" charset="0"/>
              </a:rPr>
              <a:t>Server 1</a:t>
            </a:r>
            <a:endParaRPr lang="en-US" sz="1200" dirty="0">
              <a:latin typeface="Huawei Sans" panose="020C0503030203020204" pitchFamily="34" charset="0"/>
            </a:endParaRPr>
          </a:p>
        </p:txBody>
      </p:sp>
      <p:sp>
        <p:nvSpPr>
          <p:cNvPr id="47" name="文本框 46">
            <a:extLst>
              <a:ext uri="{FF2B5EF4-FFF2-40B4-BE49-F238E27FC236}">
                <a16:creationId xmlns:a16="http://schemas.microsoft.com/office/drawing/2014/main" xmlns="" id="{FC81D957-3E4C-46E2-8BE4-BC5BD9488FA3}"/>
              </a:ext>
            </a:extLst>
          </p:cNvPr>
          <p:cNvSpPr txBox="1"/>
          <p:nvPr/>
        </p:nvSpPr>
        <p:spPr bwMode="gray">
          <a:xfrm>
            <a:off x="2437619" y="5751362"/>
            <a:ext cx="785668" cy="276999"/>
          </a:xfrm>
          <a:prstGeom prst="rect">
            <a:avLst/>
          </a:prstGeom>
          <a:noFill/>
        </p:spPr>
        <p:txBody>
          <a:bodyPr wrap="square" rtlCol="0">
            <a:spAutoFit/>
          </a:bodyPr>
          <a:lstStyle/>
          <a:p>
            <a:pPr fontAlgn="ctr"/>
            <a:r>
              <a:rPr lang="en-US" altLang="zh-CN" sz="1200" dirty="0" smtClean="0">
                <a:latin typeface="Huawei Sans" panose="020C0503030203020204" pitchFamily="34" charset="0"/>
              </a:rPr>
              <a:t>Server 2</a:t>
            </a:r>
            <a:endParaRPr lang="en-US" sz="1200" dirty="0">
              <a:latin typeface="Huawei Sans" panose="020C0503030203020204" pitchFamily="34" charset="0"/>
            </a:endParaRPr>
          </a:p>
        </p:txBody>
      </p:sp>
      <p:sp>
        <p:nvSpPr>
          <p:cNvPr id="52" name="文本框 51">
            <a:extLst>
              <a:ext uri="{FF2B5EF4-FFF2-40B4-BE49-F238E27FC236}">
                <a16:creationId xmlns:a16="http://schemas.microsoft.com/office/drawing/2014/main" xmlns="" id="{FC81D957-3E4C-46E2-8BE4-BC5BD9488FA3}"/>
              </a:ext>
            </a:extLst>
          </p:cNvPr>
          <p:cNvSpPr txBox="1"/>
          <p:nvPr/>
        </p:nvSpPr>
        <p:spPr bwMode="gray">
          <a:xfrm>
            <a:off x="3507518" y="5741048"/>
            <a:ext cx="785668" cy="276999"/>
          </a:xfrm>
          <a:prstGeom prst="rect">
            <a:avLst/>
          </a:prstGeom>
          <a:noFill/>
        </p:spPr>
        <p:txBody>
          <a:bodyPr wrap="square" rtlCol="0">
            <a:spAutoFit/>
          </a:bodyPr>
          <a:lstStyle/>
          <a:p>
            <a:pPr fontAlgn="ctr"/>
            <a:r>
              <a:rPr lang="en-US" altLang="zh-CN" sz="1200" dirty="0" smtClean="0">
                <a:latin typeface="Huawei Sans" panose="020C0503030203020204" pitchFamily="34" charset="0"/>
              </a:rPr>
              <a:t>Server 3</a:t>
            </a:r>
            <a:endParaRPr lang="en-US" sz="1200" dirty="0">
              <a:latin typeface="Huawei Sans" panose="020C0503030203020204" pitchFamily="34" charset="0"/>
            </a:endParaRPr>
          </a:p>
        </p:txBody>
      </p:sp>
    </p:spTree>
    <p:extLst>
      <p:ext uri="{BB962C8B-B14F-4D97-AF65-F5344CB8AC3E}">
        <p14:creationId xmlns:p14="http://schemas.microsoft.com/office/powerpoint/2010/main" val="29757900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0F69F2D-594E-4A27-9FF0-5EDF9D8C804F}"/>
              </a:ext>
            </a:extLst>
          </p:cNvPr>
          <p:cNvSpPr>
            <a:spLocks noGrp="1"/>
          </p:cNvSpPr>
          <p:nvPr>
            <p:ph type="title"/>
          </p:nvPr>
        </p:nvSpPr>
        <p:spPr/>
        <p:txBody>
          <a:bodyPr/>
          <a:lstStyle/>
          <a:p>
            <a:r>
              <a:rPr lang="en-US" smtClean="0"/>
              <a:t>Application of Load Balancing in a </a:t>
            </a:r>
            <a:r>
              <a:rPr lang="en-US" altLang="zh-CN" smtClean="0"/>
              <a:t>DC</a:t>
            </a:r>
            <a:endParaRPr lang="en-US" dirty="0"/>
          </a:p>
        </p:txBody>
      </p:sp>
      <p:sp>
        <p:nvSpPr>
          <p:cNvPr id="5" name="文本占位符 4"/>
          <p:cNvSpPr>
            <a:spLocks noGrp="1"/>
          </p:cNvSpPr>
          <p:nvPr>
            <p:ph type="body" sz="quarter" idx="10"/>
          </p:nvPr>
        </p:nvSpPr>
        <p:spPr>
          <a:xfrm>
            <a:off x="455612" y="1052514"/>
            <a:ext cx="10948012" cy="4875042"/>
          </a:xfrm>
        </p:spPr>
        <p:txBody>
          <a:bodyPr/>
          <a:lstStyle/>
          <a:p>
            <a:pPr algn="l"/>
            <a:r>
              <a:rPr lang="en-US" sz="1600" smtClean="0"/>
              <a:t>Load balancing applications in </a:t>
            </a:r>
            <a:r>
              <a:rPr lang="en-US" altLang="zh-CN" sz="1600" smtClean="0"/>
              <a:t>DCs </a:t>
            </a:r>
            <a:r>
              <a:rPr lang="en-US" sz="1600" smtClean="0"/>
              <a:t>include Server Load Balancing (SLB) and Global Server Load Balancing (GSLB). The former implements load balancing among servers in a DC, and the latter implements load balancing among DCs.</a:t>
            </a:r>
            <a:endParaRPr lang="en-US" altLang="zh-CN" sz="1600" smtClean="0">
              <a:sym typeface="Huawei Sans" panose="020C0503030203020204" pitchFamily="34" charset="0"/>
            </a:endParaRPr>
          </a:p>
          <a:p>
            <a:pPr algn="l"/>
            <a:endParaRPr lang="en-US" altLang="zh-CN" sz="1600" dirty="0">
              <a:sym typeface="Huawei Sans" panose="020C0503030203020204" pitchFamily="34" charset="0"/>
            </a:endParaRPr>
          </a:p>
        </p:txBody>
      </p:sp>
      <p:sp>
        <p:nvSpPr>
          <p:cNvPr id="86" name="TextBox 49">
            <a:extLst>
              <a:ext uri="{FF2B5EF4-FFF2-40B4-BE49-F238E27FC236}">
                <a16:creationId xmlns:a16="http://schemas.microsoft.com/office/drawing/2014/main" xmlns="" id="{88FE70B4-40BE-41F8-8B2D-251A4F3BF5C5}"/>
              </a:ext>
            </a:extLst>
          </p:cNvPr>
          <p:cNvSpPr txBox="1"/>
          <p:nvPr/>
        </p:nvSpPr>
        <p:spPr bwMode="gray">
          <a:xfrm>
            <a:off x="7017011" y="2069612"/>
            <a:ext cx="4735373" cy="36760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fontAlgn="auto">
              <a:lnSpc>
                <a:spcPct val="140000"/>
              </a:lnSpc>
              <a:spcBef>
                <a:spcPts val="792"/>
              </a:spcBef>
              <a:buClrTx/>
              <a:buSzPct val="50000"/>
              <a:buFont typeface="Wingdings" panose="05000000000000000000" pitchFamily="2" charset="2"/>
              <a:buChar char="l"/>
              <a:defRPr sz="1600" baseline="0">
                <a:latin typeface="Arial" panose="020C0503030203020204" pitchFamily="34" charset="0"/>
                <a:ea typeface="方正兰亭黑简体" panose="02000000000000000000" pitchFamily="2" charset="-122"/>
                <a:cs typeface="+mn-ea"/>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Arial"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Arial"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Arial"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Arial"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266700" indent="-266700" algn="l" fontAlgn="ctr">
              <a:buSzPct val="100000"/>
              <a:buFont typeface="+mj-lt"/>
              <a:buAutoNum type="arabicPeriod"/>
            </a:pPr>
            <a:r>
              <a:rPr lang="en-US" sz="1400" dirty="0" smtClean="0">
                <a:latin typeface="Huawei Sans" panose="020C0503030203020204" pitchFamily="34" charset="0"/>
              </a:rPr>
              <a:t>The user </a:t>
            </a:r>
            <a:r>
              <a:rPr lang="en-US" sz="1400" dirty="0" smtClean="0">
                <a:latin typeface="+mj-lt"/>
              </a:rPr>
              <a:t>accesses </a:t>
            </a:r>
            <a:r>
              <a:rPr lang="en-US" altLang="zh-CN" sz="1400" dirty="0">
                <a:latin typeface="+mj-lt"/>
                <a:sym typeface="Huawei Sans" panose="020C0503030203020204" pitchFamily="34" charset="0"/>
                <a:hlinkClick r:id="rId3"/>
              </a:rPr>
              <a:t>www.huawei.com</a:t>
            </a:r>
            <a:r>
              <a:rPr lang="en-US" sz="1400" dirty="0" smtClean="0">
                <a:latin typeface="+mj-lt"/>
              </a:rPr>
              <a:t> and </a:t>
            </a:r>
            <a:r>
              <a:rPr lang="en-US" sz="1400" dirty="0" smtClean="0">
                <a:latin typeface="Huawei Sans" panose="020C0503030203020204" pitchFamily="34" charset="0"/>
              </a:rPr>
              <a:t>applies to the DNS server for address resolution.</a:t>
            </a:r>
            <a:endParaRPr lang="en-US" altLang="zh-CN" sz="1400" dirty="0" smtClean="0">
              <a:latin typeface="Huawei Sans" panose="020C0503030203020204" pitchFamily="34" charset="0"/>
              <a:sym typeface="Huawei Sans" panose="020C0503030203020204" pitchFamily="34" charset="0"/>
            </a:endParaRPr>
          </a:p>
          <a:p>
            <a:pPr marL="266700" indent="-266700" algn="l" fontAlgn="ctr">
              <a:buSzPct val="100000"/>
              <a:buFont typeface="+mj-lt"/>
              <a:buAutoNum type="arabicPeriod"/>
            </a:pPr>
            <a:r>
              <a:rPr lang="en-US" sz="1400" dirty="0" smtClean="0">
                <a:latin typeface="Huawei Sans" panose="020C0503030203020204" pitchFamily="34" charset="0"/>
              </a:rPr>
              <a:t>The DNS server forwards the query request to the GSLB for resolution.</a:t>
            </a:r>
            <a:endParaRPr lang="en-US" altLang="zh-CN" sz="1400" dirty="0" smtClean="0">
              <a:latin typeface="Huawei Sans" panose="020C0503030203020204" pitchFamily="34" charset="0"/>
              <a:sym typeface="Huawei Sans" panose="020C0503030203020204" pitchFamily="34" charset="0"/>
            </a:endParaRPr>
          </a:p>
          <a:p>
            <a:pPr marL="266700" indent="-266700" algn="l" fontAlgn="ctr">
              <a:buSzPct val="100000"/>
              <a:buFont typeface="+mj-lt"/>
              <a:buAutoNum type="arabicPeriod"/>
            </a:pPr>
            <a:r>
              <a:rPr lang="en-US" sz="1400" dirty="0" smtClean="0">
                <a:latin typeface="Huawei Sans" panose="020C0503030203020204" pitchFamily="34" charset="0"/>
              </a:rPr>
              <a:t>The GSLB selects the optimal result (service virtual IP address provided by the SLB) and sends the result to the DNS server.</a:t>
            </a:r>
            <a:endParaRPr lang="en-US" altLang="zh-CN" sz="1400" dirty="0" smtClean="0">
              <a:latin typeface="Huawei Sans" panose="020C0503030203020204" pitchFamily="34" charset="0"/>
              <a:sym typeface="Huawei Sans" panose="020C0503030203020204" pitchFamily="34" charset="0"/>
            </a:endParaRPr>
          </a:p>
          <a:p>
            <a:pPr marL="266700" indent="-266700" algn="l" fontAlgn="ctr">
              <a:buSzPct val="100000"/>
              <a:buFont typeface="+mj-lt"/>
              <a:buAutoNum type="arabicPeriod"/>
            </a:pPr>
            <a:r>
              <a:rPr lang="en-US" sz="1400" dirty="0" smtClean="0">
                <a:latin typeface="Huawei Sans" panose="020C0503030203020204" pitchFamily="34" charset="0"/>
              </a:rPr>
              <a:t>The DNS server returns the result to the user.</a:t>
            </a:r>
            <a:endParaRPr lang="en-US" altLang="zh-CN" sz="1400" dirty="0" smtClean="0">
              <a:latin typeface="Huawei Sans" panose="020C0503030203020204" pitchFamily="34" charset="0"/>
              <a:sym typeface="Huawei Sans" panose="020C0503030203020204" pitchFamily="34" charset="0"/>
            </a:endParaRPr>
          </a:p>
          <a:p>
            <a:pPr marL="266700" indent="-266700" algn="l" fontAlgn="ctr">
              <a:buSzPct val="100000"/>
              <a:buFont typeface="+mj-lt"/>
              <a:buAutoNum type="arabicPeriod"/>
            </a:pPr>
            <a:r>
              <a:rPr lang="en-US" sz="1400" dirty="0" smtClean="0">
                <a:latin typeface="Huawei Sans" panose="020C0503030203020204" pitchFamily="34" charset="0"/>
              </a:rPr>
              <a:t>The user accesses the virtual IP address provided by the SLB.</a:t>
            </a:r>
            <a:endParaRPr lang="en-US" altLang="zh-CN" sz="1400" dirty="0" smtClean="0">
              <a:latin typeface="Huawei Sans" panose="020C0503030203020204" pitchFamily="34" charset="0"/>
              <a:sym typeface="Huawei Sans" panose="020C0503030203020204" pitchFamily="34" charset="0"/>
            </a:endParaRPr>
          </a:p>
          <a:p>
            <a:pPr marL="266700" indent="-266700" algn="l" fontAlgn="ctr">
              <a:buSzPct val="100000"/>
              <a:buFont typeface="+mj-lt"/>
              <a:buAutoNum type="arabicPeriod"/>
            </a:pPr>
            <a:r>
              <a:rPr lang="en-US" sz="1400" dirty="0" smtClean="0">
                <a:latin typeface="Huawei Sans" panose="020C0503030203020204" pitchFamily="34" charset="0"/>
              </a:rPr>
              <a:t>The SLB forwards the request to the specified server.</a:t>
            </a:r>
            <a:endParaRPr lang="en-US" sz="1400" dirty="0">
              <a:latin typeface="Huawei Sans" panose="020C0503030203020204" pitchFamily="34" charset="0"/>
            </a:endParaRPr>
          </a:p>
        </p:txBody>
      </p:sp>
      <p:grpSp>
        <p:nvGrpSpPr>
          <p:cNvPr id="6" name="组合 5"/>
          <p:cNvGrpSpPr/>
          <p:nvPr/>
        </p:nvGrpSpPr>
        <p:grpSpPr bwMode="gray">
          <a:xfrm>
            <a:off x="756912" y="2325498"/>
            <a:ext cx="6210465" cy="3774863"/>
            <a:chOff x="564518" y="2142713"/>
            <a:chExt cx="7093582" cy="4159589"/>
          </a:xfrm>
        </p:grpSpPr>
        <p:sp>
          <p:nvSpPr>
            <p:cNvPr id="29" name="圆角矩形 70">
              <a:extLst>
                <a:ext uri="{FF2B5EF4-FFF2-40B4-BE49-F238E27FC236}">
                  <a16:creationId xmlns:a16="http://schemas.microsoft.com/office/drawing/2014/main" xmlns="" id="{8EA5D03F-9B54-4C32-AC3F-2C9A3AEE9E08}"/>
                </a:ext>
              </a:extLst>
            </p:cNvPr>
            <p:cNvSpPr/>
            <p:nvPr/>
          </p:nvSpPr>
          <p:spPr bwMode="gray">
            <a:xfrm>
              <a:off x="1632276" y="3306541"/>
              <a:ext cx="3518057" cy="2995761"/>
            </a:xfrm>
            <a:prstGeom prst="roundRect">
              <a:avLst/>
            </a:prstGeom>
            <a:no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ctr"/>
              <a:endParaRPr kumimoji="1" lang="en-US" altLang="zh-CN" sz="1200" dirty="0">
                <a:latin typeface="Huawei Sans" panose="020C0503030203020204" pitchFamily="34" charset="0"/>
                <a:ea typeface="方正兰亭黑简体" panose="02000000000000000000" pitchFamily="2" charset="-122"/>
                <a:cs typeface="宋体" pitchFamily="2" charset="-122"/>
                <a:sym typeface="Huawei Sans" panose="020C0503030203020204" pitchFamily="34" charset="0"/>
              </a:endParaRPr>
            </a:p>
          </p:txBody>
        </p:sp>
        <p:cxnSp>
          <p:nvCxnSpPr>
            <p:cNvPr id="14" name="直接箭头连接符 13">
              <a:extLst>
                <a:ext uri="{FF2B5EF4-FFF2-40B4-BE49-F238E27FC236}">
                  <a16:creationId xmlns:a16="http://schemas.microsoft.com/office/drawing/2014/main" xmlns="" id="{4569488C-F0BC-44D9-97FB-885CC6879953}"/>
                </a:ext>
              </a:extLst>
            </p:cNvPr>
            <p:cNvCxnSpPr>
              <a:cxnSpLocks/>
              <a:stCxn id="140" idx="6"/>
            </p:cNvCxnSpPr>
            <p:nvPr/>
          </p:nvCxnSpPr>
          <p:spPr bwMode="gray">
            <a:xfrm>
              <a:off x="2694674" y="2258953"/>
              <a:ext cx="1015762" cy="0"/>
            </a:xfrm>
            <a:prstGeom prst="straightConnector1">
              <a:avLst/>
            </a:prstGeom>
            <a:solidFill>
              <a:schemeClr val="accent1"/>
            </a:solidFill>
            <a:ln w="19050" cap="flat" cmpd="sng" algn="ctr">
              <a:solidFill>
                <a:srgbClr val="0070C0"/>
              </a:solidFill>
              <a:prstDash val="solid"/>
              <a:round/>
              <a:headEnd type="none" w="med" len="med"/>
              <a:tailEnd type="arrow" w="med" len="med"/>
            </a:ln>
            <a:effectLst/>
          </p:spPr>
        </p:cxnSp>
        <p:sp>
          <p:nvSpPr>
            <p:cNvPr id="21" name="TextBox 52">
              <a:extLst>
                <a:ext uri="{FF2B5EF4-FFF2-40B4-BE49-F238E27FC236}">
                  <a16:creationId xmlns:a16="http://schemas.microsoft.com/office/drawing/2014/main" xmlns="" id="{ADA87F88-974B-43D4-8010-B4D6485106EB}"/>
                </a:ext>
              </a:extLst>
            </p:cNvPr>
            <p:cNvSpPr txBox="1"/>
            <p:nvPr/>
          </p:nvSpPr>
          <p:spPr bwMode="gray">
            <a:xfrm>
              <a:off x="1839355" y="4482313"/>
              <a:ext cx="997929" cy="508717"/>
            </a:xfrm>
            <a:prstGeom prst="rect">
              <a:avLst/>
            </a:prstGeom>
          </p:spPr>
          <p:txBody>
            <a:bodyPr wrap="square">
              <a:spAutoFit/>
            </a:bodyPr>
            <a:lstStyle>
              <a:defPPr>
                <a:defRPr lang="en-US"/>
              </a:defPPr>
              <a:lvl1pPr algn="ctr" eaLnBrk="0" hangingPunct="0">
                <a:defRPr sz="1400" b="0">
                  <a:solidFill>
                    <a:srgbClr val="C7000B"/>
                  </a:solidFill>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sz="1200" dirty="0" smtClean="0">
                  <a:latin typeface="Huawei Sans" panose="020C0503030203020204" pitchFamily="34" charset="0"/>
                </a:rPr>
                <a:t>SLB (active)</a:t>
              </a:r>
              <a:endParaRPr lang="en-US" altLang="zh-CN" sz="1200" dirty="0">
                <a:latin typeface="Huawei Sans" panose="020C0503030203020204" pitchFamily="34" charset="0"/>
                <a:sym typeface="Huawei Sans" panose="020C0503030203020204" pitchFamily="34" charset="0"/>
              </a:endParaRPr>
            </a:p>
          </p:txBody>
        </p:sp>
        <p:sp>
          <p:nvSpPr>
            <p:cNvPr id="22" name="椭圆 21">
              <a:extLst>
                <a:ext uri="{FF2B5EF4-FFF2-40B4-BE49-F238E27FC236}">
                  <a16:creationId xmlns:a16="http://schemas.microsoft.com/office/drawing/2014/main" xmlns="" id="{2CAAA6A6-BA80-4134-A551-993FD5F14E47}"/>
                </a:ext>
              </a:extLst>
            </p:cNvPr>
            <p:cNvSpPr/>
            <p:nvPr/>
          </p:nvSpPr>
          <p:spPr bwMode="gray">
            <a:xfrm>
              <a:off x="1709245" y="4419003"/>
              <a:ext cx="3346658" cy="725312"/>
            </a:xfrm>
            <a:prstGeom prst="ellipse">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ctr"/>
              <a:endParaRPr kumimoji="1" lang="en-US" altLang="zh-CN" sz="1200" dirty="0">
                <a:latin typeface="Huawei Sans" panose="020C0503030203020204" pitchFamily="34" charset="0"/>
                <a:ea typeface="方正兰亭黑简体" panose="02000000000000000000" pitchFamily="2" charset="-122"/>
                <a:cs typeface="宋体" pitchFamily="2" charset="-122"/>
                <a:sym typeface="Huawei Sans" panose="020C0503030203020204" pitchFamily="34" charset="0"/>
              </a:endParaRPr>
            </a:p>
          </p:txBody>
        </p:sp>
        <p:cxnSp>
          <p:nvCxnSpPr>
            <p:cNvPr id="23" name="直接连接符 22">
              <a:extLst>
                <a:ext uri="{FF2B5EF4-FFF2-40B4-BE49-F238E27FC236}">
                  <a16:creationId xmlns:a16="http://schemas.microsoft.com/office/drawing/2014/main" xmlns="" id="{84FF03E8-C19A-46BC-894C-E79205666C68}"/>
                </a:ext>
              </a:extLst>
            </p:cNvPr>
            <p:cNvCxnSpPr>
              <a:cxnSpLocks/>
              <a:stCxn id="60" idx="3"/>
              <a:endCxn id="61" idx="1"/>
            </p:cNvCxnSpPr>
            <p:nvPr/>
          </p:nvCxnSpPr>
          <p:spPr bwMode="gray">
            <a:xfrm>
              <a:off x="3267525" y="4781659"/>
              <a:ext cx="359604"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xmlns="" id="{80DA5DFA-AB58-497A-B7B9-BB337C0A444E}"/>
                </a:ext>
              </a:extLst>
            </p:cNvPr>
            <p:cNvCxnSpPr>
              <a:cxnSpLocks/>
              <a:stCxn id="49" idx="2"/>
              <a:endCxn id="60" idx="0"/>
            </p:cNvCxnSpPr>
            <p:nvPr/>
          </p:nvCxnSpPr>
          <p:spPr bwMode="gray">
            <a:xfrm>
              <a:off x="1423323" y="2650313"/>
              <a:ext cx="1574202" cy="1910437"/>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xmlns="" id="{E97667DE-39BB-407E-811A-8105D2727BD5}"/>
                </a:ext>
              </a:extLst>
            </p:cNvPr>
            <p:cNvCxnSpPr>
              <a:cxnSpLocks/>
              <a:stCxn id="50" idx="2"/>
              <a:endCxn id="60" idx="0"/>
            </p:cNvCxnSpPr>
            <p:nvPr/>
          </p:nvCxnSpPr>
          <p:spPr bwMode="gray">
            <a:xfrm flipH="1">
              <a:off x="2997525" y="3886112"/>
              <a:ext cx="438082" cy="674638"/>
            </a:xfrm>
            <a:prstGeom prst="straightConnector1">
              <a:avLst/>
            </a:prstGeom>
            <a:solidFill>
              <a:schemeClr val="accent1"/>
            </a:solidFill>
            <a:ln w="19050" cap="flat" cmpd="sng" algn="ctr">
              <a:solidFill>
                <a:srgbClr val="0070C0"/>
              </a:solidFill>
              <a:prstDash val="dash"/>
              <a:round/>
              <a:headEnd type="none" w="med" len="med"/>
              <a:tailEnd type="triangle" w="med" len="med"/>
            </a:ln>
            <a:effectLst/>
          </p:spPr>
        </p:cxnSp>
        <p:sp>
          <p:nvSpPr>
            <p:cNvPr id="32" name="TextBox 73">
              <a:extLst>
                <a:ext uri="{FF2B5EF4-FFF2-40B4-BE49-F238E27FC236}">
                  <a16:creationId xmlns:a16="http://schemas.microsoft.com/office/drawing/2014/main" xmlns="" id="{437BD11D-138F-4DDC-BCFD-0D1C755EC3E0}"/>
                </a:ext>
              </a:extLst>
            </p:cNvPr>
            <p:cNvSpPr txBox="1"/>
            <p:nvPr/>
          </p:nvSpPr>
          <p:spPr bwMode="gray">
            <a:xfrm>
              <a:off x="1737567" y="5404141"/>
              <a:ext cx="617396" cy="305230"/>
            </a:xfrm>
            <a:prstGeom prst="rect">
              <a:avLst/>
            </a:prstGeom>
            <a:noFill/>
          </p:spPr>
          <p:txBody>
            <a:bodyPr wrap="none" rtlCol="0">
              <a:spAutoFit/>
            </a:bodyPr>
            <a:lstStyle/>
            <a:p>
              <a:pPr fontAlgn="ctr"/>
              <a:r>
                <a:rPr lang="en-US" sz="1200" dirty="0" smtClean="0">
                  <a:latin typeface="Huawei Sans" panose="020C0503030203020204" pitchFamily="34" charset="0"/>
                </a:rPr>
                <a:t>DC 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9" name="图片 48">
              <a:extLst>
                <a:ext uri="{FF2B5EF4-FFF2-40B4-BE49-F238E27FC236}">
                  <a16:creationId xmlns:a16="http://schemas.microsoft.com/office/drawing/2014/main" xmlns="" id="{2C3F2091-E302-46EA-B719-0F5901441567}"/>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153323" y="2207513"/>
              <a:ext cx="540000" cy="442800"/>
            </a:xfrm>
            <a:prstGeom prst="rect">
              <a:avLst/>
            </a:prstGeom>
          </p:spPr>
        </p:pic>
        <p:pic>
          <p:nvPicPr>
            <p:cNvPr id="50" name="图片 49" descr="交换机.png">
              <a:extLst>
                <a:ext uri="{FF2B5EF4-FFF2-40B4-BE49-F238E27FC236}">
                  <a16:creationId xmlns:a16="http://schemas.microsoft.com/office/drawing/2014/main" xmlns="" id="{F59A4873-380D-427E-86D0-DFA06CC8515A}"/>
                </a:ext>
              </a:extLst>
            </p:cNvPr>
            <p:cNvPicPr>
              <a:picLocks noChangeAspect="1"/>
            </p:cNvPicPr>
            <p:nvPr/>
          </p:nvPicPr>
          <p:blipFill>
            <a:blip r:embed="rId5" cstate="print"/>
            <a:stretch>
              <a:fillRect/>
            </a:stretch>
          </p:blipFill>
          <p:spPr bwMode="gray">
            <a:xfrm>
              <a:off x="3165607" y="3444295"/>
              <a:ext cx="540000" cy="441817"/>
            </a:xfrm>
            <a:prstGeom prst="rect">
              <a:avLst/>
            </a:prstGeom>
          </p:spPr>
        </p:pic>
        <p:pic>
          <p:nvPicPr>
            <p:cNvPr id="60" name="图片 59" descr="交换机.png">
              <a:extLst>
                <a:ext uri="{FF2B5EF4-FFF2-40B4-BE49-F238E27FC236}">
                  <a16:creationId xmlns:a16="http://schemas.microsoft.com/office/drawing/2014/main" xmlns="" id="{A70EA085-45D4-4BBF-BD46-0BAAE431C137}"/>
                </a:ext>
              </a:extLst>
            </p:cNvPr>
            <p:cNvPicPr>
              <a:picLocks noChangeAspect="1"/>
            </p:cNvPicPr>
            <p:nvPr/>
          </p:nvPicPr>
          <p:blipFill>
            <a:blip r:embed="rId5" cstate="print"/>
            <a:stretch>
              <a:fillRect/>
            </a:stretch>
          </p:blipFill>
          <p:spPr bwMode="gray">
            <a:xfrm>
              <a:off x="2727525" y="4560750"/>
              <a:ext cx="540000" cy="441817"/>
            </a:xfrm>
            <a:prstGeom prst="rect">
              <a:avLst/>
            </a:prstGeom>
          </p:spPr>
        </p:pic>
        <p:pic>
          <p:nvPicPr>
            <p:cNvPr id="61" name="图片 60" descr="交换机.png">
              <a:extLst>
                <a:ext uri="{FF2B5EF4-FFF2-40B4-BE49-F238E27FC236}">
                  <a16:creationId xmlns:a16="http://schemas.microsoft.com/office/drawing/2014/main" xmlns="" id="{02FBD70F-0676-4B66-BF56-722C8A92A3A2}"/>
                </a:ext>
              </a:extLst>
            </p:cNvPr>
            <p:cNvPicPr>
              <a:picLocks noChangeAspect="1"/>
            </p:cNvPicPr>
            <p:nvPr/>
          </p:nvPicPr>
          <p:blipFill>
            <a:blip r:embed="rId5" cstate="print"/>
            <a:stretch>
              <a:fillRect/>
            </a:stretch>
          </p:blipFill>
          <p:spPr bwMode="gray">
            <a:xfrm>
              <a:off x="3627129" y="4560750"/>
              <a:ext cx="540000" cy="441817"/>
            </a:xfrm>
            <a:prstGeom prst="rect">
              <a:avLst/>
            </a:prstGeom>
          </p:spPr>
        </p:pic>
        <p:cxnSp>
          <p:nvCxnSpPr>
            <p:cNvPr id="81" name="直接箭头连接符 80">
              <a:extLst>
                <a:ext uri="{FF2B5EF4-FFF2-40B4-BE49-F238E27FC236}">
                  <a16:creationId xmlns:a16="http://schemas.microsoft.com/office/drawing/2014/main" xmlns="" id="{FBC3C0E2-79A6-4C45-8E46-3A50F3C4AED3}"/>
                </a:ext>
              </a:extLst>
            </p:cNvPr>
            <p:cNvCxnSpPr>
              <a:cxnSpLocks/>
              <a:stCxn id="51" idx="2"/>
              <a:endCxn id="50" idx="0"/>
            </p:cNvCxnSpPr>
            <p:nvPr/>
          </p:nvCxnSpPr>
          <p:spPr bwMode="gray">
            <a:xfrm flipH="1">
              <a:off x="3435607" y="2638561"/>
              <a:ext cx="1406627" cy="805734"/>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箭头连接符 95">
              <a:extLst>
                <a:ext uri="{FF2B5EF4-FFF2-40B4-BE49-F238E27FC236}">
                  <a16:creationId xmlns:a16="http://schemas.microsoft.com/office/drawing/2014/main" xmlns="" id="{1AD04B57-ACA4-46A5-BC87-7954520484F3}"/>
                </a:ext>
              </a:extLst>
            </p:cNvPr>
            <p:cNvCxnSpPr>
              <a:cxnSpLocks/>
              <a:stCxn id="50" idx="2"/>
              <a:endCxn id="61" idx="0"/>
            </p:cNvCxnSpPr>
            <p:nvPr/>
          </p:nvCxnSpPr>
          <p:spPr bwMode="gray">
            <a:xfrm>
              <a:off x="3435607" y="3886112"/>
              <a:ext cx="461522" cy="674638"/>
            </a:xfrm>
            <a:prstGeom prst="straightConnector1">
              <a:avLst/>
            </a:prstGeom>
            <a:solidFill>
              <a:schemeClr val="accent1"/>
            </a:solidFill>
            <a:ln w="19050" cap="flat" cmpd="sng" algn="ctr">
              <a:solidFill>
                <a:srgbClr val="0070C0"/>
              </a:solidFill>
              <a:prstDash val="dash"/>
              <a:round/>
              <a:headEnd type="none" w="med" len="med"/>
              <a:tailEnd type="triangle" w="med" len="med"/>
            </a:ln>
            <a:effectLst/>
          </p:spPr>
        </p:cxnSp>
        <p:sp>
          <p:nvSpPr>
            <p:cNvPr id="99" name="文本框 98">
              <a:extLst>
                <a:ext uri="{FF2B5EF4-FFF2-40B4-BE49-F238E27FC236}">
                  <a16:creationId xmlns:a16="http://schemas.microsoft.com/office/drawing/2014/main" xmlns="" id="{E9D3A150-A5C3-4C24-B9A6-2557CED00E01}"/>
                </a:ext>
              </a:extLst>
            </p:cNvPr>
            <p:cNvSpPr txBox="1"/>
            <p:nvPr/>
          </p:nvSpPr>
          <p:spPr bwMode="gray">
            <a:xfrm>
              <a:off x="2600314" y="5844867"/>
              <a:ext cx="1681961" cy="305230"/>
            </a:xfrm>
            <a:prstGeom prst="rect">
              <a:avLst/>
            </a:prstGeom>
            <a:noFill/>
            <a:ln>
              <a:solidFill>
                <a:schemeClr val="bg1">
                  <a:lumMod val="50000"/>
                </a:schemeClr>
              </a:solidFill>
            </a:ln>
          </p:spPr>
          <p:txBody>
            <a:bodyPr wrap="square" rtlCol="0">
              <a:spAutoFit/>
            </a:bodyPr>
            <a:lstStyle/>
            <a:p>
              <a:pPr algn="ctr" fontAlgn="ctr"/>
              <a:r>
                <a:rPr lang="en-US" sz="1200" dirty="0" smtClean="0">
                  <a:latin typeface="Huawei Sans" panose="020C0503030203020204" pitchFamily="34" charset="0"/>
                </a:rPr>
                <a:t>Server cluster</a:t>
              </a:r>
              <a:endParaRPr lang="en-US" sz="1200" dirty="0">
                <a:latin typeface="Huawei Sans" panose="020C0503030203020204" pitchFamily="34" charset="0"/>
              </a:endParaRPr>
            </a:p>
          </p:txBody>
        </p:sp>
        <p:cxnSp>
          <p:nvCxnSpPr>
            <p:cNvPr id="106" name="直接连接符 105">
              <a:extLst>
                <a:ext uri="{FF2B5EF4-FFF2-40B4-BE49-F238E27FC236}">
                  <a16:creationId xmlns:a16="http://schemas.microsoft.com/office/drawing/2014/main" xmlns="" id="{014EFB62-83CD-4555-B436-FA5FCAA5166B}"/>
                </a:ext>
              </a:extLst>
            </p:cNvPr>
            <p:cNvCxnSpPr>
              <a:cxnSpLocks/>
              <a:stCxn id="60" idx="2"/>
              <a:endCxn id="99" idx="0"/>
            </p:cNvCxnSpPr>
            <p:nvPr/>
          </p:nvCxnSpPr>
          <p:spPr bwMode="gray">
            <a:xfrm>
              <a:off x="2997526" y="5002567"/>
              <a:ext cx="443769" cy="8423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5F599E41-8D6C-4AB8-9EF4-A6786CC16751}"/>
                </a:ext>
              </a:extLst>
            </p:cNvPr>
            <p:cNvCxnSpPr>
              <a:cxnSpLocks/>
              <a:stCxn id="61" idx="2"/>
              <a:endCxn id="99" idx="0"/>
            </p:cNvCxnSpPr>
            <p:nvPr/>
          </p:nvCxnSpPr>
          <p:spPr bwMode="gray">
            <a:xfrm flipH="1">
              <a:off x="3441295" y="5002567"/>
              <a:ext cx="455835" cy="8423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4" name="文本框 113">
              <a:extLst>
                <a:ext uri="{FF2B5EF4-FFF2-40B4-BE49-F238E27FC236}">
                  <a16:creationId xmlns:a16="http://schemas.microsoft.com/office/drawing/2014/main" xmlns="" id="{4B1D5A2E-5B0E-47C1-8E45-957D7233B742}"/>
                </a:ext>
              </a:extLst>
            </p:cNvPr>
            <p:cNvSpPr txBox="1"/>
            <p:nvPr/>
          </p:nvSpPr>
          <p:spPr bwMode="gray">
            <a:xfrm>
              <a:off x="3720632" y="3675426"/>
              <a:ext cx="624720" cy="305230"/>
            </a:xfrm>
            <a:prstGeom prst="rect">
              <a:avLst/>
            </a:prstGeom>
          </p:spPr>
          <p:txBody>
            <a:bodyPr wrap="none">
              <a:spAutoFit/>
            </a:bodyPr>
            <a:lstStyle>
              <a:defPPr>
                <a:defRPr lang="en-US"/>
              </a:defPPr>
              <a:lvl1pPr algn="ctr" eaLnBrk="0" hangingPunct="0">
                <a:defRPr sz="1400" b="1">
                  <a:solidFill>
                    <a:srgbClr val="C7000B"/>
                  </a:solidFill>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sz="1200" b="0" dirty="0" smtClean="0">
                  <a:latin typeface="Huawei Sans" panose="020C0503030203020204" pitchFamily="34" charset="0"/>
                </a:rPr>
                <a:t>GSLB</a:t>
              </a:r>
              <a:endParaRPr lang="en-US" altLang="zh-CN" sz="1200" b="0" dirty="0">
                <a:latin typeface="Huawei Sans" panose="020C0503030203020204" pitchFamily="34" charset="0"/>
                <a:sym typeface="Huawei Sans" panose="020C0503030203020204" pitchFamily="34" charset="0"/>
              </a:endParaRPr>
            </a:p>
          </p:txBody>
        </p:sp>
        <p:cxnSp>
          <p:nvCxnSpPr>
            <p:cNvPr id="133" name="直接连接符 132">
              <a:extLst>
                <a:ext uri="{FF2B5EF4-FFF2-40B4-BE49-F238E27FC236}">
                  <a16:creationId xmlns:a16="http://schemas.microsoft.com/office/drawing/2014/main" xmlns="" id="{6380FB74-4C37-472B-B1BB-5BDD6AD1F858}"/>
                </a:ext>
              </a:extLst>
            </p:cNvPr>
            <p:cNvCxnSpPr>
              <a:cxnSpLocks/>
              <a:stCxn id="50" idx="3"/>
              <a:endCxn id="174" idx="1"/>
            </p:cNvCxnSpPr>
            <p:nvPr/>
          </p:nvCxnSpPr>
          <p:spPr bwMode="gray">
            <a:xfrm>
              <a:off x="3705607" y="3665204"/>
              <a:ext cx="2352860"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137" name="直接箭头连接符 136">
              <a:extLst>
                <a:ext uri="{FF2B5EF4-FFF2-40B4-BE49-F238E27FC236}">
                  <a16:creationId xmlns:a16="http://schemas.microsoft.com/office/drawing/2014/main" xmlns="" id="{0536B013-A8AA-48AE-B701-2BC1B78CD07A}"/>
                </a:ext>
              </a:extLst>
            </p:cNvPr>
            <p:cNvCxnSpPr>
              <a:cxnSpLocks/>
              <a:stCxn id="51" idx="2"/>
              <a:endCxn id="174" idx="0"/>
            </p:cNvCxnSpPr>
            <p:nvPr/>
          </p:nvCxnSpPr>
          <p:spPr bwMode="gray">
            <a:xfrm>
              <a:off x="4842234" y="2638561"/>
              <a:ext cx="1486233" cy="805734"/>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0" name="椭圆 139">
              <a:extLst>
                <a:ext uri="{FF2B5EF4-FFF2-40B4-BE49-F238E27FC236}">
                  <a16:creationId xmlns:a16="http://schemas.microsoft.com/office/drawing/2014/main" xmlns="" id="{D35F6430-C09A-4679-A696-BE6F3CB31EDC}"/>
                </a:ext>
              </a:extLst>
            </p:cNvPr>
            <p:cNvSpPr>
              <a:spLocks noChangeAspect="1"/>
            </p:cNvSpPr>
            <p:nvPr/>
          </p:nvSpPr>
          <p:spPr bwMode="gray">
            <a:xfrm>
              <a:off x="2462194" y="2142713"/>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tx1"/>
                  </a:solidFill>
                  <a:latin typeface="Huawei Sans" panose="020C0503030203020204" pitchFamily="34" charset="0"/>
                </a:rPr>
                <a:t>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3" name="组合 142">
              <a:extLst>
                <a:ext uri="{FF2B5EF4-FFF2-40B4-BE49-F238E27FC236}">
                  <a16:creationId xmlns:a16="http://schemas.microsoft.com/office/drawing/2014/main" xmlns="" id="{CCE40317-C7C1-4C74-85FD-8B624CAD6394}"/>
                </a:ext>
              </a:extLst>
            </p:cNvPr>
            <p:cNvGrpSpPr/>
            <p:nvPr/>
          </p:nvGrpSpPr>
          <p:grpSpPr bwMode="gray">
            <a:xfrm>
              <a:off x="4572234" y="2145083"/>
              <a:ext cx="1764174" cy="493478"/>
              <a:chOff x="3415040" y="2223499"/>
              <a:chExt cx="1764174" cy="493478"/>
            </a:xfrm>
          </p:grpSpPr>
          <p:pic>
            <p:nvPicPr>
              <p:cNvPr id="51" name="图片 50">
                <a:extLst>
                  <a:ext uri="{FF2B5EF4-FFF2-40B4-BE49-F238E27FC236}">
                    <a16:creationId xmlns:a16="http://schemas.microsoft.com/office/drawing/2014/main" xmlns="" id="{AD769AF7-40CD-4C2F-81CD-C6C3895850CE}"/>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415040" y="2274177"/>
                <a:ext cx="540000" cy="442800"/>
              </a:xfrm>
              <a:prstGeom prst="rect">
                <a:avLst/>
              </a:prstGeom>
            </p:spPr>
          </p:pic>
          <p:sp>
            <p:nvSpPr>
              <p:cNvPr id="141" name="文本框 140">
                <a:extLst>
                  <a:ext uri="{FF2B5EF4-FFF2-40B4-BE49-F238E27FC236}">
                    <a16:creationId xmlns:a16="http://schemas.microsoft.com/office/drawing/2014/main" xmlns="" id="{321396F4-2245-4FE4-BECA-AD649D4BD7A4}"/>
                  </a:ext>
                </a:extLst>
              </p:cNvPr>
              <p:cNvSpPr txBox="1"/>
              <p:nvPr/>
            </p:nvSpPr>
            <p:spPr bwMode="gray">
              <a:xfrm>
                <a:off x="4078449" y="2223499"/>
                <a:ext cx="1100765" cy="305230"/>
              </a:xfrm>
              <a:prstGeom prst="rect">
                <a:avLst/>
              </a:prstGeom>
              <a:noFill/>
            </p:spPr>
            <p:txBody>
              <a:bodyPr wrap="none" rtlCol="0">
                <a:spAutoFit/>
              </a:bodyPr>
              <a:lstStyle/>
              <a:p>
                <a:pPr fontAlgn="ctr"/>
                <a:r>
                  <a:rPr lang="en-US" sz="1200" dirty="0" smtClean="0">
                    <a:latin typeface="Huawei Sans" panose="020C0503030203020204" pitchFamily="34" charset="0"/>
                  </a:rPr>
                  <a:t>DNS server</a:t>
                </a:r>
                <a:endParaRPr lang="en-US" sz="1200" dirty="0">
                  <a:latin typeface="Huawei Sans" panose="020C0503030203020204" pitchFamily="34" charset="0"/>
                </a:endParaRPr>
              </a:p>
            </p:txBody>
          </p:sp>
        </p:grpSp>
        <p:sp>
          <p:nvSpPr>
            <p:cNvPr id="142" name="椭圆 141">
              <a:extLst>
                <a:ext uri="{FF2B5EF4-FFF2-40B4-BE49-F238E27FC236}">
                  <a16:creationId xmlns:a16="http://schemas.microsoft.com/office/drawing/2014/main" xmlns="" id="{01FC4FF6-2DAC-4F5C-BB47-771FEA82D1FA}"/>
                </a:ext>
              </a:extLst>
            </p:cNvPr>
            <p:cNvSpPr>
              <a:spLocks noChangeAspect="1"/>
            </p:cNvSpPr>
            <p:nvPr/>
          </p:nvSpPr>
          <p:spPr bwMode="gray">
            <a:xfrm>
              <a:off x="5192470" y="2529764"/>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tx1"/>
                  </a:solidFill>
                  <a:latin typeface="Huawei Sans" panose="020C0503030203020204" pitchFamily="34" charset="0"/>
                </a:rPr>
                <a:t>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椭圆 145">
              <a:extLst>
                <a:ext uri="{FF2B5EF4-FFF2-40B4-BE49-F238E27FC236}">
                  <a16:creationId xmlns:a16="http://schemas.microsoft.com/office/drawing/2014/main" xmlns="" id="{5C54004F-1602-4C8C-9524-ABC88DF82C5C}"/>
                </a:ext>
              </a:extLst>
            </p:cNvPr>
            <p:cNvSpPr>
              <a:spLocks noChangeAspect="1"/>
            </p:cNvSpPr>
            <p:nvPr/>
          </p:nvSpPr>
          <p:spPr bwMode="gray">
            <a:xfrm>
              <a:off x="3947264" y="3234457"/>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tx1"/>
                  </a:solidFill>
                  <a:latin typeface="Huawei Sans" panose="020C0503030203020204" pitchFamily="34" charset="0"/>
                </a:rPr>
                <a:t>3</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椭圆 148">
              <a:extLst>
                <a:ext uri="{FF2B5EF4-FFF2-40B4-BE49-F238E27FC236}">
                  <a16:creationId xmlns:a16="http://schemas.microsoft.com/office/drawing/2014/main" xmlns="" id="{DFACE2EF-9E2D-48D9-9111-7F5519676656}"/>
                </a:ext>
              </a:extLst>
            </p:cNvPr>
            <p:cNvSpPr>
              <a:spLocks noChangeAspect="1"/>
            </p:cNvSpPr>
            <p:nvPr/>
          </p:nvSpPr>
          <p:spPr bwMode="gray">
            <a:xfrm>
              <a:off x="3402138" y="2503272"/>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tx1"/>
                  </a:solidFill>
                  <a:latin typeface="Huawei Sans" panose="020C0503030203020204" pitchFamily="34" charset="0"/>
                </a:rPr>
                <a:t>4</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圆角矩形 70">
              <a:extLst>
                <a:ext uri="{FF2B5EF4-FFF2-40B4-BE49-F238E27FC236}">
                  <a16:creationId xmlns:a16="http://schemas.microsoft.com/office/drawing/2014/main" xmlns="" id="{0B0C5B4E-CDA0-4265-9C2C-4BF0F15FD957}"/>
                </a:ext>
              </a:extLst>
            </p:cNvPr>
            <p:cNvSpPr/>
            <p:nvPr/>
          </p:nvSpPr>
          <p:spPr bwMode="gray">
            <a:xfrm>
              <a:off x="5290785" y="3306541"/>
              <a:ext cx="2367315" cy="2995761"/>
            </a:xfrm>
            <a:prstGeom prst="roundRect">
              <a:avLst/>
            </a:prstGeom>
            <a:no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ctr"/>
              <a:endParaRPr kumimoji="1" lang="en-US" altLang="zh-CN" sz="1200" dirty="0">
                <a:latin typeface="Huawei Sans" panose="020C0503030203020204" pitchFamily="34" charset="0"/>
                <a:ea typeface="方正兰亭黑简体" panose="02000000000000000000" pitchFamily="2" charset="-122"/>
                <a:cs typeface="宋体" pitchFamily="2" charset="-122"/>
                <a:sym typeface="Huawei Sans" panose="020C0503030203020204" pitchFamily="34" charset="0"/>
              </a:endParaRPr>
            </a:p>
          </p:txBody>
        </p:sp>
        <p:sp>
          <p:nvSpPr>
            <p:cNvPr id="170" name="TextBox 73">
              <a:extLst>
                <a:ext uri="{FF2B5EF4-FFF2-40B4-BE49-F238E27FC236}">
                  <a16:creationId xmlns:a16="http://schemas.microsoft.com/office/drawing/2014/main" xmlns="" id="{0A6406CE-A35B-4643-8C35-C7E7048D329B}"/>
                </a:ext>
              </a:extLst>
            </p:cNvPr>
            <p:cNvSpPr txBox="1"/>
            <p:nvPr/>
          </p:nvSpPr>
          <p:spPr bwMode="gray">
            <a:xfrm>
              <a:off x="6573174" y="5403442"/>
              <a:ext cx="608241" cy="305230"/>
            </a:xfrm>
            <a:prstGeom prst="rect">
              <a:avLst/>
            </a:prstGeom>
            <a:noFill/>
          </p:spPr>
          <p:txBody>
            <a:bodyPr wrap="none" rtlCol="0">
              <a:spAutoFit/>
            </a:bodyPr>
            <a:lstStyle/>
            <a:p>
              <a:pPr fontAlgn="ctr"/>
              <a:r>
                <a:rPr lang="en-US" sz="1200" dirty="0" smtClean="0">
                  <a:latin typeface="Huawei Sans" panose="020C0503030203020204" pitchFamily="34" charset="0"/>
                </a:rPr>
                <a:t>DC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4" name="图片 173" descr="交换机.png">
              <a:extLst>
                <a:ext uri="{FF2B5EF4-FFF2-40B4-BE49-F238E27FC236}">
                  <a16:creationId xmlns:a16="http://schemas.microsoft.com/office/drawing/2014/main" xmlns="" id="{C522F084-25A3-42EC-ADFB-F53BCB54879A}"/>
                </a:ext>
              </a:extLst>
            </p:cNvPr>
            <p:cNvPicPr>
              <a:picLocks noChangeAspect="1"/>
            </p:cNvPicPr>
            <p:nvPr/>
          </p:nvPicPr>
          <p:blipFill>
            <a:blip r:embed="rId5" cstate="print"/>
            <a:stretch>
              <a:fillRect/>
            </a:stretch>
          </p:blipFill>
          <p:spPr bwMode="gray">
            <a:xfrm>
              <a:off x="6058467" y="3444295"/>
              <a:ext cx="540000" cy="441817"/>
            </a:xfrm>
            <a:prstGeom prst="rect">
              <a:avLst/>
            </a:prstGeom>
          </p:spPr>
        </p:pic>
        <p:cxnSp>
          <p:nvCxnSpPr>
            <p:cNvPr id="184" name="直接箭头连接符 183">
              <a:extLst>
                <a:ext uri="{FF2B5EF4-FFF2-40B4-BE49-F238E27FC236}">
                  <a16:creationId xmlns:a16="http://schemas.microsoft.com/office/drawing/2014/main" xmlns="" id="{6E86E8DD-D93D-4D1A-9A05-913E033F581A}"/>
                </a:ext>
              </a:extLst>
            </p:cNvPr>
            <p:cNvCxnSpPr>
              <a:cxnSpLocks/>
              <a:stCxn id="49" idx="3"/>
              <a:endCxn id="51" idx="1"/>
            </p:cNvCxnSpPr>
            <p:nvPr/>
          </p:nvCxnSpPr>
          <p:spPr bwMode="gray">
            <a:xfrm flipV="1">
              <a:off x="1693323" y="2417161"/>
              <a:ext cx="2878911" cy="11752"/>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直接箭头连接符 187">
              <a:extLst>
                <a:ext uri="{FF2B5EF4-FFF2-40B4-BE49-F238E27FC236}">
                  <a16:creationId xmlns:a16="http://schemas.microsoft.com/office/drawing/2014/main" xmlns="" id="{C1F78FED-F998-4DFC-9EE1-CB42B62D3F10}"/>
                </a:ext>
              </a:extLst>
            </p:cNvPr>
            <p:cNvCxnSpPr>
              <a:cxnSpLocks/>
              <a:stCxn id="142" idx="5"/>
            </p:cNvCxnSpPr>
            <p:nvPr/>
          </p:nvCxnSpPr>
          <p:spPr bwMode="gray">
            <a:xfrm>
              <a:off x="5390904" y="2728198"/>
              <a:ext cx="751237" cy="420388"/>
            </a:xfrm>
            <a:prstGeom prst="straightConnector1">
              <a:avLst/>
            </a:prstGeom>
            <a:solidFill>
              <a:schemeClr val="accent1"/>
            </a:solidFill>
            <a:ln w="19050" cap="flat" cmpd="sng" algn="ctr">
              <a:solidFill>
                <a:srgbClr val="0070C0"/>
              </a:solidFill>
              <a:prstDash val="solid"/>
              <a:round/>
              <a:headEnd type="none" w="med" len="med"/>
              <a:tailEnd type="arrow" w="med" len="med"/>
            </a:ln>
            <a:effectLst/>
          </p:spPr>
        </p:cxnSp>
        <p:sp>
          <p:nvSpPr>
            <p:cNvPr id="191" name="椭圆 190">
              <a:extLst>
                <a:ext uri="{FF2B5EF4-FFF2-40B4-BE49-F238E27FC236}">
                  <a16:creationId xmlns:a16="http://schemas.microsoft.com/office/drawing/2014/main" xmlns="" id="{8B455118-0AE2-4129-905A-C534B5B90880}"/>
                </a:ext>
              </a:extLst>
            </p:cNvPr>
            <p:cNvSpPr>
              <a:spLocks noChangeAspect="1"/>
            </p:cNvSpPr>
            <p:nvPr/>
          </p:nvSpPr>
          <p:spPr bwMode="gray">
            <a:xfrm>
              <a:off x="4291470" y="2527439"/>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tx1"/>
                  </a:solidFill>
                  <a:latin typeface="Huawei Sans" panose="020C0503030203020204" pitchFamily="34" charset="0"/>
                </a:rPr>
                <a:t>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2" name="直接箭头连接符 191">
              <a:extLst>
                <a:ext uri="{FF2B5EF4-FFF2-40B4-BE49-F238E27FC236}">
                  <a16:creationId xmlns:a16="http://schemas.microsoft.com/office/drawing/2014/main" xmlns="" id="{AB3E922E-E624-47C0-906F-670C864ADD2E}"/>
                </a:ext>
              </a:extLst>
            </p:cNvPr>
            <p:cNvCxnSpPr>
              <a:cxnSpLocks/>
              <a:stCxn id="191" idx="3"/>
            </p:cNvCxnSpPr>
            <p:nvPr/>
          </p:nvCxnSpPr>
          <p:spPr bwMode="gray">
            <a:xfrm flipH="1">
              <a:off x="3632415" y="2725873"/>
              <a:ext cx="693101" cy="422713"/>
            </a:xfrm>
            <a:prstGeom prst="straightConnector1">
              <a:avLst/>
            </a:prstGeom>
            <a:solidFill>
              <a:schemeClr val="accent1"/>
            </a:solidFill>
            <a:ln w="19050" cap="flat" cmpd="sng" algn="ctr">
              <a:solidFill>
                <a:srgbClr val="0070C0"/>
              </a:solidFill>
              <a:prstDash val="solid"/>
              <a:round/>
              <a:headEnd type="none" w="med" len="med"/>
              <a:tailEnd type="arrow" w="med" len="med"/>
            </a:ln>
            <a:effectLst/>
          </p:spPr>
        </p:cxnSp>
        <p:cxnSp>
          <p:nvCxnSpPr>
            <p:cNvPr id="197" name="直接箭头连接符 196">
              <a:extLst>
                <a:ext uri="{FF2B5EF4-FFF2-40B4-BE49-F238E27FC236}">
                  <a16:creationId xmlns:a16="http://schemas.microsoft.com/office/drawing/2014/main" xmlns="" id="{70F0C5CC-DE4E-433E-AA2E-3EE562935A0D}"/>
                </a:ext>
              </a:extLst>
            </p:cNvPr>
            <p:cNvCxnSpPr>
              <a:cxnSpLocks/>
              <a:stCxn id="146" idx="7"/>
            </p:cNvCxnSpPr>
            <p:nvPr/>
          </p:nvCxnSpPr>
          <p:spPr bwMode="gray">
            <a:xfrm flipV="1">
              <a:off x="4145698" y="2919998"/>
              <a:ext cx="516718" cy="348505"/>
            </a:xfrm>
            <a:prstGeom prst="straightConnector1">
              <a:avLst/>
            </a:prstGeom>
            <a:solidFill>
              <a:schemeClr val="accent1"/>
            </a:solidFill>
            <a:ln w="19050" cap="flat" cmpd="sng" algn="ctr">
              <a:solidFill>
                <a:srgbClr val="0070C0"/>
              </a:solidFill>
              <a:prstDash val="solid"/>
              <a:round/>
              <a:headEnd type="none" w="med" len="med"/>
              <a:tailEnd type="arrow" w="med" len="med"/>
            </a:ln>
            <a:effectLst/>
          </p:spPr>
        </p:cxnSp>
        <p:cxnSp>
          <p:nvCxnSpPr>
            <p:cNvPr id="207" name="直接箭头连接符 206">
              <a:extLst>
                <a:ext uri="{FF2B5EF4-FFF2-40B4-BE49-F238E27FC236}">
                  <a16:creationId xmlns:a16="http://schemas.microsoft.com/office/drawing/2014/main" xmlns="" id="{A154E8BA-F909-4D72-A5DE-7FC7063B43B8}"/>
                </a:ext>
              </a:extLst>
            </p:cNvPr>
            <p:cNvCxnSpPr>
              <a:cxnSpLocks/>
              <a:stCxn id="149" idx="2"/>
            </p:cNvCxnSpPr>
            <p:nvPr/>
          </p:nvCxnSpPr>
          <p:spPr bwMode="gray">
            <a:xfrm flipH="1">
              <a:off x="2519872" y="2619512"/>
              <a:ext cx="882266" cy="0"/>
            </a:xfrm>
            <a:prstGeom prst="straightConnector1">
              <a:avLst/>
            </a:prstGeom>
            <a:solidFill>
              <a:schemeClr val="accent1"/>
            </a:solidFill>
            <a:ln w="19050" cap="flat" cmpd="sng" algn="ctr">
              <a:solidFill>
                <a:srgbClr val="0070C0"/>
              </a:solidFill>
              <a:prstDash val="solid"/>
              <a:round/>
              <a:headEnd type="none" w="med" len="med"/>
              <a:tailEnd type="arrow" w="med" len="med"/>
            </a:ln>
            <a:effectLst/>
          </p:spPr>
        </p:cxnSp>
        <p:sp>
          <p:nvSpPr>
            <p:cNvPr id="210" name="椭圆 209">
              <a:extLst>
                <a:ext uri="{FF2B5EF4-FFF2-40B4-BE49-F238E27FC236}">
                  <a16:creationId xmlns:a16="http://schemas.microsoft.com/office/drawing/2014/main" xmlns="" id="{2B6A6A11-6288-48C0-ACFC-4E5C1F429120}"/>
                </a:ext>
              </a:extLst>
            </p:cNvPr>
            <p:cNvSpPr>
              <a:spLocks noChangeAspect="1"/>
            </p:cNvSpPr>
            <p:nvPr/>
          </p:nvSpPr>
          <p:spPr bwMode="gray">
            <a:xfrm>
              <a:off x="1451483" y="308416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tx1"/>
                  </a:solidFill>
                  <a:latin typeface="Huawei Sans" panose="020C0503030203020204" pitchFamily="34" charset="0"/>
                </a:rPr>
                <a:t>5</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1" name="直接箭头连接符 210">
              <a:extLst>
                <a:ext uri="{FF2B5EF4-FFF2-40B4-BE49-F238E27FC236}">
                  <a16:creationId xmlns:a16="http://schemas.microsoft.com/office/drawing/2014/main" xmlns="" id="{C4D87BC2-3278-431B-9009-B4BA8C7858B6}"/>
                </a:ext>
              </a:extLst>
            </p:cNvPr>
            <p:cNvCxnSpPr>
              <a:cxnSpLocks/>
              <a:stCxn id="210" idx="5"/>
            </p:cNvCxnSpPr>
            <p:nvPr/>
          </p:nvCxnSpPr>
          <p:spPr bwMode="gray">
            <a:xfrm>
              <a:off x="1649917" y="3282594"/>
              <a:ext cx="396857" cy="476846"/>
            </a:xfrm>
            <a:prstGeom prst="straightConnector1">
              <a:avLst/>
            </a:prstGeom>
            <a:solidFill>
              <a:schemeClr val="accent1"/>
            </a:solidFill>
            <a:ln w="19050" cap="flat" cmpd="sng" algn="ctr">
              <a:solidFill>
                <a:srgbClr val="0070C0"/>
              </a:solidFill>
              <a:prstDash val="solid"/>
              <a:round/>
              <a:headEnd type="none" w="med" len="med"/>
              <a:tailEnd type="arrow" w="med" len="med"/>
            </a:ln>
            <a:effectLst/>
          </p:spPr>
        </p:cxnSp>
        <p:sp>
          <p:nvSpPr>
            <p:cNvPr id="216" name="椭圆 215">
              <a:extLst>
                <a:ext uri="{FF2B5EF4-FFF2-40B4-BE49-F238E27FC236}">
                  <a16:creationId xmlns:a16="http://schemas.microsoft.com/office/drawing/2014/main" xmlns="" id="{495DFE32-517E-4AED-AAD7-61A34FD012C4}"/>
                </a:ext>
              </a:extLst>
            </p:cNvPr>
            <p:cNvSpPr>
              <a:spLocks noChangeAspect="1"/>
            </p:cNvSpPr>
            <p:nvPr/>
          </p:nvSpPr>
          <p:spPr bwMode="gray">
            <a:xfrm>
              <a:off x="2749415" y="515396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tx1"/>
                  </a:solidFill>
                  <a:latin typeface="Huawei Sans" panose="020C0503030203020204" pitchFamily="34" charset="0"/>
                </a:rPr>
                <a:t>6</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7" name="直接箭头连接符 216">
              <a:extLst>
                <a:ext uri="{FF2B5EF4-FFF2-40B4-BE49-F238E27FC236}">
                  <a16:creationId xmlns:a16="http://schemas.microsoft.com/office/drawing/2014/main" xmlns="" id="{41F4F403-E613-419A-B67D-35ABDBA0E857}"/>
                </a:ext>
              </a:extLst>
            </p:cNvPr>
            <p:cNvCxnSpPr>
              <a:cxnSpLocks/>
              <a:stCxn id="216" idx="5"/>
            </p:cNvCxnSpPr>
            <p:nvPr/>
          </p:nvCxnSpPr>
          <p:spPr bwMode="gray">
            <a:xfrm>
              <a:off x="2947849" y="5352395"/>
              <a:ext cx="217758" cy="408000"/>
            </a:xfrm>
            <a:prstGeom prst="straightConnector1">
              <a:avLst/>
            </a:prstGeom>
            <a:solidFill>
              <a:schemeClr val="accent1"/>
            </a:solidFill>
            <a:ln w="19050" cap="flat" cmpd="sng" algn="ctr">
              <a:solidFill>
                <a:srgbClr val="0070C0"/>
              </a:solidFill>
              <a:prstDash val="solid"/>
              <a:round/>
              <a:headEnd type="none" w="med" len="med"/>
              <a:tailEnd type="arrow" w="med" len="med"/>
            </a:ln>
            <a:effectLst/>
          </p:spPr>
        </p:cxnSp>
        <p:sp>
          <p:nvSpPr>
            <p:cNvPr id="221" name="文本框 220">
              <a:extLst>
                <a:ext uri="{FF2B5EF4-FFF2-40B4-BE49-F238E27FC236}">
                  <a16:creationId xmlns:a16="http://schemas.microsoft.com/office/drawing/2014/main" xmlns="" id="{9B1CC084-61A7-4D3A-B664-E61086C5D75A}"/>
                </a:ext>
              </a:extLst>
            </p:cNvPr>
            <p:cNvSpPr txBox="1"/>
            <p:nvPr/>
          </p:nvSpPr>
          <p:spPr bwMode="gray">
            <a:xfrm>
              <a:off x="6608044" y="3675426"/>
              <a:ext cx="624720" cy="305230"/>
            </a:xfrm>
            <a:prstGeom prst="rect">
              <a:avLst/>
            </a:prstGeom>
          </p:spPr>
          <p:txBody>
            <a:bodyPr wrap="none">
              <a:spAutoFit/>
            </a:bodyPr>
            <a:lstStyle>
              <a:defPPr>
                <a:defRPr lang="en-US"/>
              </a:defPPr>
              <a:lvl1pPr algn="ctr" eaLnBrk="0" hangingPunct="0">
                <a:defRPr sz="1400" b="0">
                  <a:solidFill>
                    <a:srgbClr val="C7000B"/>
                  </a:solidFill>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sz="1200" dirty="0" smtClean="0">
                  <a:latin typeface="Huawei Sans" panose="020C0503030203020204" pitchFamily="34" charset="0"/>
                </a:rPr>
                <a:t>GSLB</a:t>
              </a:r>
              <a:endParaRPr lang="en-US" altLang="zh-CN" sz="1200" dirty="0">
                <a:latin typeface="Huawei Sans" panose="020C0503030203020204" pitchFamily="34" charset="0"/>
                <a:sym typeface="Huawei Sans" panose="020C0503030203020204" pitchFamily="34" charset="0"/>
              </a:endParaRPr>
            </a:p>
          </p:txBody>
        </p:sp>
        <p:sp>
          <p:nvSpPr>
            <p:cNvPr id="222" name="TextBox 52">
              <a:extLst>
                <a:ext uri="{FF2B5EF4-FFF2-40B4-BE49-F238E27FC236}">
                  <a16:creationId xmlns:a16="http://schemas.microsoft.com/office/drawing/2014/main" xmlns="" id="{34826CD5-42C3-4961-B589-61BB742557BE}"/>
                </a:ext>
              </a:extLst>
            </p:cNvPr>
            <p:cNvSpPr txBox="1"/>
            <p:nvPr/>
          </p:nvSpPr>
          <p:spPr bwMode="gray">
            <a:xfrm>
              <a:off x="3989617" y="4482313"/>
              <a:ext cx="1137298" cy="508717"/>
            </a:xfrm>
            <a:prstGeom prst="rect">
              <a:avLst/>
            </a:prstGeom>
          </p:spPr>
          <p:txBody>
            <a:bodyPr wrap="square">
              <a:spAutoFit/>
            </a:bodyPr>
            <a:lstStyle>
              <a:defPPr>
                <a:defRPr lang="en-US"/>
              </a:defPPr>
              <a:lvl1pPr algn="ctr" eaLnBrk="0" hangingPunct="0">
                <a:defRPr sz="1400" b="0">
                  <a:solidFill>
                    <a:srgbClr val="C7000B"/>
                  </a:solidFill>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sz="1200" dirty="0" smtClean="0">
                  <a:latin typeface="Huawei Sans" panose="020C0503030203020204" pitchFamily="34" charset="0"/>
                </a:rPr>
                <a:t>SLB (standby)</a:t>
              </a:r>
              <a:endParaRPr lang="en-US" altLang="zh-CN" sz="1200" dirty="0">
                <a:latin typeface="Huawei Sans" panose="020C0503030203020204" pitchFamily="34" charset="0"/>
                <a:sym typeface="Huawei Sans" panose="020C0503030203020204" pitchFamily="34" charset="0"/>
              </a:endParaRPr>
            </a:p>
          </p:txBody>
        </p:sp>
        <p:sp>
          <p:nvSpPr>
            <p:cNvPr id="223" name="TextBox 49">
              <a:extLst>
                <a:ext uri="{FF2B5EF4-FFF2-40B4-BE49-F238E27FC236}">
                  <a16:creationId xmlns:a16="http://schemas.microsoft.com/office/drawing/2014/main" xmlns="" id="{E9A80CF4-0EFF-4DAC-A970-0E455080B736}"/>
                </a:ext>
              </a:extLst>
            </p:cNvPr>
            <p:cNvSpPr txBox="1"/>
            <p:nvPr/>
          </p:nvSpPr>
          <p:spPr bwMode="gray">
            <a:xfrm>
              <a:off x="564518" y="2261907"/>
              <a:ext cx="573453" cy="305230"/>
            </a:xfrm>
            <a:prstGeom prst="rect">
              <a:avLst/>
            </a:prstGeom>
            <a:noFill/>
          </p:spPr>
          <p:txBody>
            <a:bodyPr wrap="none" rtlCol="0">
              <a:spAutoFit/>
            </a:bodyPr>
            <a:lstStyle/>
            <a:p>
              <a:pPr fontAlgn="ctr"/>
              <a:r>
                <a:rPr lang="en-US" sz="1200" dirty="0" smtClean="0">
                  <a:latin typeface="Huawei Sans" panose="020C0503030203020204" pitchFamily="34" charset="0"/>
                </a:rPr>
                <a:t>User</a:t>
              </a:r>
              <a:endParaRPr lang="en-US" sz="1200" dirty="0">
                <a:latin typeface="Huawei Sans" panose="020C0503030203020204" pitchFamily="34" charset="0"/>
              </a:endParaRPr>
            </a:p>
          </p:txBody>
        </p:sp>
        <p:cxnSp>
          <p:nvCxnSpPr>
            <p:cNvPr id="228" name="直接连接符 227">
              <a:extLst>
                <a:ext uri="{FF2B5EF4-FFF2-40B4-BE49-F238E27FC236}">
                  <a16:creationId xmlns:a16="http://schemas.microsoft.com/office/drawing/2014/main" xmlns="" id="{F4558664-F635-4EA1-AF4B-1A0926AF5F28}"/>
                </a:ext>
              </a:extLst>
            </p:cNvPr>
            <p:cNvCxnSpPr>
              <a:cxnSpLocks/>
              <a:stCxn id="230" idx="3"/>
              <a:endCxn id="231" idx="1"/>
            </p:cNvCxnSpPr>
            <p:nvPr/>
          </p:nvCxnSpPr>
          <p:spPr bwMode="gray">
            <a:xfrm>
              <a:off x="6183821" y="4781659"/>
              <a:ext cx="359604"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229" name="直接箭头连接符 228">
              <a:extLst>
                <a:ext uri="{FF2B5EF4-FFF2-40B4-BE49-F238E27FC236}">
                  <a16:creationId xmlns:a16="http://schemas.microsoft.com/office/drawing/2014/main" xmlns="" id="{DCD73A60-FF0B-45C1-811D-0759844FFB9C}"/>
                </a:ext>
              </a:extLst>
            </p:cNvPr>
            <p:cNvCxnSpPr>
              <a:cxnSpLocks/>
              <a:endCxn id="230" idx="0"/>
            </p:cNvCxnSpPr>
            <p:nvPr/>
          </p:nvCxnSpPr>
          <p:spPr bwMode="gray">
            <a:xfrm flipH="1">
              <a:off x="5913821" y="3886112"/>
              <a:ext cx="438082" cy="674638"/>
            </a:xfrm>
            <a:prstGeom prst="straightConnector1">
              <a:avLst/>
            </a:prstGeom>
            <a:solidFill>
              <a:schemeClr val="accent1"/>
            </a:solidFill>
            <a:ln w="19050" cap="flat" cmpd="sng" algn="ctr">
              <a:solidFill>
                <a:srgbClr val="0070C0"/>
              </a:solidFill>
              <a:prstDash val="dash"/>
              <a:round/>
              <a:headEnd type="none" w="med" len="med"/>
              <a:tailEnd type="triangle" w="med" len="med"/>
            </a:ln>
            <a:effectLst/>
          </p:spPr>
        </p:cxnSp>
        <p:pic>
          <p:nvPicPr>
            <p:cNvPr id="230" name="图片 229" descr="交换机.png">
              <a:extLst>
                <a:ext uri="{FF2B5EF4-FFF2-40B4-BE49-F238E27FC236}">
                  <a16:creationId xmlns:a16="http://schemas.microsoft.com/office/drawing/2014/main" xmlns="" id="{DB1117AB-4E3A-450A-9160-B3F8319DEA55}"/>
                </a:ext>
              </a:extLst>
            </p:cNvPr>
            <p:cNvPicPr>
              <a:picLocks noChangeAspect="1"/>
            </p:cNvPicPr>
            <p:nvPr/>
          </p:nvPicPr>
          <p:blipFill>
            <a:blip r:embed="rId5" cstate="print"/>
            <a:stretch>
              <a:fillRect/>
            </a:stretch>
          </p:blipFill>
          <p:spPr bwMode="gray">
            <a:xfrm>
              <a:off x="5643821" y="4560750"/>
              <a:ext cx="540000" cy="441817"/>
            </a:xfrm>
            <a:prstGeom prst="rect">
              <a:avLst/>
            </a:prstGeom>
          </p:spPr>
        </p:pic>
        <p:pic>
          <p:nvPicPr>
            <p:cNvPr id="231" name="图片 230" descr="交换机.png">
              <a:extLst>
                <a:ext uri="{FF2B5EF4-FFF2-40B4-BE49-F238E27FC236}">
                  <a16:creationId xmlns:a16="http://schemas.microsoft.com/office/drawing/2014/main" xmlns="" id="{6D0EFF0E-BC87-4584-A5EF-60BEDC492B25}"/>
                </a:ext>
              </a:extLst>
            </p:cNvPr>
            <p:cNvPicPr>
              <a:picLocks noChangeAspect="1"/>
            </p:cNvPicPr>
            <p:nvPr/>
          </p:nvPicPr>
          <p:blipFill>
            <a:blip r:embed="rId5" cstate="print"/>
            <a:stretch>
              <a:fillRect/>
            </a:stretch>
          </p:blipFill>
          <p:spPr bwMode="gray">
            <a:xfrm>
              <a:off x="6543425" y="4560750"/>
              <a:ext cx="540000" cy="441817"/>
            </a:xfrm>
            <a:prstGeom prst="rect">
              <a:avLst/>
            </a:prstGeom>
          </p:spPr>
        </p:pic>
        <p:cxnSp>
          <p:nvCxnSpPr>
            <p:cNvPr id="232" name="直接箭头连接符 231">
              <a:extLst>
                <a:ext uri="{FF2B5EF4-FFF2-40B4-BE49-F238E27FC236}">
                  <a16:creationId xmlns:a16="http://schemas.microsoft.com/office/drawing/2014/main" xmlns="" id="{D93BA2C6-D9C2-4016-8DC7-AF6CE38C53C6}"/>
                </a:ext>
              </a:extLst>
            </p:cNvPr>
            <p:cNvCxnSpPr>
              <a:cxnSpLocks/>
              <a:endCxn id="231" idx="0"/>
            </p:cNvCxnSpPr>
            <p:nvPr/>
          </p:nvCxnSpPr>
          <p:spPr bwMode="gray">
            <a:xfrm>
              <a:off x="6351903" y="3886112"/>
              <a:ext cx="461522" cy="674638"/>
            </a:xfrm>
            <a:prstGeom prst="straightConnector1">
              <a:avLst/>
            </a:prstGeom>
            <a:solidFill>
              <a:schemeClr val="accent1"/>
            </a:solidFill>
            <a:ln w="19050" cap="flat" cmpd="sng" algn="ctr">
              <a:solidFill>
                <a:srgbClr val="0070C0"/>
              </a:solidFill>
              <a:prstDash val="dash"/>
              <a:round/>
              <a:headEnd type="none" w="med" len="med"/>
              <a:tailEnd type="triangle" w="med" len="med"/>
            </a:ln>
            <a:effectLst/>
          </p:spPr>
        </p:cxnSp>
        <p:sp>
          <p:nvSpPr>
            <p:cNvPr id="233" name="文本框 232">
              <a:extLst>
                <a:ext uri="{FF2B5EF4-FFF2-40B4-BE49-F238E27FC236}">
                  <a16:creationId xmlns:a16="http://schemas.microsoft.com/office/drawing/2014/main" xmlns="" id="{A0FEAF0F-88C6-4B4C-85EC-FB141998F6C9}"/>
                </a:ext>
              </a:extLst>
            </p:cNvPr>
            <p:cNvSpPr txBox="1"/>
            <p:nvPr/>
          </p:nvSpPr>
          <p:spPr bwMode="gray">
            <a:xfrm>
              <a:off x="5554710" y="5844867"/>
              <a:ext cx="1681961" cy="305230"/>
            </a:xfrm>
            <a:prstGeom prst="rect">
              <a:avLst/>
            </a:prstGeom>
            <a:noFill/>
            <a:ln>
              <a:solidFill>
                <a:schemeClr val="bg1">
                  <a:lumMod val="50000"/>
                </a:schemeClr>
              </a:solidFill>
            </a:ln>
          </p:spPr>
          <p:txBody>
            <a:bodyPr wrap="square" rtlCol="0">
              <a:spAutoFit/>
            </a:bodyPr>
            <a:lstStyle/>
            <a:p>
              <a:pPr algn="ctr" fontAlgn="ctr"/>
              <a:r>
                <a:rPr lang="en-US" sz="1200" dirty="0" smtClean="0">
                  <a:latin typeface="Huawei Sans" panose="020C0503030203020204" pitchFamily="34" charset="0"/>
                </a:rPr>
                <a:t>Server cluster</a:t>
              </a:r>
              <a:endParaRPr lang="en-US" sz="1200" dirty="0">
                <a:latin typeface="Huawei Sans" panose="020C0503030203020204" pitchFamily="34" charset="0"/>
              </a:endParaRPr>
            </a:p>
          </p:txBody>
        </p:sp>
        <p:cxnSp>
          <p:nvCxnSpPr>
            <p:cNvPr id="234" name="直接连接符 233">
              <a:extLst>
                <a:ext uri="{FF2B5EF4-FFF2-40B4-BE49-F238E27FC236}">
                  <a16:creationId xmlns:a16="http://schemas.microsoft.com/office/drawing/2014/main" xmlns="" id="{6CFEAC34-C6B8-4116-9981-6597EA990015}"/>
                </a:ext>
              </a:extLst>
            </p:cNvPr>
            <p:cNvCxnSpPr>
              <a:cxnSpLocks/>
              <a:stCxn id="230" idx="2"/>
              <a:endCxn id="233" idx="0"/>
            </p:cNvCxnSpPr>
            <p:nvPr/>
          </p:nvCxnSpPr>
          <p:spPr bwMode="gray">
            <a:xfrm>
              <a:off x="5913822" y="5002567"/>
              <a:ext cx="481869" cy="8423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xmlns="" id="{0C16CD2E-92EA-48C8-B426-CFF68AC70A94}"/>
                </a:ext>
              </a:extLst>
            </p:cNvPr>
            <p:cNvCxnSpPr>
              <a:cxnSpLocks/>
              <a:stCxn id="231" idx="2"/>
              <a:endCxn id="233" idx="0"/>
            </p:cNvCxnSpPr>
            <p:nvPr/>
          </p:nvCxnSpPr>
          <p:spPr bwMode="gray">
            <a:xfrm flipH="1">
              <a:off x="6395691" y="5002567"/>
              <a:ext cx="417735" cy="8423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8" name="椭圆 237">
              <a:extLst>
                <a:ext uri="{FF2B5EF4-FFF2-40B4-BE49-F238E27FC236}">
                  <a16:creationId xmlns:a16="http://schemas.microsoft.com/office/drawing/2014/main" xmlns="" id="{4F96EF8D-6533-4F50-9B48-16E77AFC08A5}"/>
                </a:ext>
              </a:extLst>
            </p:cNvPr>
            <p:cNvSpPr/>
            <p:nvPr/>
          </p:nvSpPr>
          <p:spPr bwMode="gray">
            <a:xfrm>
              <a:off x="5369541" y="4419003"/>
              <a:ext cx="2072659" cy="725312"/>
            </a:xfrm>
            <a:prstGeom prst="ellipse">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ctr"/>
              <a:endParaRPr kumimoji="1" lang="en-US" altLang="zh-CN" sz="1200" dirty="0">
                <a:latin typeface="Huawei Sans" panose="020C0503030203020204" pitchFamily="34" charset="0"/>
                <a:ea typeface="方正兰亭黑简体" panose="02000000000000000000" pitchFamily="2" charset="-122"/>
                <a:cs typeface="宋体" pitchFamily="2" charset="-122"/>
                <a:sym typeface="Huawei Sans" panose="020C0503030203020204" pitchFamily="34" charset="0"/>
              </a:endParaRPr>
            </a:p>
          </p:txBody>
        </p:sp>
      </p:grpSp>
      <p:grpSp>
        <p:nvGrpSpPr>
          <p:cNvPr id="71" name="组合 70"/>
          <p:cNvGrpSpPr/>
          <p:nvPr/>
        </p:nvGrpSpPr>
        <p:grpSpPr bwMode="gray">
          <a:xfrm>
            <a:off x="6750166" y="81688"/>
            <a:ext cx="4978285" cy="288000"/>
            <a:chOff x="6490353" y="88900"/>
            <a:chExt cx="4978285" cy="296380"/>
          </a:xfrm>
        </p:grpSpPr>
        <p:sp>
          <p:nvSpPr>
            <p:cNvPr id="72" name="五边形 71">
              <a:extLst>
                <a:ext uri="{FF2B5EF4-FFF2-40B4-BE49-F238E27FC236}">
                  <a16:creationId xmlns:a16="http://schemas.microsoft.com/office/drawing/2014/main" xmlns="" id="{582DAA93-C17E-4899-8845-AB6748622C3D}"/>
                </a:ext>
              </a:extLst>
            </p:cNvPr>
            <p:cNvSpPr/>
            <p:nvPr/>
          </p:nvSpPr>
          <p:spPr bwMode="gray">
            <a:xfrm>
              <a:off x="6490353" y="88900"/>
              <a:ext cx="1503513" cy="29638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Load Balancing</a:t>
              </a:r>
              <a:endParaRPr lang="en-US" sz="1200" b="1" dirty="0">
                <a:solidFill>
                  <a:srgbClr val="FFFFFF"/>
                </a:solidFill>
                <a:latin typeface="Huawei Sans" panose="020C0503030203020204" pitchFamily="34" charset="0"/>
              </a:endParaRPr>
            </a:p>
          </p:txBody>
        </p:sp>
        <p:sp>
          <p:nvSpPr>
            <p:cNvPr id="73" name="燕尾形 72">
              <a:extLst>
                <a:ext uri="{FF2B5EF4-FFF2-40B4-BE49-F238E27FC236}">
                  <a16:creationId xmlns:a16="http://schemas.microsoft.com/office/drawing/2014/main" xmlns="" id="{E7EFC8A1-15C0-4A48-9534-332F142C03DE}"/>
                </a:ext>
              </a:extLst>
            </p:cNvPr>
            <p:cNvSpPr/>
            <p:nvPr/>
          </p:nvSpPr>
          <p:spPr bwMode="gray">
            <a:xfrm>
              <a:off x="8809363" y="88900"/>
              <a:ext cx="985131"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VXLAN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73">
              <a:extLst>
                <a:ext uri="{FF2B5EF4-FFF2-40B4-BE49-F238E27FC236}">
                  <a16:creationId xmlns:a16="http://schemas.microsoft.com/office/drawing/2014/main" xmlns="" id="{A739A215-DDE7-40DF-AA00-AB3263EF5C75}"/>
                </a:ext>
              </a:extLst>
            </p:cNvPr>
            <p:cNvSpPr/>
            <p:nvPr/>
          </p:nvSpPr>
          <p:spPr bwMode="gray">
            <a:xfrm>
              <a:off x="9709677" y="88900"/>
              <a:ext cx="703318"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EVPN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74">
              <a:extLst>
                <a:ext uri="{FF2B5EF4-FFF2-40B4-BE49-F238E27FC236}">
                  <a16:creationId xmlns:a16="http://schemas.microsoft.com/office/drawing/2014/main" xmlns="" id="{77D457C9-5406-4721-B411-C71DFF2AD8AB}"/>
                </a:ext>
              </a:extLst>
            </p:cNvPr>
            <p:cNvSpPr/>
            <p:nvPr/>
          </p:nvSpPr>
          <p:spPr bwMode="gray">
            <a:xfrm>
              <a:off x="10328178" y="88900"/>
              <a:ext cx="1140460"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燕尾形 75">
              <a:extLst>
                <a:ext uri="{FF2B5EF4-FFF2-40B4-BE49-F238E27FC236}">
                  <a16:creationId xmlns:a16="http://schemas.microsoft.com/office/drawing/2014/main" xmlns="" id="{E7EFC8A1-15C0-4A48-9534-332F142C03DE}"/>
                </a:ext>
              </a:extLst>
            </p:cNvPr>
            <p:cNvSpPr/>
            <p:nvPr/>
          </p:nvSpPr>
          <p:spPr bwMode="gray">
            <a:xfrm>
              <a:off x="7909049" y="88900"/>
              <a:ext cx="985131"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M-LAG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9432180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9CB552-6939-443C-8B95-DBB3AB8B1151}"/>
              </a:ext>
            </a:extLst>
          </p:cNvPr>
          <p:cNvSpPr>
            <a:spLocks noGrp="1"/>
          </p:cNvSpPr>
          <p:nvPr>
            <p:ph type="title"/>
          </p:nvPr>
        </p:nvSpPr>
        <p:spPr/>
        <p:txBody>
          <a:bodyPr/>
          <a:lstStyle/>
          <a:p>
            <a:r>
              <a:rPr lang="en-US" smtClean="0"/>
              <a:t>M-LAG</a:t>
            </a:r>
            <a:endParaRPr lang="en-US" altLang="zh-CN" dirty="0">
              <a:sym typeface="Huawei Sans" panose="020C0503030203020204" pitchFamily="34" charset="0"/>
            </a:endParaRPr>
          </a:p>
        </p:txBody>
      </p:sp>
      <p:sp>
        <p:nvSpPr>
          <p:cNvPr id="12" name="文本占位符 11"/>
          <p:cNvSpPr>
            <a:spLocks noGrp="1"/>
          </p:cNvSpPr>
          <p:nvPr>
            <p:ph type="body" sz="quarter" idx="10"/>
          </p:nvPr>
        </p:nvSpPr>
        <p:spPr/>
        <p:txBody>
          <a:bodyPr/>
          <a:lstStyle/>
          <a:p>
            <a:pPr algn="l"/>
            <a:r>
              <a:rPr lang="en-US" sz="1600" dirty="0" smtClean="0"/>
              <a:t>M-LAG is a technology that implements inter-device link aggregation. It provides device-level link redundancy. </a:t>
            </a:r>
            <a:r>
              <a:rPr lang="en-US" altLang="zh-CN" sz="1600" dirty="0" smtClean="0"/>
              <a:t>M-LAG</a:t>
            </a:r>
            <a:r>
              <a:rPr lang="en-US" sz="1600" dirty="0" smtClean="0"/>
              <a:t> implements load balancing as well as backup protection.</a:t>
            </a:r>
            <a:endParaRPr lang="en-US" altLang="zh-CN" sz="1600" dirty="0" smtClean="0">
              <a:sym typeface="Huawei Sans" panose="020C0503030203020204" pitchFamily="34" charset="0"/>
            </a:endParaRPr>
          </a:p>
          <a:p>
            <a:pPr algn="l"/>
            <a:r>
              <a:rPr lang="en-US" sz="1600" dirty="0" smtClean="0"/>
              <a:t>In a DC, two TOR switches negotiate to form an M-LAG in active/standby mode to connect to other devices (servers or firewalls).</a:t>
            </a:r>
          </a:p>
          <a:p>
            <a:pPr algn="l"/>
            <a:endParaRPr lang="en-US" altLang="zh-CN" sz="1600" dirty="0">
              <a:sym typeface="Huawei Sans" panose="020C0503030203020204" pitchFamily="34" charset="0"/>
            </a:endParaRPr>
          </a:p>
        </p:txBody>
      </p:sp>
      <p:sp>
        <p:nvSpPr>
          <p:cNvPr id="4" name="圆角矩形 41">
            <a:extLst>
              <a:ext uri="{FF2B5EF4-FFF2-40B4-BE49-F238E27FC236}">
                <a16:creationId xmlns:a16="http://schemas.microsoft.com/office/drawing/2014/main" xmlns="" id="{9F89030F-EEC7-4C28-AFA2-D7585A0B1A23}"/>
              </a:ext>
            </a:extLst>
          </p:cNvPr>
          <p:cNvSpPr/>
          <p:nvPr/>
        </p:nvSpPr>
        <p:spPr bwMode="gray">
          <a:xfrm>
            <a:off x="1191844" y="3165576"/>
            <a:ext cx="3849239" cy="830034"/>
          </a:xfrm>
          <a:prstGeom prst="roundRect">
            <a:avLst/>
          </a:prstGeom>
          <a:solidFill>
            <a:srgbClr val="FFFFCC"/>
          </a:solidFill>
          <a:ln w="6350">
            <a:solidFill>
              <a:srgbClr val="FFC000"/>
            </a:solidFill>
            <a:prstDash val="dash"/>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79200" tIns="39600" rIns="79200" bIns="39600" numCol="1" rtlCol="0" anchor="t" anchorCtr="0" compatLnSpc="1">
            <a:prstTxWarp prst="textNoShape">
              <a:avLst/>
            </a:prstTxWarp>
            <a:noAutofit/>
          </a:bodyPr>
          <a:lstStyle/>
          <a:p>
            <a:pPr defTabSz="801688" fontAlgn="ctr"/>
            <a:endParaRPr lang="en-US" altLang="zh-CN"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椭圆 4">
            <a:extLst>
              <a:ext uri="{FF2B5EF4-FFF2-40B4-BE49-F238E27FC236}">
                <a16:creationId xmlns:a16="http://schemas.microsoft.com/office/drawing/2014/main" xmlns="" id="{416B0689-4F30-40AD-8E99-2B3B134968A1}"/>
              </a:ext>
            </a:extLst>
          </p:cNvPr>
          <p:cNvSpPr/>
          <p:nvPr/>
        </p:nvSpPr>
        <p:spPr bwMode="gray">
          <a:xfrm>
            <a:off x="2046087" y="4353296"/>
            <a:ext cx="2146760" cy="508685"/>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76" descr="接入交换机.png">
            <a:extLst>
              <a:ext uri="{FF2B5EF4-FFF2-40B4-BE49-F238E27FC236}">
                <a16:creationId xmlns:a16="http://schemas.microsoft.com/office/drawing/2014/main" xmlns="" id="{A1A731BE-0DD6-4E0E-B11F-CE861CADC802}"/>
              </a:ext>
            </a:extLst>
          </p:cNvPr>
          <p:cNvPicPr>
            <a:picLocks noChangeAspect="1"/>
          </p:cNvPicPr>
          <p:nvPr/>
        </p:nvPicPr>
        <p:blipFill>
          <a:blip r:embed="rId3" cstate="print"/>
          <a:stretch>
            <a:fillRect/>
          </a:stretch>
        </p:blipFill>
        <p:spPr bwMode="gray">
          <a:xfrm>
            <a:off x="1291812" y="3391064"/>
            <a:ext cx="569344" cy="413744"/>
          </a:xfrm>
          <a:prstGeom prst="rect">
            <a:avLst/>
          </a:prstGeom>
        </p:spPr>
      </p:pic>
      <p:cxnSp>
        <p:nvCxnSpPr>
          <p:cNvPr id="7" name="直接连接符 6">
            <a:extLst>
              <a:ext uri="{FF2B5EF4-FFF2-40B4-BE49-F238E27FC236}">
                <a16:creationId xmlns:a16="http://schemas.microsoft.com/office/drawing/2014/main" xmlns="" id="{2F380432-F940-4A14-846E-AC028ADBFE62}"/>
              </a:ext>
            </a:extLst>
          </p:cNvPr>
          <p:cNvCxnSpPr>
            <a:cxnSpLocks/>
            <a:stCxn id="6" idx="2"/>
            <a:endCxn id="25" idx="0"/>
          </p:cNvCxnSpPr>
          <p:nvPr/>
        </p:nvCxnSpPr>
        <p:spPr bwMode="gray">
          <a:xfrm>
            <a:off x="1576484" y="3804808"/>
            <a:ext cx="1528015" cy="160045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 name="直接连接符 7">
            <a:extLst>
              <a:ext uri="{FF2B5EF4-FFF2-40B4-BE49-F238E27FC236}">
                <a16:creationId xmlns:a16="http://schemas.microsoft.com/office/drawing/2014/main" xmlns="" id="{42D931DD-BB12-4650-8E3C-34919E741B8A}"/>
              </a:ext>
            </a:extLst>
          </p:cNvPr>
          <p:cNvCxnSpPr>
            <a:cxnSpLocks/>
            <a:stCxn id="26" idx="2"/>
            <a:endCxn id="25" idx="0"/>
          </p:cNvCxnSpPr>
          <p:nvPr/>
        </p:nvCxnSpPr>
        <p:spPr bwMode="gray">
          <a:xfrm flipH="1">
            <a:off x="3104499" y="3804808"/>
            <a:ext cx="1554587" cy="160045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 name="Right Arrow 158">
            <a:extLst>
              <a:ext uri="{FF2B5EF4-FFF2-40B4-BE49-F238E27FC236}">
                <a16:creationId xmlns:a16="http://schemas.microsoft.com/office/drawing/2014/main" xmlns="" id="{8A06E94B-7AE3-4E4F-A576-7EC849022FCD}"/>
              </a:ext>
            </a:extLst>
          </p:cNvPr>
          <p:cNvSpPr/>
          <p:nvPr/>
        </p:nvSpPr>
        <p:spPr bwMode="gray">
          <a:xfrm rot="18780589">
            <a:off x="3568107" y="4419100"/>
            <a:ext cx="1254842" cy="97311"/>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w="12700">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fontAlgn="ctr"/>
            <a:endParaRPr lang="en-US" altLang="zh-CN"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Right Arrow 158">
            <a:extLst>
              <a:ext uri="{FF2B5EF4-FFF2-40B4-BE49-F238E27FC236}">
                <a16:creationId xmlns:a16="http://schemas.microsoft.com/office/drawing/2014/main" xmlns="" id="{1967E168-BE9C-493A-AFE4-A8852578251D}"/>
              </a:ext>
            </a:extLst>
          </p:cNvPr>
          <p:cNvSpPr/>
          <p:nvPr/>
        </p:nvSpPr>
        <p:spPr bwMode="gray">
          <a:xfrm rot="13573552">
            <a:off x="1397974" y="4363713"/>
            <a:ext cx="1254842" cy="97312"/>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w="12700">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lt1"/>
                </a:solidFill>
                <a:latin typeface="Arial"/>
                <a:ea typeface="+mn-ea"/>
                <a:cs typeface="+mn-cs"/>
              </a:defRPr>
            </a:lvl1pPr>
            <a:lvl2pPr marL="457200" algn="l" rtl="0" fontAlgn="t">
              <a:spcBef>
                <a:spcPct val="0"/>
              </a:spcBef>
              <a:spcAft>
                <a:spcPct val="0"/>
              </a:spcAft>
              <a:defRPr sz="1000" kern="1200">
                <a:solidFill>
                  <a:schemeClr val="lt1"/>
                </a:solidFill>
                <a:latin typeface="Arial"/>
                <a:ea typeface="+mn-ea"/>
                <a:cs typeface="+mn-cs"/>
              </a:defRPr>
            </a:lvl2pPr>
            <a:lvl3pPr marL="914400" algn="l" rtl="0" fontAlgn="t">
              <a:spcBef>
                <a:spcPct val="0"/>
              </a:spcBef>
              <a:spcAft>
                <a:spcPct val="0"/>
              </a:spcAft>
              <a:defRPr sz="1000" kern="1200">
                <a:solidFill>
                  <a:schemeClr val="lt1"/>
                </a:solidFill>
                <a:latin typeface="Arial"/>
                <a:ea typeface="+mn-ea"/>
                <a:cs typeface="+mn-cs"/>
              </a:defRPr>
            </a:lvl3pPr>
            <a:lvl4pPr marL="1371600" algn="l" rtl="0" fontAlgn="t">
              <a:spcBef>
                <a:spcPct val="0"/>
              </a:spcBef>
              <a:spcAft>
                <a:spcPct val="0"/>
              </a:spcAft>
              <a:defRPr sz="1000" kern="1200">
                <a:solidFill>
                  <a:schemeClr val="lt1"/>
                </a:solidFill>
                <a:latin typeface="Arial"/>
                <a:ea typeface="+mn-ea"/>
                <a:cs typeface="+mn-cs"/>
              </a:defRPr>
            </a:lvl4pPr>
            <a:lvl5pPr marL="1828800" algn="l" rtl="0" fontAlgn="t">
              <a:spcBef>
                <a:spcPct val="0"/>
              </a:spcBef>
              <a:spcAft>
                <a:spcPct val="0"/>
              </a:spcAft>
              <a:defRPr sz="1000" kern="1200">
                <a:solidFill>
                  <a:schemeClr val="lt1"/>
                </a:solidFill>
                <a:latin typeface="Arial"/>
                <a:ea typeface="+mn-ea"/>
                <a:cs typeface="+mn-cs"/>
              </a:defRPr>
            </a:lvl5pPr>
            <a:lvl6pPr marL="2286000" algn="l" defTabSz="914400" rtl="0" eaLnBrk="1" latinLnBrk="0" hangingPunct="1">
              <a:defRPr sz="1000" kern="1200">
                <a:solidFill>
                  <a:schemeClr val="lt1"/>
                </a:solidFill>
                <a:latin typeface="Arial"/>
                <a:ea typeface="+mn-ea"/>
                <a:cs typeface="+mn-cs"/>
              </a:defRPr>
            </a:lvl6pPr>
            <a:lvl7pPr marL="2743200" algn="l" defTabSz="914400" rtl="0" eaLnBrk="1" latinLnBrk="0" hangingPunct="1">
              <a:defRPr sz="1000" kern="1200">
                <a:solidFill>
                  <a:schemeClr val="lt1"/>
                </a:solidFill>
                <a:latin typeface="Arial"/>
                <a:ea typeface="+mn-ea"/>
                <a:cs typeface="+mn-cs"/>
              </a:defRPr>
            </a:lvl7pPr>
            <a:lvl8pPr marL="3200400" algn="l" defTabSz="914400" rtl="0" eaLnBrk="1" latinLnBrk="0" hangingPunct="1">
              <a:defRPr sz="1000" kern="1200">
                <a:solidFill>
                  <a:schemeClr val="lt1"/>
                </a:solidFill>
                <a:latin typeface="Arial"/>
                <a:ea typeface="+mn-ea"/>
                <a:cs typeface="+mn-cs"/>
              </a:defRPr>
            </a:lvl8pPr>
            <a:lvl9pPr marL="3657600" algn="l" defTabSz="914400" rtl="0" eaLnBrk="1" latinLnBrk="0" hangingPunct="1">
              <a:defRPr sz="1000" kern="1200">
                <a:solidFill>
                  <a:schemeClr val="lt1"/>
                </a:solidFill>
                <a:latin typeface="Arial"/>
                <a:ea typeface="+mn-ea"/>
                <a:cs typeface="+mn-cs"/>
              </a:defRPr>
            </a:lvl9pPr>
          </a:lstStyle>
          <a:p>
            <a:pPr algn="ctr" fontAlgn="ctr"/>
            <a:endParaRPr lang="en-US" altLang="zh-CN"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a:extLst>
              <a:ext uri="{FF2B5EF4-FFF2-40B4-BE49-F238E27FC236}">
                <a16:creationId xmlns:a16="http://schemas.microsoft.com/office/drawing/2014/main" xmlns="" id="{B59C8950-59D9-4FB0-B2EC-F4F81431218C}"/>
              </a:ext>
            </a:extLst>
          </p:cNvPr>
          <p:cNvSpPr txBox="1"/>
          <p:nvPr/>
        </p:nvSpPr>
        <p:spPr bwMode="gray">
          <a:xfrm>
            <a:off x="1895002" y="3206299"/>
            <a:ext cx="244292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Active/standby negotiation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a:extLst>
              <a:ext uri="{FF2B5EF4-FFF2-40B4-BE49-F238E27FC236}">
                <a16:creationId xmlns:a16="http://schemas.microsoft.com/office/drawing/2014/main" xmlns="" id="{CC298091-DBC8-4FD5-853A-CC4D27C26942}"/>
              </a:ext>
            </a:extLst>
          </p:cNvPr>
          <p:cNvSpPr txBox="1"/>
          <p:nvPr/>
        </p:nvSpPr>
        <p:spPr bwMode="gray">
          <a:xfrm>
            <a:off x="2404447" y="4470976"/>
            <a:ext cx="143004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M-LAG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a:extLst>
              <a:ext uri="{FF2B5EF4-FFF2-40B4-BE49-F238E27FC236}">
                <a16:creationId xmlns:a16="http://schemas.microsoft.com/office/drawing/2014/main" xmlns="" id="{890EE2DC-A07B-468F-887B-F78CE7D28529}"/>
              </a:ext>
            </a:extLst>
          </p:cNvPr>
          <p:cNvCxnSpPr/>
          <p:nvPr/>
        </p:nvCxnSpPr>
        <p:spPr bwMode="gray">
          <a:xfrm>
            <a:off x="1861156" y="3500049"/>
            <a:ext cx="2589819" cy="0"/>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17" name="直接连接符 16">
            <a:extLst>
              <a:ext uri="{FF2B5EF4-FFF2-40B4-BE49-F238E27FC236}">
                <a16:creationId xmlns:a16="http://schemas.microsoft.com/office/drawing/2014/main" xmlns="" id="{7B4525F2-E4A7-4F3B-B3D0-4CC071107303}"/>
              </a:ext>
            </a:extLst>
          </p:cNvPr>
          <p:cNvCxnSpPr/>
          <p:nvPr/>
        </p:nvCxnSpPr>
        <p:spPr bwMode="gray">
          <a:xfrm>
            <a:off x="1861156" y="3650301"/>
            <a:ext cx="2589819" cy="0"/>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8" name="弧形 17">
            <a:extLst>
              <a:ext uri="{FF2B5EF4-FFF2-40B4-BE49-F238E27FC236}">
                <a16:creationId xmlns:a16="http://schemas.microsoft.com/office/drawing/2014/main" xmlns="" id="{032FACDF-FC28-46DE-9E43-F95FBED665EA}"/>
              </a:ext>
            </a:extLst>
          </p:cNvPr>
          <p:cNvSpPr/>
          <p:nvPr/>
        </p:nvSpPr>
        <p:spPr bwMode="gray">
          <a:xfrm>
            <a:off x="1666229" y="2992756"/>
            <a:ext cx="2912179" cy="602991"/>
          </a:xfrm>
          <a:prstGeom prst="arc">
            <a:avLst>
              <a:gd name="adj1" fmla="val 10892075"/>
              <a:gd name="adj2" fmla="val 0"/>
            </a:avLst>
          </a:prstGeom>
          <a:ln w="19050">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a:extLst>
              <a:ext uri="{FF2B5EF4-FFF2-40B4-BE49-F238E27FC236}">
                <a16:creationId xmlns:a16="http://schemas.microsoft.com/office/drawing/2014/main" xmlns="" id="{899D7D50-7333-412C-9F74-8EB622263DE5}"/>
              </a:ext>
            </a:extLst>
          </p:cNvPr>
          <p:cNvSpPr txBox="1"/>
          <p:nvPr/>
        </p:nvSpPr>
        <p:spPr bwMode="gray">
          <a:xfrm>
            <a:off x="413556" y="3435476"/>
            <a:ext cx="987191"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TOR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a:extLst>
              <a:ext uri="{FF2B5EF4-FFF2-40B4-BE49-F238E27FC236}">
                <a16:creationId xmlns:a16="http://schemas.microsoft.com/office/drawing/2014/main" xmlns="" id="{971F13F8-1289-42ED-A122-7CBB37D01413}"/>
              </a:ext>
            </a:extLst>
          </p:cNvPr>
          <p:cNvSpPr txBox="1"/>
          <p:nvPr/>
        </p:nvSpPr>
        <p:spPr bwMode="gray">
          <a:xfrm>
            <a:off x="4831763" y="3435476"/>
            <a:ext cx="987191"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TOR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图片 24">
            <a:extLst>
              <a:ext uri="{FF2B5EF4-FFF2-40B4-BE49-F238E27FC236}">
                <a16:creationId xmlns:a16="http://schemas.microsoft.com/office/drawing/2014/main" xmlns="" id="{2D079B7B-B203-48C7-A6E3-D2131F15953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834499" y="5405264"/>
            <a:ext cx="540000" cy="442800"/>
          </a:xfrm>
          <a:prstGeom prst="rect">
            <a:avLst/>
          </a:prstGeom>
        </p:spPr>
      </p:pic>
      <p:pic>
        <p:nvPicPr>
          <p:cNvPr id="26" name="图片 76" descr="接入交换机.png">
            <a:extLst>
              <a:ext uri="{FF2B5EF4-FFF2-40B4-BE49-F238E27FC236}">
                <a16:creationId xmlns:a16="http://schemas.microsoft.com/office/drawing/2014/main" xmlns="" id="{9972B247-C332-42E3-B968-7E9D5E2C71F6}"/>
              </a:ext>
            </a:extLst>
          </p:cNvPr>
          <p:cNvPicPr>
            <a:picLocks noChangeAspect="1"/>
          </p:cNvPicPr>
          <p:nvPr/>
        </p:nvPicPr>
        <p:blipFill>
          <a:blip r:embed="rId3" cstate="print"/>
          <a:stretch>
            <a:fillRect/>
          </a:stretch>
        </p:blipFill>
        <p:spPr bwMode="gray">
          <a:xfrm>
            <a:off x="4374414" y="3391064"/>
            <a:ext cx="569344" cy="413744"/>
          </a:xfrm>
          <a:prstGeom prst="rect">
            <a:avLst/>
          </a:prstGeom>
        </p:spPr>
      </p:pic>
      <p:sp>
        <p:nvSpPr>
          <p:cNvPr id="32" name="文本框 31">
            <a:extLst>
              <a:ext uri="{FF2B5EF4-FFF2-40B4-BE49-F238E27FC236}">
                <a16:creationId xmlns:a16="http://schemas.microsoft.com/office/drawing/2014/main" xmlns="" id="{D423AF8B-BCE2-483A-B81A-EF1C2E4ED2F0}"/>
              </a:ext>
            </a:extLst>
          </p:cNvPr>
          <p:cNvSpPr txBox="1"/>
          <p:nvPr/>
        </p:nvSpPr>
        <p:spPr bwMode="gray">
          <a:xfrm>
            <a:off x="1959126" y="3679913"/>
            <a:ext cx="2314676"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Layer 2 traffic forwarding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a16="http://schemas.microsoft.com/office/drawing/2014/main" xmlns="" id="{E284C30F-EC17-4499-8D68-D03A4CA3E284}"/>
              </a:ext>
            </a:extLst>
          </p:cNvPr>
          <p:cNvSpPr txBox="1"/>
          <p:nvPr/>
        </p:nvSpPr>
        <p:spPr bwMode="gray">
          <a:xfrm>
            <a:off x="2420255" y="2553079"/>
            <a:ext cx="1392417"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Dual-active detection (DAD)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a16="http://schemas.microsoft.com/office/drawing/2014/main" xmlns="" id="{5839A9BF-35D9-48CD-BF56-E5F3E739C4AC}"/>
              </a:ext>
            </a:extLst>
          </p:cNvPr>
          <p:cNvSpPr txBox="1"/>
          <p:nvPr/>
        </p:nvSpPr>
        <p:spPr bwMode="gray">
          <a:xfrm>
            <a:off x="3350734" y="5457723"/>
            <a:ext cx="987191"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a:extLst>
              <a:ext uri="{FF2B5EF4-FFF2-40B4-BE49-F238E27FC236}">
                <a16:creationId xmlns:a16="http://schemas.microsoft.com/office/drawing/2014/main" xmlns="" id="{4F26527C-812A-4585-ACBB-508B03F7FBEE}"/>
              </a:ext>
            </a:extLst>
          </p:cNvPr>
          <p:cNvCxnSpPr>
            <a:cxnSpLocks/>
          </p:cNvCxnSpPr>
          <p:nvPr/>
        </p:nvCxnSpPr>
        <p:spPr bwMode="gray">
          <a:xfrm>
            <a:off x="8367323" y="3695123"/>
            <a:ext cx="0" cy="169744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55" name="图片 54">
            <a:extLst>
              <a:ext uri="{FF2B5EF4-FFF2-40B4-BE49-F238E27FC236}">
                <a16:creationId xmlns:a16="http://schemas.microsoft.com/office/drawing/2014/main" xmlns="" id="{6C8766FA-59A6-4DA7-A493-0D52C41AC66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176698" y="5392564"/>
            <a:ext cx="468662" cy="393523"/>
          </a:xfrm>
          <a:prstGeom prst="rect">
            <a:avLst/>
          </a:prstGeom>
        </p:spPr>
      </p:pic>
      <p:pic>
        <p:nvPicPr>
          <p:cNvPr id="56" name="图片 76" descr="接入交换机.png">
            <a:extLst>
              <a:ext uri="{FF2B5EF4-FFF2-40B4-BE49-F238E27FC236}">
                <a16:creationId xmlns:a16="http://schemas.microsoft.com/office/drawing/2014/main" xmlns="" id="{39A32D3D-AF24-4CE4-8A1E-6A2A9AF79BEA}"/>
              </a:ext>
            </a:extLst>
          </p:cNvPr>
          <p:cNvPicPr>
            <a:picLocks noChangeAspect="1"/>
          </p:cNvPicPr>
          <p:nvPr/>
        </p:nvPicPr>
        <p:blipFill>
          <a:blip r:embed="rId3" cstate="print"/>
          <a:stretch>
            <a:fillRect/>
          </a:stretch>
        </p:blipFill>
        <p:spPr bwMode="gray">
          <a:xfrm>
            <a:off x="8162026" y="3378364"/>
            <a:ext cx="505984" cy="367700"/>
          </a:xfrm>
          <a:prstGeom prst="rect">
            <a:avLst/>
          </a:prstGeom>
        </p:spPr>
      </p:pic>
      <p:cxnSp>
        <p:nvCxnSpPr>
          <p:cNvPr id="57" name="直接连接符 56">
            <a:extLst>
              <a:ext uri="{FF2B5EF4-FFF2-40B4-BE49-F238E27FC236}">
                <a16:creationId xmlns:a16="http://schemas.microsoft.com/office/drawing/2014/main" xmlns="" id="{FBC2FCF6-AE44-4479-99D1-8E3F5F67FCA4}"/>
              </a:ext>
            </a:extLst>
          </p:cNvPr>
          <p:cNvCxnSpPr>
            <a:cxnSpLocks/>
          </p:cNvCxnSpPr>
          <p:nvPr/>
        </p:nvCxnSpPr>
        <p:spPr bwMode="gray">
          <a:xfrm>
            <a:off x="8462573" y="3746064"/>
            <a:ext cx="0" cy="164650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8" name="文本框 57">
            <a:extLst>
              <a:ext uri="{FF2B5EF4-FFF2-40B4-BE49-F238E27FC236}">
                <a16:creationId xmlns:a16="http://schemas.microsoft.com/office/drawing/2014/main" xmlns="" id="{0B97DB00-C423-4553-B1A1-4A99F3EE6BE1}"/>
              </a:ext>
            </a:extLst>
          </p:cNvPr>
          <p:cNvSpPr txBox="1"/>
          <p:nvPr/>
        </p:nvSpPr>
        <p:spPr bwMode="gray">
          <a:xfrm>
            <a:off x="7367343" y="2941773"/>
            <a:ext cx="206770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An M-LAG is presented as one device to a server.</a:t>
            </a:r>
            <a:endParaRPr lang="en-US" sz="1200" dirty="0">
              <a:latin typeface="Huawei Sans" panose="020C0503030203020204" pitchFamily="34" charset="0"/>
            </a:endParaRPr>
          </a:p>
        </p:txBody>
      </p:sp>
      <p:sp>
        <p:nvSpPr>
          <p:cNvPr id="59" name="文本框 58">
            <a:extLst>
              <a:ext uri="{FF2B5EF4-FFF2-40B4-BE49-F238E27FC236}">
                <a16:creationId xmlns:a16="http://schemas.microsoft.com/office/drawing/2014/main" xmlns="" id="{C492E874-A040-4F7F-B323-46438FE00A5F}"/>
              </a:ext>
            </a:extLst>
          </p:cNvPr>
          <p:cNvSpPr txBox="1"/>
          <p:nvPr/>
        </p:nvSpPr>
        <p:spPr bwMode="gray">
          <a:xfrm>
            <a:off x="7081399" y="5754113"/>
            <a:ext cx="2659259"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The </a:t>
            </a:r>
            <a:r>
              <a:rPr lang="en-US" sz="1200" dirty="0">
                <a:latin typeface="Huawei Sans" panose="020C0503030203020204" pitchFamily="34" charset="0"/>
              </a:rPr>
              <a:t>server considers the connected M-LAG to be one device.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椭圆 59">
            <a:extLst>
              <a:ext uri="{FF2B5EF4-FFF2-40B4-BE49-F238E27FC236}">
                <a16:creationId xmlns:a16="http://schemas.microsoft.com/office/drawing/2014/main" xmlns="" id="{15341409-8392-4007-8175-21B30AE32EAB}"/>
              </a:ext>
            </a:extLst>
          </p:cNvPr>
          <p:cNvSpPr/>
          <p:nvPr/>
        </p:nvSpPr>
        <p:spPr bwMode="gray">
          <a:xfrm>
            <a:off x="8209657" y="4982010"/>
            <a:ext cx="390354" cy="151790"/>
          </a:xfrm>
          <a:prstGeom prst="ellips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a:extLst>
              <a:ext uri="{FF2B5EF4-FFF2-40B4-BE49-F238E27FC236}">
                <a16:creationId xmlns:a16="http://schemas.microsoft.com/office/drawing/2014/main" xmlns="" id="{342A4F9A-50ED-44A3-9904-67E99CAEF29D}"/>
              </a:ext>
            </a:extLst>
          </p:cNvPr>
          <p:cNvSpPr txBox="1"/>
          <p:nvPr/>
        </p:nvSpPr>
        <p:spPr bwMode="gray">
          <a:xfrm>
            <a:off x="8462573" y="4407180"/>
            <a:ext cx="1607145"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Eth-Trunk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椭圆 61">
            <a:extLst>
              <a:ext uri="{FF2B5EF4-FFF2-40B4-BE49-F238E27FC236}">
                <a16:creationId xmlns:a16="http://schemas.microsoft.com/office/drawing/2014/main" xmlns="" id="{FAE59AFA-38F4-4642-883C-A29FC5E07F08}"/>
              </a:ext>
            </a:extLst>
          </p:cNvPr>
          <p:cNvSpPr/>
          <p:nvPr/>
        </p:nvSpPr>
        <p:spPr bwMode="gray">
          <a:xfrm>
            <a:off x="8209657" y="3963074"/>
            <a:ext cx="390354" cy="151790"/>
          </a:xfrm>
          <a:prstGeom prst="ellips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箭头: 右 64">
            <a:extLst>
              <a:ext uri="{FF2B5EF4-FFF2-40B4-BE49-F238E27FC236}">
                <a16:creationId xmlns:a16="http://schemas.microsoft.com/office/drawing/2014/main" xmlns="" id="{EF002E23-5C31-442B-A6FF-974D1E5EC564}"/>
              </a:ext>
            </a:extLst>
          </p:cNvPr>
          <p:cNvSpPr/>
          <p:nvPr/>
        </p:nvSpPr>
        <p:spPr bwMode="gray">
          <a:xfrm>
            <a:off x="5996537" y="4216136"/>
            <a:ext cx="1004751" cy="508685"/>
          </a:xfrm>
          <a:prstGeom prst="rightArrow">
            <a:avLst/>
          </a:prstGeom>
          <a:solidFill>
            <a:srgbClr val="94DAE2"/>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a:extLst>
              <a:ext uri="{FF2B5EF4-FFF2-40B4-BE49-F238E27FC236}">
                <a16:creationId xmlns:a16="http://schemas.microsoft.com/office/drawing/2014/main" xmlns="" id="{18B10CF6-532D-42C7-86D1-DBF10A193100}"/>
              </a:ext>
            </a:extLst>
          </p:cNvPr>
          <p:cNvSpPr txBox="1"/>
          <p:nvPr/>
        </p:nvSpPr>
        <p:spPr bwMode="gray">
          <a:xfrm>
            <a:off x="5673685" y="3723698"/>
            <a:ext cx="1607145"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smtClean="0">
                <a:latin typeface="Huawei Sans" panose="020C0503030203020204" pitchFamily="34" charset="0"/>
              </a:rPr>
              <a:t>Logical perspective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6" name="组合 45"/>
          <p:cNvGrpSpPr/>
          <p:nvPr/>
        </p:nvGrpSpPr>
        <p:grpSpPr bwMode="gray">
          <a:xfrm>
            <a:off x="6750166" y="81688"/>
            <a:ext cx="4978285" cy="288000"/>
            <a:chOff x="6490353" y="88900"/>
            <a:chExt cx="4978285" cy="296380"/>
          </a:xfrm>
        </p:grpSpPr>
        <p:sp>
          <p:nvSpPr>
            <p:cNvPr id="47" name="五边形 46">
              <a:extLst>
                <a:ext uri="{FF2B5EF4-FFF2-40B4-BE49-F238E27FC236}">
                  <a16:creationId xmlns:a16="http://schemas.microsoft.com/office/drawing/2014/main" xmlns="" id="{582DAA93-C17E-4899-8845-AB6748622C3D}"/>
                </a:ext>
              </a:extLst>
            </p:cNvPr>
            <p:cNvSpPr/>
            <p:nvPr/>
          </p:nvSpPr>
          <p:spPr bwMode="gray">
            <a:xfrm>
              <a:off x="6490353" y="88900"/>
              <a:ext cx="1503513" cy="29638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Load Balancing</a:t>
              </a:r>
              <a:endParaRPr lang="en-US" sz="1200" dirty="0">
                <a:latin typeface="Huawei Sans" panose="020C0503030203020204" pitchFamily="34" charset="0"/>
              </a:endParaRPr>
            </a:p>
          </p:txBody>
        </p:sp>
        <p:sp>
          <p:nvSpPr>
            <p:cNvPr id="48" name="燕尾形 47">
              <a:extLst>
                <a:ext uri="{FF2B5EF4-FFF2-40B4-BE49-F238E27FC236}">
                  <a16:creationId xmlns:a16="http://schemas.microsoft.com/office/drawing/2014/main" xmlns="" id="{E7EFC8A1-15C0-4A48-9534-332F142C03DE}"/>
                </a:ext>
              </a:extLst>
            </p:cNvPr>
            <p:cNvSpPr/>
            <p:nvPr/>
          </p:nvSpPr>
          <p:spPr bwMode="gray">
            <a:xfrm>
              <a:off x="8809363" y="88900"/>
              <a:ext cx="985131"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VXLAN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a:extLst>
                <a:ext uri="{FF2B5EF4-FFF2-40B4-BE49-F238E27FC236}">
                  <a16:creationId xmlns:a16="http://schemas.microsoft.com/office/drawing/2014/main" xmlns="" id="{A739A215-DDE7-40DF-AA00-AB3263EF5C75}"/>
                </a:ext>
              </a:extLst>
            </p:cNvPr>
            <p:cNvSpPr/>
            <p:nvPr/>
          </p:nvSpPr>
          <p:spPr bwMode="gray">
            <a:xfrm>
              <a:off x="9709677" y="88900"/>
              <a:ext cx="703318"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EVPN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a:extLst>
                <a:ext uri="{FF2B5EF4-FFF2-40B4-BE49-F238E27FC236}">
                  <a16:creationId xmlns:a16="http://schemas.microsoft.com/office/drawing/2014/main" xmlns="" id="{77D457C9-5406-4721-B411-C71DFF2AD8AB}"/>
                </a:ext>
              </a:extLst>
            </p:cNvPr>
            <p:cNvSpPr/>
            <p:nvPr/>
          </p:nvSpPr>
          <p:spPr bwMode="gray">
            <a:xfrm>
              <a:off x="10328178" y="88900"/>
              <a:ext cx="1140460"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a:extLst>
                <a:ext uri="{FF2B5EF4-FFF2-40B4-BE49-F238E27FC236}">
                  <a16:creationId xmlns:a16="http://schemas.microsoft.com/office/drawing/2014/main" xmlns="" id="{E7EFC8A1-15C0-4A48-9534-332F142C03DE}"/>
                </a:ext>
              </a:extLst>
            </p:cNvPr>
            <p:cNvSpPr/>
            <p:nvPr/>
          </p:nvSpPr>
          <p:spPr bwMode="gray">
            <a:xfrm>
              <a:off x="7909049" y="88900"/>
              <a:ext cx="985131" cy="29638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M-LAG</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6092438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圆角 580">
            <a:extLst>
              <a:ext uri="{FF2B5EF4-FFF2-40B4-BE49-F238E27FC236}">
                <a16:creationId xmlns:a16="http://schemas.microsoft.com/office/drawing/2014/main" xmlns="" id="{59E269F1-C9CE-4E6F-A598-4F0E17DCB78B}"/>
              </a:ext>
            </a:extLst>
          </p:cNvPr>
          <p:cNvSpPr/>
          <p:nvPr/>
        </p:nvSpPr>
        <p:spPr bwMode="gray">
          <a:xfrm>
            <a:off x="4703754" y="3240728"/>
            <a:ext cx="2152082" cy="529373"/>
          </a:xfrm>
          <a:prstGeom prst="roundRect">
            <a:avLst>
              <a:gd name="adj" fmla="val 7384"/>
            </a:avLst>
          </a:prstGeom>
          <a:solidFill>
            <a:srgbClr val="BEE9EE"/>
          </a:solidFill>
          <a:ln w="19050">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圆角 580">
            <a:extLst>
              <a:ext uri="{FF2B5EF4-FFF2-40B4-BE49-F238E27FC236}">
                <a16:creationId xmlns:a16="http://schemas.microsoft.com/office/drawing/2014/main" xmlns="" id="{17FC04BC-EF24-42F0-9E65-902C4C4E4C77}"/>
              </a:ext>
            </a:extLst>
          </p:cNvPr>
          <p:cNvSpPr/>
          <p:nvPr/>
        </p:nvSpPr>
        <p:spPr bwMode="gray">
          <a:xfrm>
            <a:off x="6184934" y="4304709"/>
            <a:ext cx="2152082" cy="529373"/>
          </a:xfrm>
          <a:prstGeom prst="roundRect">
            <a:avLst>
              <a:gd name="adj" fmla="val 7384"/>
            </a:avLst>
          </a:prstGeom>
          <a:solidFill>
            <a:srgbClr val="BEE9EE"/>
          </a:solidFill>
          <a:ln w="19050">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圆角 580">
            <a:extLst>
              <a:ext uri="{FF2B5EF4-FFF2-40B4-BE49-F238E27FC236}">
                <a16:creationId xmlns:a16="http://schemas.microsoft.com/office/drawing/2014/main" xmlns="" id="{D5C20E9E-D0A8-45C3-80E1-8E7CCF8B0F43}"/>
              </a:ext>
            </a:extLst>
          </p:cNvPr>
          <p:cNvSpPr/>
          <p:nvPr/>
        </p:nvSpPr>
        <p:spPr bwMode="gray">
          <a:xfrm>
            <a:off x="3161245" y="4297501"/>
            <a:ext cx="2152082" cy="529373"/>
          </a:xfrm>
          <a:prstGeom prst="roundRect">
            <a:avLst>
              <a:gd name="adj" fmla="val 7384"/>
            </a:avLst>
          </a:prstGeom>
          <a:solidFill>
            <a:srgbClr val="BEE9EE"/>
          </a:solidFill>
          <a:ln w="19050">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直接连接符 67">
            <a:extLst>
              <a:ext uri="{FF2B5EF4-FFF2-40B4-BE49-F238E27FC236}">
                <a16:creationId xmlns:a16="http://schemas.microsoft.com/office/drawing/2014/main" xmlns="" id="{A1D998C2-33B4-4955-91BC-F2E4210F9C44}"/>
              </a:ext>
            </a:extLst>
          </p:cNvPr>
          <p:cNvCxnSpPr>
            <a:cxnSpLocks/>
          </p:cNvCxnSpPr>
          <p:nvPr/>
        </p:nvCxnSpPr>
        <p:spPr bwMode="gray">
          <a:xfrm>
            <a:off x="5344661" y="3418990"/>
            <a:ext cx="10272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xmlns="" id="{5A920785-8D22-42B6-8486-596EED809C2B}"/>
              </a:ext>
            </a:extLst>
          </p:cNvPr>
          <p:cNvSpPr>
            <a:spLocks noGrp="1"/>
          </p:cNvSpPr>
          <p:nvPr>
            <p:ph type="title"/>
          </p:nvPr>
        </p:nvSpPr>
        <p:spPr/>
        <p:txBody>
          <a:bodyPr/>
          <a:lstStyle/>
          <a:p>
            <a:r>
              <a:rPr lang="en-US" smtClean="0"/>
              <a:t>Application of M-LAG in a DC</a:t>
            </a:r>
            <a:endParaRPr lang="en-US" dirty="0"/>
          </a:p>
        </p:txBody>
      </p:sp>
      <p:sp>
        <p:nvSpPr>
          <p:cNvPr id="5" name="文本占位符 4"/>
          <p:cNvSpPr>
            <a:spLocks noGrp="1"/>
          </p:cNvSpPr>
          <p:nvPr>
            <p:ph type="body" sz="quarter" idx="10"/>
          </p:nvPr>
        </p:nvSpPr>
        <p:spPr/>
        <p:txBody>
          <a:bodyPr/>
          <a:lstStyle/>
          <a:p>
            <a:pPr algn="l"/>
            <a:r>
              <a:rPr lang="en-US" sz="1800" smtClean="0"/>
              <a:t>Currently, a DCN uses </a:t>
            </a:r>
            <a:r>
              <a:rPr lang="en-US" altLang="zh-CN" sz="1800" smtClean="0"/>
              <a:t>t</a:t>
            </a:r>
            <a:r>
              <a:rPr lang="en-US" sz="1800" smtClean="0"/>
              <a:t>he spine-leaf architecture. To meet high reliability requirements, M-LAG is recommended for server or firewall access.</a:t>
            </a:r>
            <a:endParaRPr lang="en-US" altLang="zh-CN" sz="1800" smtClean="0">
              <a:sym typeface="Huawei Sans" panose="020C0503030203020204" pitchFamily="34" charset="0"/>
            </a:endParaRPr>
          </a:p>
          <a:p>
            <a:pPr algn="l"/>
            <a:endParaRPr lang="en-US" altLang="zh-CN" sz="1800" dirty="0">
              <a:sym typeface="Huawei Sans" panose="020C0503030203020204" pitchFamily="34" charset="0"/>
            </a:endParaRPr>
          </a:p>
        </p:txBody>
      </p:sp>
      <p:cxnSp>
        <p:nvCxnSpPr>
          <p:cNvPr id="8" name="直接连接符 7">
            <a:extLst>
              <a:ext uri="{FF2B5EF4-FFF2-40B4-BE49-F238E27FC236}">
                <a16:creationId xmlns:a16="http://schemas.microsoft.com/office/drawing/2014/main" xmlns="" id="{B47107CD-B2C0-405D-9E83-46E2CEF92D7F}"/>
              </a:ext>
            </a:extLst>
          </p:cNvPr>
          <p:cNvCxnSpPr>
            <a:cxnSpLocks/>
          </p:cNvCxnSpPr>
          <p:nvPr/>
        </p:nvCxnSpPr>
        <p:spPr bwMode="gray">
          <a:xfrm>
            <a:off x="5344661" y="3571390"/>
            <a:ext cx="10272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024416A0-F024-4ECB-95A9-78AB5B202111}"/>
              </a:ext>
            </a:extLst>
          </p:cNvPr>
          <p:cNvCxnSpPr>
            <a:cxnSpLocks/>
            <a:stCxn id="22" idx="2"/>
            <a:endCxn id="11" idx="0"/>
          </p:cNvCxnSpPr>
          <p:nvPr/>
        </p:nvCxnSpPr>
        <p:spPr bwMode="gray">
          <a:xfrm>
            <a:off x="3695129" y="2620582"/>
            <a:ext cx="2785418" cy="694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9" descr="CE12800交换机-蓝.png">
            <a:extLst>
              <a:ext uri="{FF2B5EF4-FFF2-40B4-BE49-F238E27FC236}">
                <a16:creationId xmlns:a16="http://schemas.microsoft.com/office/drawing/2014/main" xmlns="" id="{686744AE-5F82-4DAE-BD15-9C76D25805DD}"/>
              </a:ext>
            </a:extLst>
          </p:cNvPr>
          <p:cNvPicPr>
            <a:picLocks noChangeAspect="1"/>
          </p:cNvPicPr>
          <p:nvPr/>
        </p:nvPicPr>
        <p:blipFill>
          <a:blip r:embed="rId3" cstate="print"/>
          <a:stretch>
            <a:fillRect/>
          </a:stretch>
        </p:blipFill>
        <p:spPr bwMode="gray">
          <a:xfrm>
            <a:off x="4854447" y="3314926"/>
            <a:ext cx="491642" cy="402258"/>
          </a:xfrm>
          <a:prstGeom prst="rect">
            <a:avLst/>
          </a:prstGeom>
        </p:spPr>
      </p:pic>
      <p:pic>
        <p:nvPicPr>
          <p:cNvPr id="11" name="图片 10" descr="CE12800交换机-蓝.png">
            <a:extLst>
              <a:ext uri="{FF2B5EF4-FFF2-40B4-BE49-F238E27FC236}">
                <a16:creationId xmlns:a16="http://schemas.microsoft.com/office/drawing/2014/main" xmlns="" id="{33C7C999-A986-4B52-93BF-23D955B272B3}"/>
              </a:ext>
            </a:extLst>
          </p:cNvPr>
          <p:cNvPicPr>
            <a:picLocks noChangeAspect="1"/>
          </p:cNvPicPr>
          <p:nvPr/>
        </p:nvPicPr>
        <p:blipFill>
          <a:blip r:embed="rId3" cstate="print"/>
          <a:stretch>
            <a:fillRect/>
          </a:stretch>
        </p:blipFill>
        <p:spPr bwMode="gray">
          <a:xfrm>
            <a:off x="6234726" y="3314926"/>
            <a:ext cx="491642" cy="402258"/>
          </a:xfrm>
          <a:prstGeom prst="rect">
            <a:avLst/>
          </a:prstGeom>
        </p:spPr>
      </p:pic>
      <p:pic>
        <p:nvPicPr>
          <p:cNvPr id="13" name="图片 12" descr="通用服务器-蓝.png">
            <a:extLst>
              <a:ext uri="{FF2B5EF4-FFF2-40B4-BE49-F238E27FC236}">
                <a16:creationId xmlns:a16="http://schemas.microsoft.com/office/drawing/2014/main" xmlns="" id="{1FA02879-7223-4AB4-867A-3F3053DD9895}"/>
              </a:ext>
            </a:extLst>
          </p:cNvPr>
          <p:cNvPicPr>
            <a:picLocks noChangeAspect="1"/>
          </p:cNvPicPr>
          <p:nvPr/>
        </p:nvPicPr>
        <p:blipFill>
          <a:blip r:embed="rId4" cstate="print"/>
          <a:stretch>
            <a:fillRect/>
          </a:stretch>
        </p:blipFill>
        <p:spPr bwMode="gray">
          <a:xfrm>
            <a:off x="3993674" y="5424380"/>
            <a:ext cx="491642" cy="402258"/>
          </a:xfrm>
          <a:prstGeom prst="rect">
            <a:avLst/>
          </a:prstGeom>
        </p:spPr>
      </p:pic>
      <p:pic>
        <p:nvPicPr>
          <p:cNvPr id="14" name="图片 13" descr="通用服务器-蓝.png">
            <a:extLst>
              <a:ext uri="{FF2B5EF4-FFF2-40B4-BE49-F238E27FC236}">
                <a16:creationId xmlns:a16="http://schemas.microsoft.com/office/drawing/2014/main" xmlns="" id="{2E5B0655-00A6-44C3-9DFB-4EB1234F0BC4}"/>
              </a:ext>
            </a:extLst>
          </p:cNvPr>
          <p:cNvPicPr>
            <a:picLocks noChangeAspect="1"/>
          </p:cNvPicPr>
          <p:nvPr/>
        </p:nvPicPr>
        <p:blipFill>
          <a:blip r:embed="rId4" cstate="print"/>
          <a:stretch>
            <a:fillRect/>
          </a:stretch>
        </p:blipFill>
        <p:spPr bwMode="gray">
          <a:xfrm>
            <a:off x="7012203" y="5424380"/>
            <a:ext cx="491642" cy="402258"/>
          </a:xfrm>
          <a:prstGeom prst="rect">
            <a:avLst/>
          </a:prstGeom>
        </p:spPr>
      </p:pic>
      <p:grpSp>
        <p:nvGrpSpPr>
          <p:cNvPr id="20" name="组合 19">
            <a:extLst>
              <a:ext uri="{FF2B5EF4-FFF2-40B4-BE49-F238E27FC236}">
                <a16:creationId xmlns:a16="http://schemas.microsoft.com/office/drawing/2014/main" xmlns="" id="{176B6F3E-953E-45E3-9160-FD0409A74C0A}"/>
              </a:ext>
            </a:extLst>
          </p:cNvPr>
          <p:cNvGrpSpPr/>
          <p:nvPr/>
        </p:nvGrpSpPr>
        <p:grpSpPr bwMode="gray">
          <a:xfrm>
            <a:off x="3449308" y="2218324"/>
            <a:ext cx="3126670" cy="402258"/>
            <a:chOff x="400807" y="1585576"/>
            <a:chExt cx="3126670" cy="402258"/>
          </a:xfrm>
        </p:grpSpPr>
        <p:pic>
          <p:nvPicPr>
            <p:cNvPr id="21" name="图片 20" descr="防火墙.png">
              <a:extLst>
                <a:ext uri="{FF2B5EF4-FFF2-40B4-BE49-F238E27FC236}">
                  <a16:creationId xmlns:a16="http://schemas.microsoft.com/office/drawing/2014/main" xmlns="" id="{19D70372-EAB8-43F4-A994-BF8655F27EFA}"/>
                </a:ext>
              </a:extLst>
            </p:cNvPr>
            <p:cNvPicPr>
              <a:picLocks noChangeAspect="1"/>
            </p:cNvPicPr>
            <p:nvPr/>
          </p:nvPicPr>
          <p:blipFill>
            <a:blip r:embed="rId5" cstate="print"/>
            <a:stretch>
              <a:fillRect/>
            </a:stretch>
          </p:blipFill>
          <p:spPr bwMode="gray">
            <a:xfrm>
              <a:off x="1823052" y="1585576"/>
              <a:ext cx="491642" cy="402258"/>
            </a:xfrm>
            <a:prstGeom prst="rect">
              <a:avLst/>
            </a:prstGeom>
          </p:spPr>
        </p:pic>
        <p:pic>
          <p:nvPicPr>
            <p:cNvPr id="22" name="图片 21" descr="防火墙.png">
              <a:extLst>
                <a:ext uri="{FF2B5EF4-FFF2-40B4-BE49-F238E27FC236}">
                  <a16:creationId xmlns:a16="http://schemas.microsoft.com/office/drawing/2014/main" xmlns="" id="{25A9FAA6-E2C3-456B-BE89-6EB0A746AE7F}"/>
                </a:ext>
              </a:extLst>
            </p:cNvPr>
            <p:cNvPicPr>
              <a:picLocks noChangeAspect="1"/>
            </p:cNvPicPr>
            <p:nvPr/>
          </p:nvPicPr>
          <p:blipFill>
            <a:blip r:embed="rId5" cstate="print"/>
            <a:stretch>
              <a:fillRect/>
            </a:stretch>
          </p:blipFill>
          <p:spPr bwMode="gray">
            <a:xfrm>
              <a:off x="400807" y="1585576"/>
              <a:ext cx="491642" cy="402258"/>
            </a:xfrm>
            <a:prstGeom prst="rect">
              <a:avLst/>
            </a:prstGeom>
          </p:spPr>
        </p:pic>
        <p:pic>
          <p:nvPicPr>
            <p:cNvPr id="23" name="图片 22" descr="核心路由器.png">
              <a:extLst>
                <a:ext uri="{FF2B5EF4-FFF2-40B4-BE49-F238E27FC236}">
                  <a16:creationId xmlns:a16="http://schemas.microsoft.com/office/drawing/2014/main" xmlns="" id="{3B99FCE8-87B9-476F-8B13-54F8DB8B0474}"/>
                </a:ext>
              </a:extLst>
            </p:cNvPr>
            <p:cNvPicPr>
              <a:picLocks noChangeAspect="1"/>
            </p:cNvPicPr>
            <p:nvPr/>
          </p:nvPicPr>
          <p:blipFill>
            <a:blip r:embed="rId6" cstate="print"/>
            <a:stretch>
              <a:fillRect/>
            </a:stretch>
          </p:blipFill>
          <p:spPr bwMode="gray">
            <a:xfrm>
              <a:off x="3035835" y="1585576"/>
              <a:ext cx="491642" cy="402258"/>
            </a:xfrm>
            <a:prstGeom prst="rect">
              <a:avLst/>
            </a:prstGeom>
          </p:spPr>
        </p:pic>
      </p:grpSp>
      <p:cxnSp>
        <p:nvCxnSpPr>
          <p:cNvPr id="24" name="直接连接符 23">
            <a:extLst>
              <a:ext uri="{FF2B5EF4-FFF2-40B4-BE49-F238E27FC236}">
                <a16:creationId xmlns:a16="http://schemas.microsoft.com/office/drawing/2014/main" xmlns="" id="{8F48ABD4-21D1-4589-ACB7-B4BF15E79210}"/>
              </a:ext>
            </a:extLst>
          </p:cNvPr>
          <p:cNvCxnSpPr>
            <a:cxnSpLocks/>
            <a:stCxn id="10" idx="0"/>
            <a:endCxn id="23" idx="2"/>
          </p:cNvCxnSpPr>
          <p:nvPr/>
        </p:nvCxnSpPr>
        <p:spPr bwMode="gray">
          <a:xfrm flipV="1">
            <a:off x="5100268" y="2620582"/>
            <a:ext cx="1229889" cy="694344"/>
          </a:xfrm>
          <a:prstGeom prst="line">
            <a:avLst/>
          </a:prstGeom>
          <a:ln w="1905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7D31571A-74D4-4BDE-A195-C7975C53E93B}"/>
              </a:ext>
            </a:extLst>
          </p:cNvPr>
          <p:cNvCxnSpPr>
            <a:cxnSpLocks/>
            <a:stCxn id="22" idx="2"/>
            <a:endCxn id="10" idx="0"/>
          </p:cNvCxnSpPr>
          <p:nvPr/>
        </p:nvCxnSpPr>
        <p:spPr bwMode="gray">
          <a:xfrm>
            <a:off x="3695129" y="2620582"/>
            <a:ext cx="1405139" cy="694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70C0912E-E1C4-4AFD-9C6D-9A811B617ED0}"/>
              </a:ext>
            </a:extLst>
          </p:cNvPr>
          <p:cNvCxnSpPr>
            <a:cxnSpLocks/>
            <a:stCxn id="21" idx="2"/>
            <a:endCxn id="10" idx="0"/>
          </p:cNvCxnSpPr>
          <p:nvPr/>
        </p:nvCxnSpPr>
        <p:spPr bwMode="gray">
          <a:xfrm flipH="1">
            <a:off x="5100268" y="2620582"/>
            <a:ext cx="17106" cy="694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53A64672-F9A8-46DF-9D68-9B25290C07C5}"/>
              </a:ext>
            </a:extLst>
          </p:cNvPr>
          <p:cNvCxnSpPr>
            <a:cxnSpLocks/>
            <a:stCxn id="21" idx="2"/>
            <a:endCxn id="11" idx="0"/>
          </p:cNvCxnSpPr>
          <p:nvPr/>
        </p:nvCxnSpPr>
        <p:spPr bwMode="gray">
          <a:xfrm>
            <a:off x="5117374" y="2620582"/>
            <a:ext cx="1363173" cy="694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13425D3A-8029-428E-9473-A1B13A326804}"/>
              </a:ext>
            </a:extLst>
          </p:cNvPr>
          <p:cNvCxnSpPr>
            <a:cxnSpLocks/>
          </p:cNvCxnSpPr>
          <p:nvPr/>
        </p:nvCxnSpPr>
        <p:spPr bwMode="gray">
          <a:xfrm flipH="1">
            <a:off x="3940950" y="2412316"/>
            <a:ext cx="930603" cy="0"/>
          </a:xfrm>
          <a:prstGeom prst="line">
            <a:avLst/>
          </a:prstGeom>
          <a:ln w="19050">
            <a:solidFill>
              <a:srgbClr val="888888"/>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xmlns="" id="{B5A119D6-04D3-4396-9375-532CE90DABE4}"/>
              </a:ext>
            </a:extLst>
          </p:cNvPr>
          <p:cNvSpPr txBox="1"/>
          <p:nvPr/>
        </p:nvSpPr>
        <p:spPr bwMode="gray">
          <a:xfrm>
            <a:off x="3840776" y="1840781"/>
            <a:ext cx="1169114"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Firewall</a:t>
            </a:r>
            <a:endParaRPr lang="en-US" sz="1600" dirty="0">
              <a:latin typeface="Huawei Sans" panose="020C0503030203020204" pitchFamily="34" charset="0"/>
            </a:endParaRPr>
          </a:p>
        </p:txBody>
      </p:sp>
      <p:cxnSp>
        <p:nvCxnSpPr>
          <p:cNvPr id="31" name="直接连接符 30">
            <a:extLst>
              <a:ext uri="{FF2B5EF4-FFF2-40B4-BE49-F238E27FC236}">
                <a16:creationId xmlns:a16="http://schemas.microsoft.com/office/drawing/2014/main" xmlns="" id="{559ACB32-9C21-4E78-9A39-25FBB143DD9C}"/>
              </a:ext>
            </a:extLst>
          </p:cNvPr>
          <p:cNvCxnSpPr>
            <a:cxnSpLocks/>
            <a:stCxn id="58" idx="2"/>
            <a:endCxn id="13" idx="0"/>
          </p:cNvCxnSpPr>
          <p:nvPr/>
        </p:nvCxnSpPr>
        <p:spPr bwMode="gray">
          <a:xfrm>
            <a:off x="3570888" y="4763317"/>
            <a:ext cx="668607" cy="6610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EFC70FC1-CB6F-46C7-BF79-3A444675FA9D}"/>
              </a:ext>
            </a:extLst>
          </p:cNvPr>
          <p:cNvCxnSpPr>
            <a:cxnSpLocks/>
            <a:stCxn id="59" idx="2"/>
            <a:endCxn id="13" idx="0"/>
          </p:cNvCxnSpPr>
          <p:nvPr/>
        </p:nvCxnSpPr>
        <p:spPr bwMode="gray">
          <a:xfrm flipH="1">
            <a:off x="4239495" y="4763317"/>
            <a:ext cx="637011" cy="6610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4A08FFF6-3291-4A05-BA97-050F6633D00D}"/>
              </a:ext>
            </a:extLst>
          </p:cNvPr>
          <p:cNvCxnSpPr>
            <a:cxnSpLocks/>
            <a:stCxn id="10" idx="2"/>
            <a:endCxn id="58" idx="0"/>
          </p:cNvCxnSpPr>
          <p:nvPr/>
        </p:nvCxnSpPr>
        <p:spPr bwMode="gray">
          <a:xfrm flipH="1">
            <a:off x="3570888" y="3717184"/>
            <a:ext cx="1529380" cy="643875"/>
          </a:xfrm>
          <a:prstGeom prst="line">
            <a:avLst/>
          </a:prstGeom>
          <a:ln w="1905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821822D8-4612-44A2-B305-1071301AFA1A}"/>
              </a:ext>
            </a:extLst>
          </p:cNvPr>
          <p:cNvCxnSpPr>
            <a:cxnSpLocks/>
            <a:stCxn id="11" idx="2"/>
            <a:endCxn id="59" idx="0"/>
          </p:cNvCxnSpPr>
          <p:nvPr/>
        </p:nvCxnSpPr>
        <p:spPr bwMode="gray">
          <a:xfrm flipH="1">
            <a:off x="4876506" y="3717184"/>
            <a:ext cx="1604041" cy="643875"/>
          </a:xfrm>
          <a:prstGeom prst="line">
            <a:avLst/>
          </a:prstGeom>
          <a:ln w="1905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F3106BF9-127F-4023-84BC-2C290404394F}"/>
              </a:ext>
            </a:extLst>
          </p:cNvPr>
          <p:cNvCxnSpPr>
            <a:cxnSpLocks/>
            <a:stCxn id="10" idx="2"/>
            <a:endCxn id="60" idx="0"/>
          </p:cNvCxnSpPr>
          <p:nvPr/>
        </p:nvCxnSpPr>
        <p:spPr bwMode="gray">
          <a:xfrm>
            <a:off x="5100268" y="3717184"/>
            <a:ext cx="1517013" cy="643875"/>
          </a:xfrm>
          <a:prstGeom prst="line">
            <a:avLst/>
          </a:prstGeom>
          <a:ln w="1905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7C6052B9-9C3E-4042-8CF7-1D8255C16487}"/>
              </a:ext>
            </a:extLst>
          </p:cNvPr>
          <p:cNvCxnSpPr>
            <a:cxnSpLocks/>
            <a:stCxn id="10" idx="2"/>
            <a:endCxn id="57" idx="0"/>
          </p:cNvCxnSpPr>
          <p:nvPr/>
        </p:nvCxnSpPr>
        <p:spPr bwMode="gray">
          <a:xfrm>
            <a:off x="5100268" y="3717184"/>
            <a:ext cx="2820968" cy="643875"/>
          </a:xfrm>
          <a:prstGeom prst="line">
            <a:avLst/>
          </a:prstGeom>
          <a:ln w="1905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CB497601-A664-4748-BF2E-5AC0A1EE18AC}"/>
              </a:ext>
            </a:extLst>
          </p:cNvPr>
          <p:cNvCxnSpPr>
            <a:cxnSpLocks/>
            <a:stCxn id="11" idx="2"/>
            <a:endCxn id="60" idx="0"/>
          </p:cNvCxnSpPr>
          <p:nvPr/>
        </p:nvCxnSpPr>
        <p:spPr bwMode="gray">
          <a:xfrm>
            <a:off x="6480547" y="3717184"/>
            <a:ext cx="136734" cy="643875"/>
          </a:xfrm>
          <a:prstGeom prst="line">
            <a:avLst/>
          </a:prstGeom>
          <a:ln w="1905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5B83CEA6-DB5B-4EA6-B7EE-A3C294204835}"/>
              </a:ext>
            </a:extLst>
          </p:cNvPr>
          <p:cNvCxnSpPr>
            <a:cxnSpLocks/>
            <a:stCxn id="11" idx="2"/>
            <a:endCxn id="57" idx="0"/>
          </p:cNvCxnSpPr>
          <p:nvPr/>
        </p:nvCxnSpPr>
        <p:spPr bwMode="gray">
          <a:xfrm>
            <a:off x="6480547" y="3717184"/>
            <a:ext cx="1440689" cy="643875"/>
          </a:xfrm>
          <a:prstGeom prst="line">
            <a:avLst/>
          </a:prstGeom>
          <a:ln w="1905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51BBA9C7-07BF-4AF4-A9E8-68A6D6B3EAF3}"/>
              </a:ext>
            </a:extLst>
          </p:cNvPr>
          <p:cNvCxnSpPr>
            <a:cxnSpLocks/>
            <a:stCxn id="11" idx="0"/>
            <a:endCxn id="23" idx="2"/>
          </p:cNvCxnSpPr>
          <p:nvPr/>
        </p:nvCxnSpPr>
        <p:spPr bwMode="gray">
          <a:xfrm flipH="1" flipV="1">
            <a:off x="6330157" y="2620582"/>
            <a:ext cx="150390" cy="694344"/>
          </a:xfrm>
          <a:prstGeom prst="line">
            <a:avLst/>
          </a:prstGeom>
          <a:ln w="1905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E977A0FD-9CED-42C9-894D-7E3453111AC2}"/>
              </a:ext>
            </a:extLst>
          </p:cNvPr>
          <p:cNvCxnSpPr>
            <a:cxnSpLocks/>
            <a:stCxn id="11" idx="2"/>
            <a:endCxn id="58" idx="0"/>
          </p:cNvCxnSpPr>
          <p:nvPr/>
        </p:nvCxnSpPr>
        <p:spPr bwMode="gray">
          <a:xfrm flipH="1">
            <a:off x="3570888" y="3717184"/>
            <a:ext cx="2909659" cy="643875"/>
          </a:xfrm>
          <a:prstGeom prst="line">
            <a:avLst/>
          </a:prstGeom>
          <a:ln w="1905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E78ABA0B-A7B6-4EDE-AF96-029A0E37AD87}"/>
              </a:ext>
            </a:extLst>
          </p:cNvPr>
          <p:cNvCxnSpPr>
            <a:cxnSpLocks/>
            <a:stCxn id="10" idx="2"/>
            <a:endCxn id="59" idx="0"/>
          </p:cNvCxnSpPr>
          <p:nvPr/>
        </p:nvCxnSpPr>
        <p:spPr bwMode="gray">
          <a:xfrm flipH="1">
            <a:off x="4876506" y="3717184"/>
            <a:ext cx="223762" cy="643875"/>
          </a:xfrm>
          <a:prstGeom prst="line">
            <a:avLst/>
          </a:prstGeom>
          <a:ln w="1905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1F5FEA44-8F4A-4092-9B83-7C25B48A8F27}"/>
              </a:ext>
            </a:extLst>
          </p:cNvPr>
          <p:cNvCxnSpPr>
            <a:cxnSpLocks/>
          </p:cNvCxnSpPr>
          <p:nvPr/>
        </p:nvCxnSpPr>
        <p:spPr bwMode="gray">
          <a:xfrm flipV="1">
            <a:off x="3828665" y="4505488"/>
            <a:ext cx="811389"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0476AA4A-7A1E-48B3-A6EA-C4836C9F3714}"/>
              </a:ext>
            </a:extLst>
          </p:cNvPr>
          <p:cNvCxnSpPr>
            <a:cxnSpLocks/>
          </p:cNvCxnSpPr>
          <p:nvPr/>
        </p:nvCxnSpPr>
        <p:spPr bwMode="gray">
          <a:xfrm>
            <a:off x="3828665" y="4630393"/>
            <a:ext cx="811389" cy="2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xmlns="" id="{80252A7C-95F9-4D68-821F-CBE92EB7C5A6}"/>
              </a:ext>
            </a:extLst>
          </p:cNvPr>
          <p:cNvSpPr txBox="1"/>
          <p:nvPr/>
        </p:nvSpPr>
        <p:spPr bwMode="gray">
          <a:xfrm>
            <a:off x="2265486" y="3267676"/>
            <a:ext cx="692818" cy="338554"/>
          </a:xfrm>
          <a:prstGeom prst="rect">
            <a:avLst/>
          </a:prstGeom>
          <a:noFill/>
        </p:spPr>
        <p:txBody>
          <a:bodyPr wrap="none" rtlCol="0">
            <a:spAutoFit/>
          </a:bodyPr>
          <a:lstStyle/>
          <a:p>
            <a:pPr algn="ctr" fontAlgn="ctr"/>
            <a:r>
              <a:rPr lang="en-US" sz="1600" dirty="0" smtClean="0">
                <a:latin typeface="Huawei Sans" panose="020C0503030203020204" pitchFamily="34" charset="0"/>
              </a:rPr>
              <a:t>Spine</a:t>
            </a:r>
            <a:endParaRPr lang="en-US" sz="1600" dirty="0">
              <a:latin typeface="Huawei Sans" panose="020C0503030203020204" pitchFamily="34" charset="0"/>
            </a:endParaRPr>
          </a:p>
        </p:txBody>
      </p:sp>
      <p:sp>
        <p:nvSpPr>
          <p:cNvPr id="53" name="文本框 52">
            <a:extLst>
              <a:ext uri="{FF2B5EF4-FFF2-40B4-BE49-F238E27FC236}">
                <a16:creationId xmlns:a16="http://schemas.microsoft.com/office/drawing/2014/main" xmlns="" id="{ECF67F44-5C5F-4DF0-BA15-9F4F30248E27}"/>
              </a:ext>
            </a:extLst>
          </p:cNvPr>
          <p:cNvSpPr txBox="1"/>
          <p:nvPr/>
        </p:nvSpPr>
        <p:spPr bwMode="gray">
          <a:xfrm>
            <a:off x="2262281" y="4392910"/>
            <a:ext cx="583813" cy="338554"/>
          </a:xfrm>
          <a:prstGeom prst="rect">
            <a:avLst/>
          </a:prstGeom>
          <a:noFill/>
        </p:spPr>
        <p:txBody>
          <a:bodyPr wrap="none" rtlCol="0">
            <a:spAutoFit/>
          </a:bodyPr>
          <a:lstStyle/>
          <a:p>
            <a:pPr algn="ctr" fontAlgn="ctr"/>
            <a:r>
              <a:rPr lang="en-US" sz="1600" dirty="0" smtClean="0">
                <a:latin typeface="Huawei Sans" panose="020C0503030203020204" pitchFamily="34" charset="0"/>
              </a:rPr>
              <a:t>Leaf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图片 56" descr="接入交换机.png">
            <a:extLst>
              <a:ext uri="{FF2B5EF4-FFF2-40B4-BE49-F238E27FC236}">
                <a16:creationId xmlns:a16="http://schemas.microsoft.com/office/drawing/2014/main" xmlns="" id="{2063992A-9121-4022-876F-A66D088DF860}"/>
              </a:ext>
            </a:extLst>
          </p:cNvPr>
          <p:cNvPicPr>
            <a:picLocks noChangeAspect="1"/>
          </p:cNvPicPr>
          <p:nvPr/>
        </p:nvPicPr>
        <p:blipFill>
          <a:blip r:embed="rId7" cstate="print"/>
          <a:stretch>
            <a:fillRect/>
          </a:stretch>
        </p:blipFill>
        <p:spPr bwMode="gray">
          <a:xfrm>
            <a:off x="7675415" y="4361059"/>
            <a:ext cx="491642" cy="402258"/>
          </a:xfrm>
          <a:prstGeom prst="rect">
            <a:avLst/>
          </a:prstGeom>
        </p:spPr>
      </p:pic>
      <p:pic>
        <p:nvPicPr>
          <p:cNvPr id="58" name="图片 57" descr="接入交换机.png">
            <a:extLst>
              <a:ext uri="{FF2B5EF4-FFF2-40B4-BE49-F238E27FC236}">
                <a16:creationId xmlns:a16="http://schemas.microsoft.com/office/drawing/2014/main" xmlns="" id="{E2836FEF-B69D-43DB-9F48-660751087F36}"/>
              </a:ext>
            </a:extLst>
          </p:cNvPr>
          <p:cNvPicPr>
            <a:picLocks noChangeAspect="1"/>
          </p:cNvPicPr>
          <p:nvPr/>
        </p:nvPicPr>
        <p:blipFill>
          <a:blip r:embed="rId7" cstate="print"/>
          <a:stretch>
            <a:fillRect/>
          </a:stretch>
        </p:blipFill>
        <p:spPr bwMode="gray">
          <a:xfrm>
            <a:off x="3325067" y="4361059"/>
            <a:ext cx="491642" cy="402258"/>
          </a:xfrm>
          <a:prstGeom prst="rect">
            <a:avLst/>
          </a:prstGeom>
        </p:spPr>
      </p:pic>
      <p:pic>
        <p:nvPicPr>
          <p:cNvPr id="59" name="图片 58" descr="接入交换机.png">
            <a:extLst>
              <a:ext uri="{FF2B5EF4-FFF2-40B4-BE49-F238E27FC236}">
                <a16:creationId xmlns:a16="http://schemas.microsoft.com/office/drawing/2014/main" xmlns="" id="{AC75199C-C9A2-4C3B-82FA-62203FDDA5AC}"/>
              </a:ext>
            </a:extLst>
          </p:cNvPr>
          <p:cNvPicPr>
            <a:picLocks noChangeAspect="1"/>
          </p:cNvPicPr>
          <p:nvPr/>
        </p:nvPicPr>
        <p:blipFill>
          <a:blip r:embed="rId7" cstate="print"/>
          <a:stretch>
            <a:fillRect/>
          </a:stretch>
        </p:blipFill>
        <p:spPr bwMode="gray">
          <a:xfrm>
            <a:off x="4630685" y="4361059"/>
            <a:ext cx="491642" cy="402258"/>
          </a:xfrm>
          <a:prstGeom prst="rect">
            <a:avLst/>
          </a:prstGeom>
        </p:spPr>
      </p:pic>
      <p:pic>
        <p:nvPicPr>
          <p:cNvPr id="60" name="图片 59" descr="接入交换机.png">
            <a:extLst>
              <a:ext uri="{FF2B5EF4-FFF2-40B4-BE49-F238E27FC236}">
                <a16:creationId xmlns:a16="http://schemas.microsoft.com/office/drawing/2014/main" xmlns="" id="{37286571-1C70-4E74-BBD5-0E0AF317B28B}"/>
              </a:ext>
            </a:extLst>
          </p:cNvPr>
          <p:cNvPicPr>
            <a:picLocks noChangeAspect="1"/>
          </p:cNvPicPr>
          <p:nvPr/>
        </p:nvPicPr>
        <p:blipFill>
          <a:blip r:embed="rId7" cstate="print"/>
          <a:stretch>
            <a:fillRect/>
          </a:stretch>
        </p:blipFill>
        <p:spPr bwMode="gray">
          <a:xfrm>
            <a:off x="6371460" y="4361059"/>
            <a:ext cx="491642" cy="402258"/>
          </a:xfrm>
          <a:prstGeom prst="rect">
            <a:avLst/>
          </a:prstGeom>
        </p:spPr>
      </p:pic>
      <p:cxnSp>
        <p:nvCxnSpPr>
          <p:cNvPr id="62" name="直接连接符 61">
            <a:extLst>
              <a:ext uri="{FF2B5EF4-FFF2-40B4-BE49-F238E27FC236}">
                <a16:creationId xmlns:a16="http://schemas.microsoft.com/office/drawing/2014/main" xmlns="" id="{C3C4C7C1-3718-4A46-8BA6-476C3B77B504}"/>
              </a:ext>
            </a:extLst>
          </p:cNvPr>
          <p:cNvCxnSpPr>
            <a:cxnSpLocks/>
            <a:stCxn id="60" idx="2"/>
            <a:endCxn id="14" idx="0"/>
          </p:cNvCxnSpPr>
          <p:nvPr/>
        </p:nvCxnSpPr>
        <p:spPr bwMode="gray">
          <a:xfrm>
            <a:off x="6617281" y="4763317"/>
            <a:ext cx="640743" cy="6610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FC31FEAF-15C5-4EDD-B3C2-77AA90C7EFB2}"/>
              </a:ext>
            </a:extLst>
          </p:cNvPr>
          <p:cNvCxnSpPr>
            <a:cxnSpLocks/>
            <a:stCxn id="57" idx="2"/>
            <a:endCxn id="14" idx="0"/>
          </p:cNvCxnSpPr>
          <p:nvPr/>
        </p:nvCxnSpPr>
        <p:spPr bwMode="gray">
          <a:xfrm flipH="1">
            <a:off x="7258024" y="4763317"/>
            <a:ext cx="663212" cy="6610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76">
            <a:extLst>
              <a:ext uri="{FF2B5EF4-FFF2-40B4-BE49-F238E27FC236}">
                <a16:creationId xmlns:a16="http://schemas.microsoft.com/office/drawing/2014/main" xmlns="" id="{82338F25-760A-45A1-911B-37213C8095F7}"/>
              </a:ext>
            </a:extLst>
          </p:cNvPr>
          <p:cNvSpPr txBox="1"/>
          <p:nvPr/>
        </p:nvSpPr>
        <p:spPr bwMode="gray">
          <a:xfrm>
            <a:off x="6620872" y="2253116"/>
            <a:ext cx="791818" cy="347170"/>
          </a:xfrm>
          <a:prstGeom prst="rect">
            <a:avLst/>
          </a:prstGeom>
          <a:ln>
            <a:noFill/>
            <a:headEnd/>
            <a:tailEnd/>
          </a:ln>
        </p:spPr>
        <p:style>
          <a:lnRef idx="2">
            <a:schemeClr val="accent3"/>
          </a:lnRef>
          <a:fillRef idx="1">
            <a:schemeClr val="lt1"/>
          </a:fillRef>
          <a:effectRef idx="0">
            <a:schemeClr val="accent3"/>
          </a:effectRef>
          <a:fontRef idx="minor">
            <a:schemeClr val="dk1"/>
          </a:fontRef>
        </p:style>
        <p:txBody>
          <a:bodyPr wrap="none" lIns="99980" tIns="49986" rIns="99980" bIns="49986" rtlCol="0">
            <a:spAutoFit/>
          </a:bodyPr>
          <a:lstStyle/>
          <a:p>
            <a:pPr algn="ctr" defTabSz="1001649" eaLnBrk="0" fontAlgn="ctr" hangingPunct="0"/>
            <a:r>
              <a:rPr lang="en-US" sz="1600" dirty="0" smtClean="0">
                <a:solidFill>
                  <a:srgbClr val="000000"/>
                </a:solidFill>
                <a:latin typeface="Huawei Sans" panose="020C0503030203020204" pitchFamily="34" charset="0"/>
              </a:rPr>
              <a:t>Egress</a:t>
            </a:r>
            <a:endParaRPr lang="en-US" altLang="zh-CN" sz="16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82" name="直接连接符 81">
            <a:extLst>
              <a:ext uri="{FF2B5EF4-FFF2-40B4-BE49-F238E27FC236}">
                <a16:creationId xmlns:a16="http://schemas.microsoft.com/office/drawing/2014/main" xmlns="" id="{54867BA8-FDD8-4D71-BD36-F224E7F85A87}"/>
              </a:ext>
            </a:extLst>
          </p:cNvPr>
          <p:cNvCxnSpPr>
            <a:cxnSpLocks/>
          </p:cNvCxnSpPr>
          <p:nvPr/>
        </p:nvCxnSpPr>
        <p:spPr bwMode="gray">
          <a:xfrm flipV="1">
            <a:off x="6852329" y="4505488"/>
            <a:ext cx="811389"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157DF63C-1DF4-4FBF-93B8-D6DE84C4093B}"/>
              </a:ext>
            </a:extLst>
          </p:cNvPr>
          <p:cNvCxnSpPr>
            <a:cxnSpLocks/>
          </p:cNvCxnSpPr>
          <p:nvPr/>
        </p:nvCxnSpPr>
        <p:spPr bwMode="gray">
          <a:xfrm>
            <a:off x="6852329" y="4630393"/>
            <a:ext cx="811389" cy="2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椭圆 87">
            <a:extLst>
              <a:ext uri="{FF2B5EF4-FFF2-40B4-BE49-F238E27FC236}">
                <a16:creationId xmlns:a16="http://schemas.microsoft.com/office/drawing/2014/main" xmlns="" id="{047FFAFD-6046-44EE-A2D5-BAE646B3B17E}"/>
              </a:ext>
            </a:extLst>
          </p:cNvPr>
          <p:cNvSpPr/>
          <p:nvPr/>
        </p:nvSpPr>
        <p:spPr bwMode="gray">
          <a:xfrm>
            <a:off x="3915853" y="5107282"/>
            <a:ext cx="637011" cy="13266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椭圆 88">
            <a:extLst>
              <a:ext uri="{FF2B5EF4-FFF2-40B4-BE49-F238E27FC236}">
                <a16:creationId xmlns:a16="http://schemas.microsoft.com/office/drawing/2014/main" xmlns="" id="{1F47B92A-D20A-4ECF-95A6-BE1F5B7AEFA0}"/>
              </a:ext>
            </a:extLst>
          </p:cNvPr>
          <p:cNvSpPr/>
          <p:nvPr/>
        </p:nvSpPr>
        <p:spPr bwMode="gray">
          <a:xfrm>
            <a:off x="6935272" y="5107282"/>
            <a:ext cx="637011" cy="13266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椭圆 89">
            <a:extLst>
              <a:ext uri="{FF2B5EF4-FFF2-40B4-BE49-F238E27FC236}">
                <a16:creationId xmlns:a16="http://schemas.microsoft.com/office/drawing/2014/main" xmlns="" id="{2F1040CC-EB28-4D38-84A1-A23E87EA7129}"/>
              </a:ext>
            </a:extLst>
          </p:cNvPr>
          <p:cNvSpPr/>
          <p:nvPr/>
        </p:nvSpPr>
        <p:spPr bwMode="gray">
          <a:xfrm rot="20828032">
            <a:off x="4042337" y="2760272"/>
            <a:ext cx="504080" cy="12147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椭圆 90">
            <a:extLst>
              <a:ext uri="{FF2B5EF4-FFF2-40B4-BE49-F238E27FC236}">
                <a16:creationId xmlns:a16="http://schemas.microsoft.com/office/drawing/2014/main" xmlns="" id="{3B3799D5-BE72-41D1-A02B-AA2920FCA4D0}"/>
              </a:ext>
            </a:extLst>
          </p:cNvPr>
          <p:cNvSpPr/>
          <p:nvPr/>
        </p:nvSpPr>
        <p:spPr bwMode="gray">
          <a:xfrm rot="20696969">
            <a:off x="5018508" y="2756247"/>
            <a:ext cx="501031" cy="13256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a:extLst>
              <a:ext uri="{FF2B5EF4-FFF2-40B4-BE49-F238E27FC236}">
                <a16:creationId xmlns:a16="http://schemas.microsoft.com/office/drawing/2014/main" xmlns="" id="{F21203C2-BDDD-4B75-843C-E803F187928F}"/>
              </a:ext>
            </a:extLst>
          </p:cNvPr>
          <p:cNvSpPr txBox="1"/>
          <p:nvPr/>
        </p:nvSpPr>
        <p:spPr bwMode="gray">
          <a:xfrm>
            <a:off x="3795222" y="5876059"/>
            <a:ext cx="876230"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Server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a:extLst>
              <a:ext uri="{FF2B5EF4-FFF2-40B4-BE49-F238E27FC236}">
                <a16:creationId xmlns:a16="http://schemas.microsoft.com/office/drawing/2014/main" xmlns="" id="{F362B9C1-C34C-41CF-8B29-C1A08FB3F37B}"/>
              </a:ext>
            </a:extLst>
          </p:cNvPr>
          <p:cNvSpPr txBox="1"/>
          <p:nvPr/>
        </p:nvSpPr>
        <p:spPr bwMode="gray">
          <a:xfrm>
            <a:off x="6822860" y="5876059"/>
            <a:ext cx="876230"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Server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a:extLst>
              <a:ext uri="{FF2B5EF4-FFF2-40B4-BE49-F238E27FC236}">
                <a16:creationId xmlns:a16="http://schemas.microsoft.com/office/drawing/2014/main" xmlns="" id="{80252A7C-95F9-4D68-821F-CBE92EB7C5A6}"/>
              </a:ext>
            </a:extLst>
          </p:cNvPr>
          <p:cNvSpPr txBox="1"/>
          <p:nvPr/>
        </p:nvSpPr>
        <p:spPr bwMode="gray">
          <a:xfrm>
            <a:off x="9041868" y="5856026"/>
            <a:ext cx="67678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M-LAG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63">
            <a:extLst>
              <a:ext uri="{FF2B5EF4-FFF2-40B4-BE49-F238E27FC236}">
                <a16:creationId xmlns:a16="http://schemas.microsoft.com/office/drawing/2014/main" xmlns="" id="{1F47B92A-D20A-4ECF-95A6-BE1F5B7AEFA0}"/>
              </a:ext>
            </a:extLst>
          </p:cNvPr>
          <p:cNvSpPr/>
          <p:nvPr/>
        </p:nvSpPr>
        <p:spPr bwMode="gray">
          <a:xfrm>
            <a:off x="8376645" y="5945643"/>
            <a:ext cx="637011" cy="13266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 name="组合 65"/>
          <p:cNvGrpSpPr/>
          <p:nvPr/>
        </p:nvGrpSpPr>
        <p:grpSpPr bwMode="gray">
          <a:xfrm>
            <a:off x="6750166" y="81688"/>
            <a:ext cx="4978285" cy="288000"/>
            <a:chOff x="6490353" y="88900"/>
            <a:chExt cx="4978285" cy="296380"/>
          </a:xfrm>
        </p:grpSpPr>
        <p:sp>
          <p:nvSpPr>
            <p:cNvPr id="67" name="五边形 66">
              <a:extLst>
                <a:ext uri="{FF2B5EF4-FFF2-40B4-BE49-F238E27FC236}">
                  <a16:creationId xmlns:a16="http://schemas.microsoft.com/office/drawing/2014/main" xmlns="" id="{582DAA93-C17E-4899-8845-AB6748622C3D}"/>
                </a:ext>
              </a:extLst>
            </p:cNvPr>
            <p:cNvSpPr/>
            <p:nvPr/>
          </p:nvSpPr>
          <p:spPr bwMode="gray">
            <a:xfrm>
              <a:off x="6490353" y="88900"/>
              <a:ext cx="1503513" cy="29638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Load Balancing</a:t>
              </a:r>
              <a:endParaRPr lang="en-US" sz="1200" dirty="0">
                <a:latin typeface="Huawei Sans" panose="020C0503030203020204" pitchFamily="34" charset="0"/>
              </a:endParaRPr>
            </a:p>
          </p:txBody>
        </p:sp>
        <p:sp>
          <p:nvSpPr>
            <p:cNvPr id="69" name="燕尾形 68">
              <a:extLst>
                <a:ext uri="{FF2B5EF4-FFF2-40B4-BE49-F238E27FC236}">
                  <a16:creationId xmlns:a16="http://schemas.microsoft.com/office/drawing/2014/main" xmlns="" id="{E7EFC8A1-15C0-4A48-9534-332F142C03DE}"/>
                </a:ext>
              </a:extLst>
            </p:cNvPr>
            <p:cNvSpPr/>
            <p:nvPr/>
          </p:nvSpPr>
          <p:spPr bwMode="gray">
            <a:xfrm>
              <a:off x="8809363" y="88900"/>
              <a:ext cx="985131"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VXLAN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燕尾形 69">
              <a:extLst>
                <a:ext uri="{FF2B5EF4-FFF2-40B4-BE49-F238E27FC236}">
                  <a16:creationId xmlns:a16="http://schemas.microsoft.com/office/drawing/2014/main" xmlns="" id="{A739A215-DDE7-40DF-AA00-AB3263EF5C75}"/>
                </a:ext>
              </a:extLst>
            </p:cNvPr>
            <p:cNvSpPr/>
            <p:nvPr/>
          </p:nvSpPr>
          <p:spPr bwMode="gray">
            <a:xfrm>
              <a:off x="9709677" y="88900"/>
              <a:ext cx="703318"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EVPN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71">
              <a:extLst>
                <a:ext uri="{FF2B5EF4-FFF2-40B4-BE49-F238E27FC236}">
                  <a16:creationId xmlns:a16="http://schemas.microsoft.com/office/drawing/2014/main" xmlns="" id="{77D457C9-5406-4721-B411-C71DFF2AD8AB}"/>
                </a:ext>
              </a:extLst>
            </p:cNvPr>
            <p:cNvSpPr/>
            <p:nvPr/>
          </p:nvSpPr>
          <p:spPr bwMode="gray">
            <a:xfrm>
              <a:off x="10328178" y="88900"/>
              <a:ext cx="1140460"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燕尾形 78">
              <a:extLst>
                <a:ext uri="{FF2B5EF4-FFF2-40B4-BE49-F238E27FC236}">
                  <a16:creationId xmlns:a16="http://schemas.microsoft.com/office/drawing/2014/main" xmlns="" id="{E7EFC8A1-15C0-4A48-9534-332F142C03DE}"/>
                </a:ext>
              </a:extLst>
            </p:cNvPr>
            <p:cNvSpPr/>
            <p:nvPr/>
          </p:nvSpPr>
          <p:spPr bwMode="gray">
            <a:xfrm>
              <a:off x="7909049" y="88900"/>
              <a:ext cx="985131" cy="29638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M-LAG</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8017412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5601506-A4E0-43F2-BF1E-1A5F1A1AE5AB}"/>
              </a:ext>
            </a:extLst>
          </p:cNvPr>
          <p:cNvSpPr>
            <a:spLocks noGrp="1"/>
          </p:cNvSpPr>
          <p:nvPr>
            <p:ph type="title"/>
          </p:nvPr>
        </p:nvSpPr>
        <p:spPr/>
        <p:txBody>
          <a:bodyPr/>
          <a:lstStyle/>
          <a:p>
            <a:r>
              <a:rPr lang="en-US" smtClean="0"/>
              <a:t>VXLAN</a:t>
            </a:r>
            <a:endParaRPr lang="en-US" altLang="zh-CN" dirty="0">
              <a:sym typeface="Huawei Sans" panose="020C0503030203020204" pitchFamily="34" charset="0"/>
            </a:endParaRPr>
          </a:p>
        </p:txBody>
      </p:sp>
      <p:sp>
        <p:nvSpPr>
          <p:cNvPr id="42" name="文本占位符 41"/>
          <p:cNvSpPr>
            <a:spLocks noGrp="1"/>
          </p:cNvSpPr>
          <p:nvPr>
            <p:ph type="body" sz="quarter" idx="10"/>
          </p:nvPr>
        </p:nvSpPr>
        <p:spPr/>
        <p:txBody>
          <a:bodyPr/>
          <a:lstStyle/>
          <a:p>
            <a:pPr algn="l">
              <a:lnSpc>
                <a:spcPct val="130000"/>
              </a:lnSpc>
            </a:pPr>
            <a:r>
              <a:rPr lang="en-US" altLang="zh-CN" sz="1400" smtClean="0"/>
              <a:t>VXLAN is a point-to-point Layer 2 tunneling technology that can build a Layer 2 virtual network over a physical network with reachable routes. </a:t>
            </a:r>
            <a:r>
              <a:rPr lang="en-US" sz="1400" smtClean="0"/>
              <a:t>The </a:t>
            </a:r>
            <a:r>
              <a:rPr lang="en-US" altLang="zh-CN" sz="1400" smtClean="0"/>
              <a:t>underlay </a:t>
            </a:r>
            <a:r>
              <a:rPr lang="en-US" sz="1400" smtClean="0"/>
              <a:t>routing network on which the VXLAN depends is not limited by the network structure and provides scalability.</a:t>
            </a:r>
            <a:endParaRPr lang="en-US" altLang="zh-CN" sz="1400" smtClean="0">
              <a:sym typeface="Huawei Sans" panose="020C0503030203020204" pitchFamily="34" charset="0"/>
            </a:endParaRPr>
          </a:p>
          <a:p>
            <a:pPr algn="l">
              <a:lnSpc>
                <a:spcPct val="130000"/>
              </a:lnSpc>
            </a:pPr>
            <a:r>
              <a:rPr lang="en-US" sz="1400" smtClean="0"/>
              <a:t>A VXLAN packet contains a VXLAN Network Identifier (VNI) field, which is similar to a VLAN ID and is used to differentiate VXLANs. Generally, there is only one VXLAN tunnel between two devices. Similar to a trunk link, a VXLAN tunnel is used to carry traffic corresponding to all VNIs allowed between the </a:t>
            </a:r>
            <a:r>
              <a:rPr lang="en-US" altLang="zh-CN" sz="1400" smtClean="0"/>
              <a:t>devices</a:t>
            </a:r>
            <a:r>
              <a:rPr lang="en-US" sz="1400" smtClean="0"/>
              <a:t>.</a:t>
            </a:r>
          </a:p>
          <a:p>
            <a:pPr algn="l">
              <a:lnSpc>
                <a:spcPct val="130000"/>
              </a:lnSpc>
            </a:pPr>
            <a:endParaRPr lang="en-US" altLang="zh-CN" sz="1400" dirty="0">
              <a:sym typeface="Huawei Sans" panose="020C0503030203020204" pitchFamily="34" charset="0"/>
            </a:endParaRPr>
          </a:p>
        </p:txBody>
      </p:sp>
      <p:grpSp>
        <p:nvGrpSpPr>
          <p:cNvPr id="4" name="组合 3">
            <a:extLst>
              <a:ext uri="{FF2B5EF4-FFF2-40B4-BE49-F238E27FC236}">
                <a16:creationId xmlns:a16="http://schemas.microsoft.com/office/drawing/2014/main" xmlns="" id="{CBDC787D-803E-45BE-A39C-6D7EA1E5204A}"/>
              </a:ext>
            </a:extLst>
          </p:cNvPr>
          <p:cNvGrpSpPr/>
          <p:nvPr/>
        </p:nvGrpSpPr>
        <p:grpSpPr bwMode="gray">
          <a:xfrm>
            <a:off x="2896702" y="4457193"/>
            <a:ext cx="6398596" cy="1712372"/>
            <a:chOff x="3007666" y="3012772"/>
            <a:chExt cx="6398596" cy="1712372"/>
          </a:xfrm>
        </p:grpSpPr>
        <p:sp>
          <p:nvSpPr>
            <p:cNvPr id="16" name="Oval 124">
              <a:extLst>
                <a:ext uri="{FF2B5EF4-FFF2-40B4-BE49-F238E27FC236}">
                  <a16:creationId xmlns:a16="http://schemas.microsoft.com/office/drawing/2014/main" xmlns="" id="{02F9A9E7-8174-420A-BDA3-C499C1610E97}"/>
                </a:ext>
              </a:extLst>
            </p:cNvPr>
            <p:cNvSpPr/>
            <p:nvPr/>
          </p:nvSpPr>
          <p:spPr bwMode="gray">
            <a:xfrm>
              <a:off x="3007666" y="3012772"/>
              <a:ext cx="6398596" cy="1712372"/>
            </a:xfrm>
            <a:prstGeom prst="ellipse">
              <a:avLst/>
            </a:prstGeom>
            <a:gradFill flip="none" rotWithShape="1">
              <a:gsLst>
                <a:gs pos="0">
                  <a:srgbClr val="5B9BD5">
                    <a:lumMod val="5000"/>
                    <a:lumOff val="95000"/>
                  </a:srgbClr>
                </a:gs>
                <a:gs pos="100000">
                  <a:srgbClr val="99CCFF"/>
                </a:gs>
              </a:gsLst>
              <a:lin ang="5400000" scaled="1"/>
              <a:tileRect/>
            </a:gradFill>
            <a:ln w="12700" cap="flat" cmpd="sng" algn="ctr">
              <a:noFill/>
              <a:prstDash val="solid"/>
              <a:miter lim="800000"/>
            </a:ln>
            <a:effectLst/>
          </p:spPr>
          <p:txBody>
            <a:bodyPr rtlCol="0" anchor="ctr"/>
            <a:lstStyle/>
            <a:p>
              <a:pPr marL="0" marR="0" lvl="0" indent="0" algn="ctr" defTabSz="914309"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265">
              <a:extLst>
                <a:ext uri="{FF2B5EF4-FFF2-40B4-BE49-F238E27FC236}">
                  <a16:creationId xmlns:a16="http://schemas.microsoft.com/office/drawing/2014/main" xmlns="" id="{9918B2F4-9388-4B30-94BF-4317B8E47D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491121" y="3154032"/>
              <a:ext cx="348768" cy="306446"/>
            </a:xfrm>
            <a:prstGeom prst="rect">
              <a:avLst/>
            </a:prstGeom>
          </p:spPr>
        </p:pic>
        <p:pic>
          <p:nvPicPr>
            <p:cNvPr id="18" name="图片 265">
              <a:extLst>
                <a:ext uri="{FF2B5EF4-FFF2-40B4-BE49-F238E27FC236}">
                  <a16:creationId xmlns:a16="http://schemas.microsoft.com/office/drawing/2014/main" xmlns="" id="{B761B358-8E12-4894-AECC-1BD8413385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74037" y="3154032"/>
              <a:ext cx="348768" cy="306446"/>
            </a:xfrm>
            <a:prstGeom prst="rect">
              <a:avLst/>
            </a:prstGeom>
          </p:spPr>
        </p:pic>
        <p:cxnSp>
          <p:nvCxnSpPr>
            <p:cNvPr id="19" name="Straight Connector 4">
              <a:extLst>
                <a:ext uri="{FF2B5EF4-FFF2-40B4-BE49-F238E27FC236}">
                  <a16:creationId xmlns:a16="http://schemas.microsoft.com/office/drawing/2014/main" xmlns="" id="{4C57A420-5A50-4A1D-BD25-920B4256AB2B}"/>
                </a:ext>
              </a:extLst>
            </p:cNvPr>
            <p:cNvCxnSpPr>
              <a:stCxn id="17" idx="3"/>
              <a:endCxn id="18" idx="1"/>
            </p:cNvCxnSpPr>
            <p:nvPr/>
          </p:nvCxnSpPr>
          <p:spPr bwMode="gray">
            <a:xfrm>
              <a:off x="5839889" y="3307255"/>
              <a:ext cx="734148" cy="0"/>
            </a:xfrm>
            <a:prstGeom prst="line">
              <a:avLst/>
            </a:prstGeom>
            <a:noFill/>
            <a:ln w="19050" cap="flat" cmpd="sng" algn="ctr">
              <a:solidFill>
                <a:sysClr val="windowText" lastClr="000000"/>
              </a:solidFill>
              <a:prstDash val="sysDot"/>
              <a:miter lim="800000"/>
            </a:ln>
            <a:effectLst/>
          </p:spPr>
        </p:cxnSp>
        <p:pic>
          <p:nvPicPr>
            <p:cNvPr id="20" name="图片 265">
              <a:extLst>
                <a:ext uri="{FF2B5EF4-FFF2-40B4-BE49-F238E27FC236}">
                  <a16:creationId xmlns:a16="http://schemas.microsoft.com/office/drawing/2014/main" xmlns="" id="{9DA99D06-28CA-4167-A702-74A12A079F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077022" y="3760701"/>
              <a:ext cx="348768" cy="306446"/>
            </a:xfrm>
            <a:prstGeom prst="rect">
              <a:avLst/>
            </a:prstGeom>
          </p:spPr>
        </p:pic>
        <p:pic>
          <p:nvPicPr>
            <p:cNvPr id="21" name="图片 265">
              <a:extLst>
                <a:ext uri="{FF2B5EF4-FFF2-40B4-BE49-F238E27FC236}">
                  <a16:creationId xmlns:a16="http://schemas.microsoft.com/office/drawing/2014/main" xmlns="" id="{C21BB4A1-B8D5-4485-8BAC-8FDE9CD010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638233" y="4161395"/>
              <a:ext cx="348768" cy="306446"/>
            </a:xfrm>
            <a:prstGeom prst="rect">
              <a:avLst/>
            </a:prstGeom>
          </p:spPr>
        </p:pic>
        <p:cxnSp>
          <p:nvCxnSpPr>
            <p:cNvPr id="22" name="Straight Connector 9">
              <a:extLst>
                <a:ext uri="{FF2B5EF4-FFF2-40B4-BE49-F238E27FC236}">
                  <a16:creationId xmlns:a16="http://schemas.microsoft.com/office/drawing/2014/main" xmlns="" id="{E630C0A1-D73A-46DC-A66D-482A791BCC91}"/>
                </a:ext>
              </a:extLst>
            </p:cNvPr>
            <p:cNvCxnSpPr>
              <a:stCxn id="20" idx="3"/>
              <a:endCxn id="21" idx="0"/>
            </p:cNvCxnSpPr>
            <p:nvPr/>
          </p:nvCxnSpPr>
          <p:spPr bwMode="gray">
            <a:xfrm>
              <a:off x="4425790" y="3913924"/>
              <a:ext cx="386827" cy="247471"/>
            </a:xfrm>
            <a:prstGeom prst="line">
              <a:avLst/>
            </a:prstGeom>
            <a:noFill/>
            <a:ln w="19050" cap="flat" cmpd="sng" algn="ctr">
              <a:solidFill>
                <a:sysClr val="windowText" lastClr="000000"/>
              </a:solidFill>
              <a:prstDash val="sysDot"/>
              <a:miter lim="800000"/>
            </a:ln>
            <a:effectLst/>
          </p:spPr>
        </p:cxnSp>
        <p:cxnSp>
          <p:nvCxnSpPr>
            <p:cNvPr id="23" name="Straight Connector 15">
              <a:extLst>
                <a:ext uri="{FF2B5EF4-FFF2-40B4-BE49-F238E27FC236}">
                  <a16:creationId xmlns:a16="http://schemas.microsoft.com/office/drawing/2014/main" xmlns="" id="{284E6D34-A48A-49E1-8B74-DD36A2CAD69D}"/>
                </a:ext>
              </a:extLst>
            </p:cNvPr>
            <p:cNvCxnSpPr>
              <a:stCxn id="20" idx="3"/>
              <a:endCxn id="17" idx="2"/>
            </p:cNvCxnSpPr>
            <p:nvPr/>
          </p:nvCxnSpPr>
          <p:spPr bwMode="gray">
            <a:xfrm flipV="1">
              <a:off x="4425790" y="3460478"/>
              <a:ext cx="1239715" cy="453446"/>
            </a:xfrm>
            <a:prstGeom prst="line">
              <a:avLst/>
            </a:prstGeom>
            <a:noFill/>
            <a:ln w="19050" cap="flat" cmpd="sng" algn="ctr">
              <a:solidFill>
                <a:sysClr val="windowText" lastClr="000000"/>
              </a:solidFill>
              <a:prstDash val="sysDot"/>
              <a:miter lim="800000"/>
            </a:ln>
            <a:effectLst/>
          </p:spPr>
        </p:cxnSp>
        <p:pic>
          <p:nvPicPr>
            <p:cNvPr id="24" name="图片 265">
              <a:extLst>
                <a:ext uri="{FF2B5EF4-FFF2-40B4-BE49-F238E27FC236}">
                  <a16:creationId xmlns:a16="http://schemas.microsoft.com/office/drawing/2014/main" xmlns="" id="{41EFA0EE-69A9-498C-A57A-62C0B00C7F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35700" y="4161395"/>
              <a:ext cx="348768" cy="306446"/>
            </a:xfrm>
            <a:prstGeom prst="rect">
              <a:avLst/>
            </a:prstGeom>
          </p:spPr>
        </p:pic>
        <p:cxnSp>
          <p:nvCxnSpPr>
            <p:cNvPr id="25" name="Straight Connector 67">
              <a:extLst>
                <a:ext uri="{FF2B5EF4-FFF2-40B4-BE49-F238E27FC236}">
                  <a16:creationId xmlns:a16="http://schemas.microsoft.com/office/drawing/2014/main" xmlns="" id="{2AD1E7AA-4A58-4308-B6A7-2C629B89492E}"/>
                </a:ext>
              </a:extLst>
            </p:cNvPr>
            <p:cNvCxnSpPr>
              <a:endCxn id="18" idx="2"/>
            </p:cNvCxnSpPr>
            <p:nvPr/>
          </p:nvCxnSpPr>
          <p:spPr bwMode="gray">
            <a:xfrm flipH="1" flipV="1">
              <a:off x="6748421" y="3460478"/>
              <a:ext cx="1257300" cy="453446"/>
            </a:xfrm>
            <a:prstGeom prst="line">
              <a:avLst/>
            </a:prstGeom>
            <a:noFill/>
            <a:ln w="19050" cap="flat" cmpd="sng" algn="ctr">
              <a:solidFill>
                <a:sysClr val="windowText" lastClr="000000"/>
              </a:solidFill>
              <a:prstDash val="sysDot"/>
              <a:miter lim="800000"/>
            </a:ln>
            <a:effectLst/>
          </p:spPr>
        </p:cxnSp>
        <p:cxnSp>
          <p:nvCxnSpPr>
            <p:cNvPr id="26" name="Straight Connector 70">
              <a:extLst>
                <a:ext uri="{FF2B5EF4-FFF2-40B4-BE49-F238E27FC236}">
                  <a16:creationId xmlns:a16="http://schemas.microsoft.com/office/drawing/2014/main" xmlns="" id="{00AB9C90-085A-4DCD-9C48-E4B30DA7CC08}"/>
                </a:ext>
              </a:extLst>
            </p:cNvPr>
            <p:cNvCxnSpPr>
              <a:endCxn id="24" idx="0"/>
            </p:cNvCxnSpPr>
            <p:nvPr/>
          </p:nvCxnSpPr>
          <p:spPr bwMode="gray">
            <a:xfrm flipH="1">
              <a:off x="7610084" y="3913924"/>
              <a:ext cx="395637" cy="247471"/>
            </a:xfrm>
            <a:prstGeom prst="line">
              <a:avLst/>
            </a:prstGeom>
            <a:noFill/>
            <a:ln w="19050" cap="flat" cmpd="sng" algn="ctr">
              <a:solidFill>
                <a:sysClr val="windowText" lastClr="000000"/>
              </a:solidFill>
              <a:prstDash val="sysDot"/>
              <a:miter lim="800000"/>
            </a:ln>
            <a:effectLst/>
          </p:spPr>
        </p:cxnSp>
        <p:pic>
          <p:nvPicPr>
            <p:cNvPr id="27" name="图片 265">
              <a:extLst>
                <a:ext uri="{FF2B5EF4-FFF2-40B4-BE49-F238E27FC236}">
                  <a16:creationId xmlns:a16="http://schemas.microsoft.com/office/drawing/2014/main" xmlns="" id="{1D4BC2BF-A2D6-424A-9866-1CFEBCE088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05721" y="3760701"/>
              <a:ext cx="348768" cy="306446"/>
            </a:xfrm>
            <a:prstGeom prst="rect">
              <a:avLst/>
            </a:prstGeom>
          </p:spPr>
        </p:pic>
        <p:cxnSp>
          <p:nvCxnSpPr>
            <p:cNvPr id="28" name="Straight Connector 18">
              <a:extLst>
                <a:ext uri="{FF2B5EF4-FFF2-40B4-BE49-F238E27FC236}">
                  <a16:creationId xmlns:a16="http://schemas.microsoft.com/office/drawing/2014/main" xmlns="" id="{54FB4E04-AD3E-4783-A2C7-288415F6FDFA}"/>
                </a:ext>
              </a:extLst>
            </p:cNvPr>
            <p:cNvCxnSpPr>
              <a:stCxn id="21" idx="3"/>
              <a:endCxn id="24" idx="1"/>
            </p:cNvCxnSpPr>
            <p:nvPr/>
          </p:nvCxnSpPr>
          <p:spPr bwMode="gray">
            <a:xfrm>
              <a:off x="4987001" y="4314618"/>
              <a:ext cx="2448699" cy="0"/>
            </a:xfrm>
            <a:prstGeom prst="line">
              <a:avLst/>
            </a:prstGeom>
            <a:noFill/>
            <a:ln w="19050" cap="flat" cmpd="sng" algn="ctr">
              <a:solidFill>
                <a:sysClr val="windowText" lastClr="000000"/>
              </a:solidFill>
              <a:prstDash val="sysDot"/>
              <a:miter lim="800000"/>
            </a:ln>
            <a:effectLst/>
          </p:spPr>
        </p:cxnSp>
        <p:cxnSp>
          <p:nvCxnSpPr>
            <p:cNvPr id="29" name="Straight Connector 15">
              <a:extLst>
                <a:ext uri="{FF2B5EF4-FFF2-40B4-BE49-F238E27FC236}">
                  <a16:creationId xmlns:a16="http://schemas.microsoft.com/office/drawing/2014/main" xmlns="" id="{8A7BB3F3-6E64-4636-8E2F-AF6675383C23}"/>
                </a:ext>
              </a:extLst>
            </p:cNvPr>
            <p:cNvCxnSpPr>
              <a:stCxn id="24" idx="0"/>
              <a:endCxn id="17" idx="2"/>
            </p:cNvCxnSpPr>
            <p:nvPr/>
          </p:nvCxnSpPr>
          <p:spPr bwMode="gray">
            <a:xfrm flipH="1" flipV="1">
              <a:off x="5665505" y="3460478"/>
              <a:ext cx="1944579" cy="700917"/>
            </a:xfrm>
            <a:prstGeom prst="line">
              <a:avLst/>
            </a:prstGeom>
            <a:noFill/>
            <a:ln w="19050" cap="flat" cmpd="sng" algn="ctr">
              <a:solidFill>
                <a:sysClr val="windowText" lastClr="000000"/>
              </a:solidFill>
              <a:prstDash val="sysDot"/>
              <a:miter lim="800000"/>
            </a:ln>
            <a:effectLst/>
          </p:spPr>
        </p:cxnSp>
        <p:cxnSp>
          <p:nvCxnSpPr>
            <p:cNvPr id="30" name="Straight Connector 15">
              <a:extLst>
                <a:ext uri="{FF2B5EF4-FFF2-40B4-BE49-F238E27FC236}">
                  <a16:creationId xmlns:a16="http://schemas.microsoft.com/office/drawing/2014/main" xmlns="" id="{CF64013F-B781-4EF0-9357-6079C44570A3}"/>
                </a:ext>
              </a:extLst>
            </p:cNvPr>
            <p:cNvCxnSpPr>
              <a:stCxn id="21" idx="0"/>
              <a:endCxn id="18" idx="2"/>
            </p:cNvCxnSpPr>
            <p:nvPr/>
          </p:nvCxnSpPr>
          <p:spPr bwMode="gray">
            <a:xfrm flipV="1">
              <a:off x="4812617" y="3460478"/>
              <a:ext cx="1935804" cy="700917"/>
            </a:xfrm>
            <a:prstGeom prst="line">
              <a:avLst/>
            </a:prstGeom>
            <a:noFill/>
            <a:ln w="19050" cap="flat" cmpd="sng" algn="ctr">
              <a:solidFill>
                <a:sysClr val="windowText" lastClr="000000"/>
              </a:solidFill>
              <a:prstDash val="sysDot"/>
              <a:miter lim="800000"/>
            </a:ln>
            <a:effectLst/>
          </p:spPr>
        </p:cxnSp>
        <p:cxnSp>
          <p:nvCxnSpPr>
            <p:cNvPr id="31" name="Straight Connector 15">
              <a:extLst>
                <a:ext uri="{FF2B5EF4-FFF2-40B4-BE49-F238E27FC236}">
                  <a16:creationId xmlns:a16="http://schemas.microsoft.com/office/drawing/2014/main" xmlns="" id="{E31AAD55-8F56-4331-91A0-CE484A0118FA}"/>
                </a:ext>
              </a:extLst>
            </p:cNvPr>
            <p:cNvCxnSpPr>
              <a:stCxn id="20" idx="3"/>
              <a:endCxn id="24" idx="1"/>
            </p:cNvCxnSpPr>
            <p:nvPr/>
          </p:nvCxnSpPr>
          <p:spPr bwMode="gray">
            <a:xfrm>
              <a:off x="4425790" y="3913924"/>
              <a:ext cx="3009910" cy="400694"/>
            </a:xfrm>
            <a:prstGeom prst="line">
              <a:avLst/>
            </a:prstGeom>
            <a:noFill/>
            <a:ln w="19050" cap="flat" cmpd="sng" algn="ctr">
              <a:solidFill>
                <a:sysClr val="windowText" lastClr="000000"/>
              </a:solidFill>
              <a:prstDash val="sysDot"/>
              <a:miter lim="800000"/>
            </a:ln>
            <a:effectLst/>
          </p:spPr>
        </p:cxnSp>
        <p:cxnSp>
          <p:nvCxnSpPr>
            <p:cNvPr id="32" name="Straight Connector 15">
              <a:extLst>
                <a:ext uri="{FF2B5EF4-FFF2-40B4-BE49-F238E27FC236}">
                  <a16:creationId xmlns:a16="http://schemas.microsoft.com/office/drawing/2014/main" xmlns="" id="{9105D85B-FF82-42B6-92FB-DA15EE056D82}"/>
                </a:ext>
              </a:extLst>
            </p:cNvPr>
            <p:cNvCxnSpPr>
              <a:stCxn id="21" idx="3"/>
              <a:endCxn id="27" idx="1"/>
            </p:cNvCxnSpPr>
            <p:nvPr/>
          </p:nvCxnSpPr>
          <p:spPr bwMode="gray">
            <a:xfrm flipV="1">
              <a:off x="4987001" y="3913924"/>
              <a:ext cx="3018720" cy="400694"/>
            </a:xfrm>
            <a:prstGeom prst="line">
              <a:avLst/>
            </a:prstGeom>
            <a:noFill/>
            <a:ln w="19050" cap="flat" cmpd="sng" algn="ctr">
              <a:solidFill>
                <a:sysClr val="windowText" lastClr="000000"/>
              </a:solidFill>
              <a:prstDash val="sysDot"/>
              <a:miter lim="800000"/>
            </a:ln>
            <a:effectLst/>
          </p:spPr>
        </p:cxnSp>
        <p:sp>
          <p:nvSpPr>
            <p:cNvPr id="33" name="文本框 57">
              <a:extLst>
                <a:ext uri="{FF2B5EF4-FFF2-40B4-BE49-F238E27FC236}">
                  <a16:creationId xmlns:a16="http://schemas.microsoft.com/office/drawing/2014/main" xmlns="" id="{40E64895-0950-4ED0-9204-40AE425F7FBE}"/>
                </a:ext>
              </a:extLst>
            </p:cNvPr>
            <p:cNvSpPr txBox="1"/>
            <p:nvPr/>
          </p:nvSpPr>
          <p:spPr bwMode="gray">
            <a:xfrm>
              <a:off x="5451786" y="4374585"/>
              <a:ext cx="1510356" cy="246221"/>
            </a:xfrm>
            <a:prstGeom prst="rect">
              <a:avLst/>
            </a:prstGeom>
            <a:noFill/>
          </p:spPr>
          <p:txBody>
            <a:bodyPr wrap="square" lIns="0" tIns="0" rIns="0" bIns="0" rtlCol="0">
              <a:spAutoFit/>
            </a:bodyPr>
            <a:lstStyle/>
            <a:p>
              <a:pPr marL="0" marR="0" lvl="0" indent="0" algn="ctr" defTabSz="914309" eaLnBrk="1" fontAlgn="ctr" latinLnBrk="0" hangingPunct="1">
                <a:lnSpc>
                  <a:spcPct val="100000"/>
                </a:lnSpc>
                <a:spcBef>
                  <a:spcPts val="0"/>
                </a:spcBef>
                <a:spcAft>
                  <a:spcPts val="0"/>
                </a:spcAft>
                <a:buClrTx/>
                <a:buSzTx/>
                <a:buFontTx/>
                <a:buNone/>
                <a:tabLst/>
                <a:defRPr/>
              </a:pPr>
              <a:r>
                <a:rPr lang="en-US" sz="1600" b="1" dirty="0" smtClean="0">
                  <a:solidFill>
                    <a:srgbClr val="1163AB"/>
                  </a:solidFill>
                  <a:latin typeface="Huawei Sans" panose="020C0503030203020204" pitchFamily="34" charset="0"/>
                </a:rPr>
                <a:t>IP network</a:t>
              </a:r>
              <a:endParaRPr lang="en-US" sz="1600" b="1" dirty="0">
                <a:solidFill>
                  <a:srgbClr val="1163AB"/>
                </a:solidFill>
                <a:latin typeface="Huawei Sans" panose="020C0503030203020204" pitchFamily="34" charset="0"/>
              </a:endParaRPr>
            </a:p>
          </p:txBody>
        </p:sp>
      </p:grpSp>
      <p:cxnSp>
        <p:nvCxnSpPr>
          <p:cNvPr id="5" name="Straight Connector 180">
            <a:extLst>
              <a:ext uri="{FF2B5EF4-FFF2-40B4-BE49-F238E27FC236}">
                <a16:creationId xmlns:a16="http://schemas.microsoft.com/office/drawing/2014/main" xmlns="" id="{479687E2-53AF-4B54-A7F3-D21D85156B4E}"/>
              </a:ext>
            </a:extLst>
          </p:cNvPr>
          <p:cNvCxnSpPr>
            <a:cxnSpLocks/>
          </p:cNvCxnSpPr>
          <p:nvPr/>
        </p:nvCxnSpPr>
        <p:spPr bwMode="gray">
          <a:xfrm>
            <a:off x="4163756" y="4297357"/>
            <a:ext cx="0" cy="907765"/>
          </a:xfrm>
          <a:prstGeom prst="line">
            <a:avLst/>
          </a:prstGeom>
          <a:noFill/>
          <a:ln w="19050" cap="flat" cmpd="sng" algn="ctr">
            <a:solidFill>
              <a:srgbClr val="FFC000"/>
            </a:solidFill>
            <a:prstDash val="solid"/>
            <a:miter lim="800000"/>
          </a:ln>
          <a:effectLst/>
        </p:spPr>
      </p:cxnSp>
      <p:cxnSp>
        <p:nvCxnSpPr>
          <p:cNvPr id="6" name="Straight Connector 180">
            <a:extLst>
              <a:ext uri="{FF2B5EF4-FFF2-40B4-BE49-F238E27FC236}">
                <a16:creationId xmlns:a16="http://schemas.microsoft.com/office/drawing/2014/main" xmlns="" id="{D4C6CE35-FFEA-4B6A-A443-57903FEBD5A4}"/>
              </a:ext>
            </a:extLst>
          </p:cNvPr>
          <p:cNvCxnSpPr/>
          <p:nvPr/>
        </p:nvCxnSpPr>
        <p:spPr bwMode="gray">
          <a:xfrm>
            <a:off x="8096624" y="3848924"/>
            <a:ext cx="0" cy="1356198"/>
          </a:xfrm>
          <a:prstGeom prst="line">
            <a:avLst/>
          </a:prstGeom>
          <a:noFill/>
          <a:ln w="19050" cap="flat" cmpd="sng" algn="ctr">
            <a:solidFill>
              <a:srgbClr val="FFC000"/>
            </a:solidFill>
            <a:prstDash val="solid"/>
            <a:miter lim="800000"/>
          </a:ln>
          <a:effectLst/>
        </p:spPr>
      </p:cxnSp>
      <p:sp>
        <p:nvSpPr>
          <p:cNvPr id="7" name="空心弧 6">
            <a:extLst>
              <a:ext uri="{FF2B5EF4-FFF2-40B4-BE49-F238E27FC236}">
                <a16:creationId xmlns:a16="http://schemas.microsoft.com/office/drawing/2014/main" xmlns="" id="{405052FD-AAA4-4E28-BCCE-F7C461CAB6E0}"/>
              </a:ext>
            </a:extLst>
          </p:cNvPr>
          <p:cNvSpPr/>
          <p:nvPr/>
        </p:nvSpPr>
        <p:spPr bwMode="gray">
          <a:xfrm>
            <a:off x="3888416" y="2837013"/>
            <a:ext cx="4480894" cy="1712372"/>
          </a:xfrm>
          <a:prstGeom prst="blockArc">
            <a:avLst/>
          </a:prstGeom>
          <a:solidFill>
            <a:srgbClr val="FEEEC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Rectangle 75">
            <a:extLst>
              <a:ext uri="{FF2B5EF4-FFF2-40B4-BE49-F238E27FC236}">
                <a16:creationId xmlns:a16="http://schemas.microsoft.com/office/drawing/2014/main" xmlns="" id="{87B69C24-B045-4D90-9A9E-662A45436D13}"/>
              </a:ext>
            </a:extLst>
          </p:cNvPr>
          <p:cNvSpPr/>
          <p:nvPr/>
        </p:nvSpPr>
        <p:spPr bwMode="gray">
          <a:xfrm>
            <a:off x="3249159" y="3788061"/>
            <a:ext cx="1829193" cy="486054"/>
          </a:xfrm>
          <a:prstGeom prst="rect">
            <a:avLst/>
          </a:prstGeom>
          <a:solidFill>
            <a:srgbClr val="FFCC66"/>
          </a:solidFill>
          <a:ln w="19050">
            <a:solidFill>
              <a:srgbClr val="FF9900"/>
            </a:solidFill>
            <a:prstDash val="sysDot"/>
          </a:ln>
          <a:effectLst/>
        </p:spPr>
        <p:txBody>
          <a:bodyPr vert="horz" wrap="square" lIns="91440" tIns="45720" rIns="91440" bIns="45720" numCol="1" rtlCol="0" anchor="ctr" anchorCtr="0" compatLnSpc="1">
            <a:prstTxWarp prst="textNoShape">
              <a:avLst/>
            </a:prstTxWarp>
          </a:bodyPr>
          <a:lstStyle/>
          <a:p>
            <a:pPr algn="ctr" fontAlgn="ctr">
              <a:spcBef>
                <a:spcPct val="0"/>
              </a:spcBef>
              <a:spcAft>
                <a:spcPct val="0"/>
              </a:spcAft>
              <a:buClr>
                <a:srgbClr val="CC9900"/>
              </a:buClr>
            </a:pPr>
            <a:r>
              <a:rPr lang="en-US" sz="1300" b="1" dirty="0" smtClean="0">
                <a:latin typeface="Huawei Sans" panose="020C0503030203020204" pitchFamily="34" charset="0"/>
              </a:rPr>
              <a:t>VTEP</a:t>
            </a:r>
            <a:endParaRPr lang="en-US" altLang="zh-CN" sz="13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spcBef>
                <a:spcPct val="0"/>
              </a:spcBef>
              <a:spcAft>
                <a:spcPct val="0"/>
              </a:spcAft>
              <a:buClr>
                <a:srgbClr val="CC9900"/>
              </a:buClr>
            </a:pPr>
            <a:r>
              <a:rPr lang="en-US" sz="1300" b="1" dirty="0" smtClean="0">
                <a:latin typeface="Huawei Sans" panose="020C0503030203020204" pitchFamily="34" charset="0"/>
              </a:rPr>
              <a:t>1.1.1.1/32</a:t>
            </a:r>
            <a:endParaRPr lang="en-US" sz="1300" b="1" dirty="0">
              <a:latin typeface="Huawei Sans" panose="020C0503030203020204" pitchFamily="34" charset="0"/>
            </a:endParaRPr>
          </a:p>
        </p:txBody>
      </p:sp>
      <p:sp>
        <p:nvSpPr>
          <p:cNvPr id="9" name="Rectangle 75">
            <a:extLst>
              <a:ext uri="{FF2B5EF4-FFF2-40B4-BE49-F238E27FC236}">
                <a16:creationId xmlns:a16="http://schemas.microsoft.com/office/drawing/2014/main" xmlns="" id="{6DCAEC40-DAEC-466E-924F-A77CB3EB90C0}"/>
              </a:ext>
            </a:extLst>
          </p:cNvPr>
          <p:cNvSpPr/>
          <p:nvPr/>
        </p:nvSpPr>
        <p:spPr bwMode="gray">
          <a:xfrm>
            <a:off x="7123766" y="3801049"/>
            <a:ext cx="1829193" cy="486054"/>
          </a:xfrm>
          <a:prstGeom prst="rect">
            <a:avLst/>
          </a:prstGeom>
          <a:solidFill>
            <a:srgbClr val="FFCC66"/>
          </a:solidFill>
          <a:ln w="19050">
            <a:solidFill>
              <a:srgbClr val="FF9900"/>
            </a:solidFill>
            <a:prstDash val="sysDot"/>
          </a:ln>
          <a:effectLst/>
        </p:spPr>
        <p:txBody>
          <a:bodyPr vert="horz" wrap="square" lIns="91440" tIns="45720" rIns="91440" bIns="45720" numCol="1" rtlCol="0" anchor="ctr" anchorCtr="0" compatLnSpc="1">
            <a:prstTxWarp prst="textNoShape">
              <a:avLst/>
            </a:prstTxWarp>
          </a:bodyPr>
          <a:lstStyle/>
          <a:p>
            <a:pPr algn="ctr" fontAlgn="ctr">
              <a:spcBef>
                <a:spcPct val="0"/>
              </a:spcBef>
              <a:spcAft>
                <a:spcPct val="0"/>
              </a:spcAft>
              <a:buClr>
                <a:srgbClr val="CC9900"/>
              </a:buClr>
            </a:pPr>
            <a:r>
              <a:rPr lang="en-US" sz="1300" b="1" dirty="0" smtClean="0">
                <a:latin typeface="Huawei Sans" panose="020C0503030203020204" pitchFamily="34" charset="0"/>
              </a:rPr>
              <a:t>VTEP</a:t>
            </a:r>
            <a:endParaRPr lang="en-US" altLang="zh-CN" sz="13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spcBef>
                <a:spcPct val="0"/>
              </a:spcBef>
              <a:spcAft>
                <a:spcPct val="0"/>
              </a:spcAft>
              <a:buClr>
                <a:srgbClr val="CC9900"/>
              </a:buClr>
            </a:pPr>
            <a:r>
              <a:rPr lang="en-US" sz="1300" b="1" dirty="0" smtClean="0">
                <a:latin typeface="Huawei Sans" panose="020C0503030203020204" pitchFamily="34" charset="0"/>
              </a:rPr>
              <a:t>2.2.2.2/32</a:t>
            </a:r>
            <a:endParaRPr lang="en-US" sz="1300" b="1" dirty="0">
              <a:latin typeface="Huawei Sans" panose="020C0503030203020204" pitchFamily="34" charset="0"/>
            </a:endParaRPr>
          </a:p>
        </p:txBody>
      </p:sp>
      <p:sp>
        <p:nvSpPr>
          <p:cNvPr id="10" name="文本框 9">
            <a:extLst>
              <a:ext uri="{FF2B5EF4-FFF2-40B4-BE49-F238E27FC236}">
                <a16:creationId xmlns:a16="http://schemas.microsoft.com/office/drawing/2014/main" xmlns="" id="{3A384A32-CBCF-435C-861F-4D44D20DDA30}"/>
              </a:ext>
            </a:extLst>
          </p:cNvPr>
          <p:cNvSpPr txBox="1"/>
          <p:nvPr/>
        </p:nvSpPr>
        <p:spPr bwMode="gray">
          <a:xfrm>
            <a:off x="5539425" y="3637672"/>
            <a:ext cx="140041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b="1" dirty="0" smtClean="0">
                <a:latin typeface="Huawei Sans" panose="020C0503030203020204" pitchFamily="34" charset="0"/>
              </a:rPr>
              <a:t>VXLAN tunnel</a:t>
            </a:r>
            <a:endParaRPr lang="en-US" sz="1400" b="1" dirty="0">
              <a:latin typeface="Huawei Sans" panose="020C0503030203020204" pitchFamily="34" charset="0"/>
            </a:endParaRPr>
          </a:p>
        </p:txBody>
      </p:sp>
      <p:sp>
        <p:nvSpPr>
          <p:cNvPr id="11" name="Rectangle 74">
            <a:extLst>
              <a:ext uri="{FF2B5EF4-FFF2-40B4-BE49-F238E27FC236}">
                <a16:creationId xmlns:a16="http://schemas.microsoft.com/office/drawing/2014/main" xmlns="" id="{340BEF21-80F3-48E0-BF5B-2750A7FD4344}"/>
              </a:ext>
            </a:extLst>
          </p:cNvPr>
          <p:cNvSpPr/>
          <p:nvPr/>
        </p:nvSpPr>
        <p:spPr bwMode="gray">
          <a:xfrm>
            <a:off x="3288680" y="5605816"/>
            <a:ext cx="902126" cy="281736"/>
          </a:xfrm>
          <a:prstGeom prst="rect">
            <a:avLst/>
          </a:prstGeom>
          <a:solidFill>
            <a:schemeClr val="bg1">
              <a:lumMod val="85000"/>
            </a:schemeClr>
          </a:solidFill>
          <a:ln w="19050">
            <a:solidFill>
              <a:schemeClr val="tx1"/>
            </a:solidFill>
            <a:prstDash val="sysDot"/>
          </a:ln>
          <a:effectLst/>
        </p:spPr>
        <p:txBody>
          <a:bodyPr vert="horz" wrap="square" lIns="91440" tIns="45720" rIns="91440" bIns="45720" numCol="1" rtlCol="0" anchor="ctr" anchorCtr="0" compatLnSpc="1">
            <a:prstTxWarp prst="textNoShape">
              <a:avLst/>
            </a:prstTxWarp>
          </a:bodyPr>
          <a:lstStyle/>
          <a:p>
            <a:pPr algn="ctr" fontAlgn="ctr">
              <a:spcBef>
                <a:spcPct val="0"/>
              </a:spcBef>
              <a:spcAft>
                <a:spcPct val="0"/>
              </a:spcAft>
              <a:buClr>
                <a:srgbClr val="CC9900"/>
              </a:buClr>
            </a:pPr>
            <a:r>
              <a:rPr lang="en-US" sz="1300" b="1" dirty="0" smtClean="0">
                <a:latin typeface="Huawei Sans" panose="020C0503030203020204" pitchFamily="34" charset="0"/>
              </a:rPr>
              <a:t>NVE</a:t>
            </a: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Rectangle 74">
            <a:extLst>
              <a:ext uri="{FF2B5EF4-FFF2-40B4-BE49-F238E27FC236}">
                <a16:creationId xmlns:a16="http://schemas.microsoft.com/office/drawing/2014/main" xmlns="" id="{6E43B77F-7004-4C5D-AE4B-B5FFE31B2108}"/>
              </a:ext>
            </a:extLst>
          </p:cNvPr>
          <p:cNvSpPr/>
          <p:nvPr/>
        </p:nvSpPr>
        <p:spPr bwMode="gray">
          <a:xfrm>
            <a:off x="8012015" y="5579672"/>
            <a:ext cx="902126" cy="281736"/>
          </a:xfrm>
          <a:prstGeom prst="rect">
            <a:avLst/>
          </a:prstGeom>
          <a:solidFill>
            <a:schemeClr val="bg1">
              <a:lumMod val="85000"/>
            </a:schemeClr>
          </a:solidFill>
          <a:ln w="19050">
            <a:solidFill>
              <a:schemeClr val="tx1"/>
            </a:solidFill>
            <a:prstDash val="sysDot"/>
          </a:ln>
          <a:effectLst/>
        </p:spPr>
        <p:txBody>
          <a:bodyPr vert="horz" wrap="square" lIns="91440" tIns="45720" rIns="91440" bIns="45720" numCol="1" rtlCol="0" anchor="ctr" anchorCtr="0" compatLnSpc="1">
            <a:prstTxWarp prst="textNoShape">
              <a:avLst/>
            </a:prstTxWarp>
          </a:bodyPr>
          <a:lstStyle/>
          <a:p>
            <a:pPr algn="ctr" fontAlgn="ctr">
              <a:spcBef>
                <a:spcPct val="0"/>
              </a:spcBef>
              <a:spcAft>
                <a:spcPct val="0"/>
              </a:spcAft>
              <a:buClr>
                <a:srgbClr val="CC9900"/>
              </a:buClr>
            </a:pPr>
            <a:r>
              <a:rPr lang="en-US" sz="1300" b="1" dirty="0" smtClean="0">
                <a:latin typeface="Huawei Sans" panose="020C0503030203020204" pitchFamily="34" charset="0"/>
              </a:rPr>
              <a:t>NVE</a:t>
            </a: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a:extLst>
              <a:ext uri="{FF2B5EF4-FFF2-40B4-BE49-F238E27FC236}">
                <a16:creationId xmlns:a16="http://schemas.microsoft.com/office/drawing/2014/main" xmlns="" id="{C931D2D2-45BE-474C-B6FC-ABCCF1D34ED9}"/>
              </a:ext>
            </a:extLst>
          </p:cNvPr>
          <p:cNvSpPr/>
          <p:nvPr/>
        </p:nvSpPr>
        <p:spPr bwMode="gray">
          <a:xfrm rot="20990315">
            <a:off x="4712720" y="3032871"/>
            <a:ext cx="852888" cy="255148"/>
          </a:xfrm>
          <a:prstGeom prst="rect">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r>
              <a:rPr lang="en-US" sz="1200" b="0" dirty="0" smtClean="0">
                <a:solidFill>
                  <a:schemeClr val="tx1"/>
                </a:solidFill>
                <a:latin typeface="Huawei Sans" panose="020C0503030203020204" pitchFamily="34" charset="0"/>
              </a:rPr>
              <a:t>VNI 5000</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a:extLst>
              <a:ext uri="{FF2B5EF4-FFF2-40B4-BE49-F238E27FC236}">
                <a16:creationId xmlns:a16="http://schemas.microsoft.com/office/drawing/2014/main" xmlns="" id="{13542B89-F16D-4016-86E2-BF0080C3CCEE}"/>
              </a:ext>
            </a:extLst>
          </p:cNvPr>
          <p:cNvSpPr/>
          <p:nvPr/>
        </p:nvSpPr>
        <p:spPr bwMode="gray">
          <a:xfrm>
            <a:off x="5682997" y="2929763"/>
            <a:ext cx="852888" cy="255148"/>
          </a:xfrm>
          <a:prstGeom prst="rect">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r>
              <a:rPr lang="en-US" sz="1200" b="0" dirty="0" smtClean="0">
                <a:solidFill>
                  <a:schemeClr val="tx1"/>
                </a:solidFill>
                <a:latin typeface="Huawei Sans" panose="020C0503030203020204" pitchFamily="34" charset="0"/>
              </a:rPr>
              <a:t>VNI 6000</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a:extLst>
              <a:ext uri="{FF2B5EF4-FFF2-40B4-BE49-F238E27FC236}">
                <a16:creationId xmlns:a16="http://schemas.microsoft.com/office/drawing/2014/main" xmlns="" id="{E089E0C7-170D-4859-AB17-CA071F455FC6}"/>
              </a:ext>
            </a:extLst>
          </p:cNvPr>
          <p:cNvSpPr/>
          <p:nvPr/>
        </p:nvSpPr>
        <p:spPr bwMode="gray">
          <a:xfrm rot="556629">
            <a:off x="6652445" y="3014051"/>
            <a:ext cx="852888" cy="255148"/>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r>
              <a:rPr lang="en-US" sz="1200" b="0" dirty="0" smtClean="0">
                <a:solidFill>
                  <a:schemeClr val="tx1"/>
                </a:solidFill>
                <a:latin typeface="Huawei Sans" panose="020C0503030203020204" pitchFamily="34" charset="0"/>
              </a:rPr>
              <a:t>VNI 7000</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43" descr="PC.png">
            <a:extLst>
              <a:ext uri="{FF2B5EF4-FFF2-40B4-BE49-F238E27FC236}">
                <a16:creationId xmlns:a16="http://schemas.microsoft.com/office/drawing/2014/main" xmlns="" id="{DCE7EA9A-8E3D-4277-A4AC-C6590645DC93}"/>
              </a:ext>
            </a:extLst>
          </p:cNvPr>
          <p:cNvPicPr>
            <a:picLocks noChangeAspect="1"/>
          </p:cNvPicPr>
          <p:nvPr/>
        </p:nvPicPr>
        <p:blipFill>
          <a:blip r:embed="rId4" cstate="print"/>
          <a:stretch>
            <a:fillRect/>
          </a:stretch>
        </p:blipFill>
        <p:spPr bwMode="gray">
          <a:xfrm>
            <a:off x="2228198" y="5126491"/>
            <a:ext cx="592969" cy="455400"/>
          </a:xfrm>
          <a:prstGeom prst="rect">
            <a:avLst/>
          </a:prstGeom>
        </p:spPr>
      </p:pic>
      <p:cxnSp>
        <p:nvCxnSpPr>
          <p:cNvPr id="35" name="Straight Connector 180">
            <a:extLst>
              <a:ext uri="{FF2B5EF4-FFF2-40B4-BE49-F238E27FC236}">
                <a16:creationId xmlns:a16="http://schemas.microsoft.com/office/drawing/2014/main" xmlns="" id="{E2CC0564-C007-41E4-B06F-ED750092DDF2}"/>
              </a:ext>
            </a:extLst>
          </p:cNvPr>
          <p:cNvCxnSpPr>
            <a:cxnSpLocks/>
            <a:stCxn id="34" idx="3"/>
            <a:endCxn id="20" idx="1"/>
          </p:cNvCxnSpPr>
          <p:nvPr/>
        </p:nvCxnSpPr>
        <p:spPr bwMode="gray">
          <a:xfrm>
            <a:off x="2821167" y="5354191"/>
            <a:ext cx="1144891" cy="4154"/>
          </a:xfrm>
          <a:prstGeom prst="line">
            <a:avLst/>
          </a:prstGeom>
          <a:noFill/>
          <a:ln w="19050" cap="flat" cmpd="sng" algn="ctr">
            <a:solidFill>
              <a:srgbClr val="FFC000"/>
            </a:solidFill>
            <a:prstDash val="solid"/>
            <a:miter lim="800000"/>
          </a:ln>
          <a:effectLst/>
        </p:spPr>
      </p:cxnSp>
      <p:pic>
        <p:nvPicPr>
          <p:cNvPr id="36" name="图片 43" descr="PC.png">
            <a:extLst>
              <a:ext uri="{FF2B5EF4-FFF2-40B4-BE49-F238E27FC236}">
                <a16:creationId xmlns:a16="http://schemas.microsoft.com/office/drawing/2014/main" xmlns="" id="{83A72BA7-3CAA-4506-BA2C-5A9268DBD8DB}"/>
              </a:ext>
            </a:extLst>
          </p:cNvPr>
          <p:cNvPicPr>
            <a:picLocks noChangeAspect="1"/>
          </p:cNvPicPr>
          <p:nvPr/>
        </p:nvPicPr>
        <p:blipFill>
          <a:blip r:embed="rId4" cstate="print"/>
          <a:stretch>
            <a:fillRect/>
          </a:stretch>
        </p:blipFill>
        <p:spPr bwMode="gray">
          <a:xfrm>
            <a:off x="9442594" y="5150416"/>
            <a:ext cx="592969" cy="455400"/>
          </a:xfrm>
          <a:prstGeom prst="rect">
            <a:avLst/>
          </a:prstGeom>
        </p:spPr>
      </p:pic>
      <p:cxnSp>
        <p:nvCxnSpPr>
          <p:cNvPr id="37" name="Straight Connector 180">
            <a:extLst>
              <a:ext uri="{FF2B5EF4-FFF2-40B4-BE49-F238E27FC236}">
                <a16:creationId xmlns:a16="http://schemas.microsoft.com/office/drawing/2014/main" xmlns="" id="{B028B514-33F6-487E-BE49-2E7EB3184BFB}"/>
              </a:ext>
            </a:extLst>
          </p:cNvPr>
          <p:cNvCxnSpPr>
            <a:cxnSpLocks/>
            <a:stCxn id="27" idx="3"/>
            <a:endCxn id="36" idx="1"/>
          </p:cNvCxnSpPr>
          <p:nvPr/>
        </p:nvCxnSpPr>
        <p:spPr bwMode="gray">
          <a:xfrm>
            <a:off x="8243525" y="5358345"/>
            <a:ext cx="1199069" cy="19771"/>
          </a:xfrm>
          <a:prstGeom prst="line">
            <a:avLst/>
          </a:prstGeom>
          <a:noFill/>
          <a:ln w="19050" cap="flat" cmpd="sng" algn="ctr">
            <a:solidFill>
              <a:srgbClr val="FFC000"/>
            </a:solidFill>
            <a:prstDash val="solid"/>
            <a:miter lim="800000"/>
          </a:ln>
          <a:effectLst/>
        </p:spPr>
      </p:cxnSp>
      <p:sp>
        <p:nvSpPr>
          <p:cNvPr id="38" name="Rectangle 75">
            <a:extLst>
              <a:ext uri="{FF2B5EF4-FFF2-40B4-BE49-F238E27FC236}">
                <a16:creationId xmlns:a16="http://schemas.microsoft.com/office/drawing/2014/main" xmlns="" id="{19C48DB0-318A-4CCC-8C87-BEB0373FB884}"/>
              </a:ext>
            </a:extLst>
          </p:cNvPr>
          <p:cNvSpPr/>
          <p:nvPr/>
        </p:nvSpPr>
        <p:spPr bwMode="gray">
          <a:xfrm>
            <a:off x="1239024" y="4817739"/>
            <a:ext cx="2087166" cy="308691"/>
          </a:xfrm>
          <a:prstGeom prst="rect">
            <a:avLst/>
          </a:prstGeom>
          <a:noFill/>
          <a:ln w="19050">
            <a:solidFill>
              <a:srgbClr val="00B0F0"/>
            </a:solidFill>
            <a:prstDash val="sysDot"/>
          </a:ln>
          <a:effectLst/>
        </p:spPr>
        <p:txBody>
          <a:bodyPr vert="horz" wrap="square" lIns="91440" tIns="45720" rIns="91440" bIns="45720" numCol="1" rtlCol="0" anchor="ctr" anchorCtr="0" compatLnSpc="1">
            <a:prstTxWarp prst="textNoShape">
              <a:avLst/>
            </a:prstTxWarp>
          </a:bodyPr>
          <a:lstStyle/>
          <a:p>
            <a:pPr algn="ctr" fontAlgn="ctr">
              <a:spcBef>
                <a:spcPct val="0"/>
              </a:spcBef>
              <a:spcAft>
                <a:spcPct val="0"/>
              </a:spcAft>
              <a:buClr>
                <a:srgbClr val="CC9900"/>
              </a:buClr>
            </a:pPr>
            <a:r>
              <a:rPr lang="en-US" sz="1300" b="1" dirty="0" smtClean="0">
                <a:latin typeface="Huawei Sans" panose="020C0503030203020204" pitchFamily="34" charset="0"/>
              </a:rPr>
              <a:t>192.168.10.10-VNI5000</a:t>
            </a:r>
            <a:endParaRPr lang="en-US" sz="1300" b="1" dirty="0">
              <a:latin typeface="Huawei Sans" panose="020C0503030203020204" pitchFamily="34" charset="0"/>
            </a:endParaRPr>
          </a:p>
        </p:txBody>
      </p:sp>
      <p:sp>
        <p:nvSpPr>
          <p:cNvPr id="39" name="Rectangle 75">
            <a:extLst>
              <a:ext uri="{FF2B5EF4-FFF2-40B4-BE49-F238E27FC236}">
                <a16:creationId xmlns:a16="http://schemas.microsoft.com/office/drawing/2014/main" xmlns="" id="{B796959E-F844-41BC-9052-2F156C09BFE8}"/>
              </a:ext>
            </a:extLst>
          </p:cNvPr>
          <p:cNvSpPr/>
          <p:nvPr/>
        </p:nvSpPr>
        <p:spPr bwMode="gray">
          <a:xfrm>
            <a:off x="9005156" y="4793959"/>
            <a:ext cx="2101755" cy="308691"/>
          </a:xfrm>
          <a:prstGeom prst="rect">
            <a:avLst/>
          </a:prstGeom>
          <a:noFill/>
          <a:ln w="19050">
            <a:solidFill>
              <a:srgbClr val="00B0F0"/>
            </a:solidFill>
            <a:prstDash val="sysDot"/>
          </a:ln>
          <a:effectLst/>
        </p:spPr>
        <p:txBody>
          <a:bodyPr vert="horz" wrap="square" lIns="91440" tIns="45720" rIns="91440" bIns="45720" numCol="1" rtlCol="0" anchor="ctr" anchorCtr="0" compatLnSpc="1">
            <a:prstTxWarp prst="textNoShape">
              <a:avLst/>
            </a:prstTxWarp>
          </a:bodyPr>
          <a:lstStyle/>
          <a:p>
            <a:pPr algn="ctr" fontAlgn="ctr">
              <a:spcBef>
                <a:spcPct val="0"/>
              </a:spcBef>
              <a:spcAft>
                <a:spcPct val="0"/>
              </a:spcAft>
              <a:buClr>
                <a:srgbClr val="CC9900"/>
              </a:buClr>
            </a:pPr>
            <a:r>
              <a:rPr lang="en-US" sz="1200" b="1" dirty="0" smtClean="0">
                <a:latin typeface="Huawei Sans" panose="020C0503030203020204" pitchFamily="34" charset="0"/>
              </a:rPr>
              <a:t>192.168.10.20-VNI5000</a:t>
            </a:r>
            <a:endParaRPr lang="en-US" sz="1200" b="1" dirty="0">
              <a:latin typeface="Huawei Sans" panose="020C0503030203020204" pitchFamily="34" charset="0"/>
            </a:endParaRPr>
          </a:p>
        </p:txBody>
      </p:sp>
      <p:grpSp>
        <p:nvGrpSpPr>
          <p:cNvPr id="48" name="组合 47"/>
          <p:cNvGrpSpPr/>
          <p:nvPr/>
        </p:nvGrpSpPr>
        <p:grpSpPr bwMode="gray">
          <a:xfrm>
            <a:off x="6750166" y="81688"/>
            <a:ext cx="4978285" cy="288000"/>
            <a:chOff x="6490353" y="88900"/>
            <a:chExt cx="4978285" cy="296380"/>
          </a:xfrm>
        </p:grpSpPr>
        <p:sp>
          <p:nvSpPr>
            <p:cNvPr id="49" name="五边形 48">
              <a:extLst>
                <a:ext uri="{FF2B5EF4-FFF2-40B4-BE49-F238E27FC236}">
                  <a16:creationId xmlns:a16="http://schemas.microsoft.com/office/drawing/2014/main" xmlns="" id="{582DAA93-C17E-4899-8845-AB6748622C3D}"/>
                </a:ext>
              </a:extLst>
            </p:cNvPr>
            <p:cNvSpPr/>
            <p:nvPr/>
          </p:nvSpPr>
          <p:spPr bwMode="gray">
            <a:xfrm>
              <a:off x="6490353" y="88900"/>
              <a:ext cx="1503513" cy="29638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Load Balancing</a:t>
              </a:r>
              <a:endParaRPr lang="en-US" sz="1200" dirty="0">
                <a:latin typeface="Huawei Sans" panose="020C0503030203020204" pitchFamily="34" charset="0"/>
              </a:endParaRPr>
            </a:p>
          </p:txBody>
        </p:sp>
        <p:sp>
          <p:nvSpPr>
            <p:cNvPr id="50" name="燕尾形 49">
              <a:extLst>
                <a:ext uri="{FF2B5EF4-FFF2-40B4-BE49-F238E27FC236}">
                  <a16:creationId xmlns:a16="http://schemas.microsoft.com/office/drawing/2014/main" xmlns="" id="{E7EFC8A1-15C0-4A48-9534-332F142C03DE}"/>
                </a:ext>
              </a:extLst>
            </p:cNvPr>
            <p:cNvSpPr/>
            <p:nvPr/>
          </p:nvSpPr>
          <p:spPr bwMode="gray">
            <a:xfrm>
              <a:off x="8809363" y="88900"/>
              <a:ext cx="985131" cy="29638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VXLAN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a:extLst>
                <a:ext uri="{FF2B5EF4-FFF2-40B4-BE49-F238E27FC236}">
                  <a16:creationId xmlns:a16="http://schemas.microsoft.com/office/drawing/2014/main" xmlns="" id="{A739A215-DDE7-40DF-AA00-AB3263EF5C75}"/>
                </a:ext>
              </a:extLst>
            </p:cNvPr>
            <p:cNvSpPr/>
            <p:nvPr/>
          </p:nvSpPr>
          <p:spPr bwMode="gray">
            <a:xfrm>
              <a:off x="9709677" y="88900"/>
              <a:ext cx="703318"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EVPN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51">
              <a:extLst>
                <a:ext uri="{FF2B5EF4-FFF2-40B4-BE49-F238E27FC236}">
                  <a16:creationId xmlns:a16="http://schemas.microsoft.com/office/drawing/2014/main" xmlns="" id="{77D457C9-5406-4721-B411-C71DFF2AD8AB}"/>
                </a:ext>
              </a:extLst>
            </p:cNvPr>
            <p:cNvSpPr/>
            <p:nvPr/>
          </p:nvSpPr>
          <p:spPr bwMode="gray">
            <a:xfrm>
              <a:off x="10328178" y="88900"/>
              <a:ext cx="1140460"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a:extLst>
                <a:ext uri="{FF2B5EF4-FFF2-40B4-BE49-F238E27FC236}">
                  <a16:creationId xmlns:a16="http://schemas.microsoft.com/office/drawing/2014/main" xmlns="" id="{E7EFC8A1-15C0-4A48-9534-332F142C03DE}"/>
                </a:ext>
              </a:extLst>
            </p:cNvPr>
            <p:cNvSpPr/>
            <p:nvPr/>
          </p:nvSpPr>
          <p:spPr bwMode="gray">
            <a:xfrm>
              <a:off x="7909049" y="88900"/>
              <a:ext cx="985131" cy="29638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M-LAG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0338979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A15BC06-D7DB-44F0-9B09-891B8823CE76}"/>
              </a:ext>
            </a:extLst>
          </p:cNvPr>
          <p:cNvSpPr>
            <a:spLocks noGrp="1"/>
          </p:cNvSpPr>
          <p:nvPr>
            <p:ph type="title"/>
          </p:nvPr>
        </p:nvSpPr>
        <p:spPr/>
        <p:txBody>
          <a:bodyPr/>
          <a:lstStyle/>
          <a:p>
            <a:r>
              <a:rPr lang="en-US" smtClean="0"/>
              <a:t>VXLAN Packet Format</a:t>
            </a:r>
            <a:endParaRPr lang="en-US" altLang="zh-CN" dirty="0">
              <a:sym typeface="Huawei Sans" panose="020C0503030203020204" pitchFamily="34" charset="0"/>
            </a:endParaRPr>
          </a:p>
        </p:txBody>
      </p:sp>
      <p:sp>
        <p:nvSpPr>
          <p:cNvPr id="30" name="矩形 29"/>
          <p:cNvSpPr/>
          <p:nvPr/>
        </p:nvSpPr>
        <p:spPr bwMode="gray">
          <a:xfrm>
            <a:off x="2632889" y="2240868"/>
            <a:ext cx="1080120"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Outer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Ethernet header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a:off x="3713009" y="2240868"/>
            <a:ext cx="1008112"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Outer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IP header</a:t>
            </a:r>
            <a:endParaRPr lang="en-US" sz="1200" dirty="0">
              <a:solidFill>
                <a:schemeClr val="tx1"/>
              </a:solidFill>
              <a:latin typeface="Huawei Sans" panose="020C0503030203020204" pitchFamily="34" charset="0"/>
            </a:endParaRPr>
          </a:p>
        </p:txBody>
      </p:sp>
      <p:sp>
        <p:nvSpPr>
          <p:cNvPr id="32" name="矩形 31"/>
          <p:cNvSpPr/>
          <p:nvPr/>
        </p:nvSpPr>
        <p:spPr bwMode="gray">
          <a:xfrm>
            <a:off x="4721121" y="2240868"/>
            <a:ext cx="1008112"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UDP header</a:t>
            </a:r>
            <a:endParaRPr lang="en-US" sz="1200" dirty="0">
              <a:solidFill>
                <a:schemeClr val="tx1"/>
              </a:solidFill>
              <a:latin typeface="Huawei Sans" panose="020C0503030203020204" pitchFamily="34" charset="0"/>
            </a:endParaRPr>
          </a:p>
        </p:txBody>
      </p:sp>
      <p:sp>
        <p:nvSpPr>
          <p:cNvPr id="33" name="矩形 32"/>
          <p:cNvSpPr/>
          <p:nvPr/>
        </p:nvSpPr>
        <p:spPr bwMode="gray">
          <a:xfrm>
            <a:off x="5729233" y="2240868"/>
            <a:ext cx="1008112" cy="576064"/>
          </a:xfrm>
          <a:prstGeom prst="rect">
            <a:avLst/>
          </a:prstGeom>
          <a:solidFill>
            <a:srgbClr val="EC706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VXLAN</a:t>
            </a:r>
          </a:p>
          <a:p>
            <a:pPr algn="ctr" fontAlgn="ctr"/>
            <a:r>
              <a:rPr lang="en-US" altLang="zh-CN" sz="1200" dirty="0" smtClean="0">
                <a:solidFill>
                  <a:schemeClr val="bg1"/>
                </a:solidFill>
                <a:latin typeface="Huawei Sans" panose="020C0503030203020204" pitchFamily="34" charset="0"/>
              </a:rPr>
              <a:t>header</a:t>
            </a:r>
            <a:endParaRPr lang="en-US" sz="1200" dirty="0">
              <a:solidFill>
                <a:schemeClr val="bg1"/>
              </a:solidFill>
              <a:latin typeface="Huawei Sans" panose="020C0503030203020204" pitchFamily="34" charset="0"/>
            </a:endParaRPr>
          </a:p>
        </p:txBody>
      </p:sp>
      <p:sp>
        <p:nvSpPr>
          <p:cNvPr id="34" name="矩形 33"/>
          <p:cNvSpPr/>
          <p:nvPr/>
        </p:nvSpPr>
        <p:spPr bwMode="gray">
          <a:xfrm>
            <a:off x="6737345" y="2240868"/>
            <a:ext cx="1080120" cy="576064"/>
          </a:xfrm>
          <a:prstGeom prst="rect">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Inner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Ethernet header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7817465" y="2240868"/>
            <a:ext cx="1008112" cy="576064"/>
          </a:xfrm>
          <a:prstGeom prst="rect">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Inner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IP header</a:t>
            </a:r>
            <a:endParaRPr lang="en-US" sz="1200" dirty="0">
              <a:solidFill>
                <a:schemeClr val="tx1"/>
              </a:solidFill>
              <a:latin typeface="Huawei Sans" panose="020C0503030203020204" pitchFamily="34" charset="0"/>
            </a:endParaRPr>
          </a:p>
        </p:txBody>
      </p:sp>
      <p:sp>
        <p:nvSpPr>
          <p:cNvPr id="36" name="矩形 35"/>
          <p:cNvSpPr/>
          <p:nvPr/>
        </p:nvSpPr>
        <p:spPr bwMode="gray">
          <a:xfrm>
            <a:off x="8825577" y="2240868"/>
            <a:ext cx="1008112" cy="576064"/>
          </a:xfrm>
          <a:prstGeom prst="rect">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Payload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左大括号 36"/>
          <p:cNvSpPr/>
          <p:nvPr/>
        </p:nvSpPr>
        <p:spPr bwMode="gray">
          <a:xfrm rot="5400000">
            <a:off x="8189674" y="548680"/>
            <a:ext cx="191686" cy="309634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7499084" y="1614003"/>
            <a:ext cx="1572866" cy="276999"/>
          </a:xfrm>
          <a:prstGeom prst="rect">
            <a:avLst/>
          </a:prstGeom>
        </p:spPr>
        <p:txBody>
          <a:bodyPr wrap="none">
            <a:spAutoFit/>
          </a:bodyPr>
          <a:lstStyle/>
          <a:p>
            <a:pPr algn="ctr" fontAlgn="ctr"/>
            <a:r>
              <a:rPr lang="en-US" sz="1200" dirty="0" smtClean="0">
                <a:latin typeface="Huawei Sans" panose="020C0503030203020204" pitchFamily="34" charset="0"/>
              </a:rPr>
              <a:t>Original data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左大括号 38"/>
          <p:cNvSpPr/>
          <p:nvPr/>
        </p:nvSpPr>
        <p:spPr bwMode="gray">
          <a:xfrm rot="5400000">
            <a:off x="4588717" y="44067"/>
            <a:ext cx="191686" cy="4105570"/>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3841220" y="1614003"/>
            <a:ext cx="1686679" cy="276999"/>
          </a:xfrm>
          <a:prstGeom prst="rect">
            <a:avLst/>
          </a:prstGeom>
        </p:spPr>
        <p:txBody>
          <a:bodyPr wrap="none">
            <a:spAutoFit/>
          </a:bodyPr>
          <a:lstStyle/>
          <a:p>
            <a:pPr algn="ctr" fontAlgn="ctr"/>
            <a:r>
              <a:rPr lang="en-US" sz="1200" dirty="0" smtClean="0">
                <a:latin typeface="Huawei Sans" panose="020C0503030203020204" pitchFamily="34" charset="0"/>
              </a:rPr>
              <a:t>VXLAN encapsulation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bwMode="gray">
          <a:xfrm>
            <a:off x="5731000" y="4041068"/>
            <a:ext cx="1436318" cy="576064"/>
          </a:xfrm>
          <a:prstGeom prst="rect">
            <a:avLst/>
          </a:prstGeom>
          <a:solidFill>
            <a:srgbClr val="EC706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VXLAN flags</a:t>
            </a:r>
          </a:p>
          <a:p>
            <a:pPr algn="ctr" fontAlgn="ctr"/>
            <a:r>
              <a:rPr lang="en-US" sz="1200" dirty="0" smtClean="0">
                <a:solidFill>
                  <a:schemeClr val="bg1"/>
                </a:solidFill>
                <a:latin typeface="Huawei Sans" panose="020C0503030203020204" pitchFamily="34" charset="0"/>
              </a:rPr>
              <a:t>(00001000)</a:t>
            </a:r>
            <a:endParaRPr lang="en-US" sz="1200" dirty="0">
              <a:solidFill>
                <a:schemeClr val="bg1"/>
              </a:solidFill>
              <a:latin typeface="Huawei Sans" panose="020C0503030203020204" pitchFamily="34" charset="0"/>
            </a:endParaRPr>
          </a:p>
        </p:txBody>
      </p:sp>
      <p:sp>
        <p:nvSpPr>
          <p:cNvPr id="42" name="矩形 41"/>
          <p:cNvSpPr/>
          <p:nvPr/>
        </p:nvSpPr>
        <p:spPr bwMode="gray">
          <a:xfrm>
            <a:off x="7167318" y="4041068"/>
            <a:ext cx="1154049" cy="576064"/>
          </a:xfrm>
          <a:prstGeom prst="rect">
            <a:avLst/>
          </a:prstGeom>
          <a:solidFill>
            <a:srgbClr val="EC706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Reserved field</a:t>
            </a:r>
            <a:endParaRPr lang="en-US" sz="1200" dirty="0">
              <a:solidFill>
                <a:schemeClr val="bg1"/>
              </a:solidFill>
              <a:latin typeface="Huawei Sans" panose="020C0503030203020204" pitchFamily="34" charset="0"/>
            </a:endParaRPr>
          </a:p>
        </p:txBody>
      </p:sp>
      <p:sp>
        <p:nvSpPr>
          <p:cNvPr id="43" name="矩形 42"/>
          <p:cNvSpPr/>
          <p:nvPr/>
        </p:nvSpPr>
        <p:spPr bwMode="gray">
          <a:xfrm>
            <a:off x="8321367" y="4041068"/>
            <a:ext cx="1154049" cy="576064"/>
          </a:xfrm>
          <a:prstGeom prst="rect">
            <a:avLst/>
          </a:prstGeom>
          <a:solidFill>
            <a:srgbClr val="EC706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VNI</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9472534" y="4041068"/>
            <a:ext cx="1154049" cy="576064"/>
          </a:xfrm>
          <a:prstGeom prst="rect">
            <a:avLst/>
          </a:prstGeom>
          <a:solidFill>
            <a:srgbClr val="EC706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Reserved field</a:t>
            </a:r>
            <a:endParaRPr lang="en-US" sz="1200" dirty="0">
              <a:solidFill>
                <a:schemeClr val="bg1"/>
              </a:solidFill>
              <a:latin typeface="Huawei Sans" panose="020C0503030203020204" pitchFamily="34" charset="0"/>
            </a:endParaRPr>
          </a:p>
        </p:txBody>
      </p:sp>
      <p:sp>
        <p:nvSpPr>
          <p:cNvPr id="45" name="矩形 44"/>
          <p:cNvSpPr/>
          <p:nvPr/>
        </p:nvSpPr>
        <p:spPr bwMode="gray">
          <a:xfrm>
            <a:off x="6165267" y="4617132"/>
            <a:ext cx="567784" cy="374461"/>
          </a:xfrm>
          <a:prstGeom prst="rect">
            <a:avLst/>
          </a:prstGeom>
        </p:spPr>
        <p:txBody>
          <a:bodyPr wrap="none">
            <a:spAutoFit/>
          </a:bodyPr>
          <a:lstStyle/>
          <a:p>
            <a:pPr algn="ctr" fontAlgn="ctr">
              <a:lnSpc>
                <a:spcPts val="2200"/>
              </a:lnSpc>
            </a:pPr>
            <a:r>
              <a:rPr lang="en-US" sz="1200" dirty="0" smtClean="0">
                <a:latin typeface="Huawei Sans" panose="020C0503030203020204" pitchFamily="34" charset="0"/>
              </a:rPr>
              <a:t>8 bits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7417170" y="4617132"/>
            <a:ext cx="654346" cy="374461"/>
          </a:xfrm>
          <a:prstGeom prst="rect">
            <a:avLst/>
          </a:prstGeom>
        </p:spPr>
        <p:txBody>
          <a:bodyPr wrap="none">
            <a:spAutoFit/>
          </a:bodyPr>
          <a:lstStyle/>
          <a:p>
            <a:pPr algn="ctr" fontAlgn="ctr">
              <a:lnSpc>
                <a:spcPts val="2200"/>
              </a:lnSpc>
            </a:pPr>
            <a:r>
              <a:rPr lang="en-US" sz="1200" dirty="0" smtClean="0">
                <a:latin typeface="Huawei Sans" panose="020C0503030203020204" pitchFamily="34" charset="0"/>
              </a:rPr>
              <a:t>24 bits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8571218" y="4617132"/>
            <a:ext cx="654346" cy="374461"/>
          </a:xfrm>
          <a:prstGeom prst="rect">
            <a:avLst/>
          </a:prstGeom>
        </p:spPr>
        <p:txBody>
          <a:bodyPr wrap="none">
            <a:spAutoFit/>
          </a:bodyPr>
          <a:lstStyle/>
          <a:p>
            <a:pPr algn="ctr" fontAlgn="ctr">
              <a:lnSpc>
                <a:spcPts val="2200"/>
              </a:lnSpc>
            </a:pPr>
            <a:r>
              <a:rPr lang="en-US" sz="1200" dirty="0" smtClean="0">
                <a:latin typeface="Huawei Sans" panose="020C0503030203020204" pitchFamily="34" charset="0"/>
              </a:rPr>
              <a:t>24 bits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a:off x="9815359" y="4617132"/>
            <a:ext cx="567784" cy="374461"/>
          </a:xfrm>
          <a:prstGeom prst="rect">
            <a:avLst/>
          </a:prstGeom>
        </p:spPr>
        <p:txBody>
          <a:bodyPr wrap="none">
            <a:spAutoFit/>
          </a:bodyPr>
          <a:lstStyle/>
          <a:p>
            <a:pPr algn="ctr" fontAlgn="ctr">
              <a:lnSpc>
                <a:spcPts val="2200"/>
              </a:lnSpc>
            </a:pPr>
            <a:r>
              <a:rPr lang="en-US" sz="1200" dirty="0" smtClean="0">
                <a:latin typeface="Huawei Sans" panose="020C0503030203020204" pitchFamily="34" charset="0"/>
              </a:rPr>
              <a:t>8 bits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1565418" y="5279625"/>
            <a:ext cx="1436318"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Source UDP port</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(Hash value)</a:t>
            </a:r>
            <a:endParaRPr lang="en-US" sz="1200" dirty="0">
              <a:solidFill>
                <a:schemeClr val="tx1"/>
              </a:solidFill>
              <a:latin typeface="Huawei Sans" panose="020C0503030203020204" pitchFamily="34" charset="0"/>
            </a:endParaRPr>
          </a:p>
        </p:txBody>
      </p:sp>
      <p:sp>
        <p:nvSpPr>
          <p:cNvPr id="50" name="矩形 49"/>
          <p:cNvSpPr/>
          <p:nvPr/>
        </p:nvSpPr>
        <p:spPr bwMode="gray">
          <a:xfrm>
            <a:off x="3001736" y="5279625"/>
            <a:ext cx="1436318"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Destination UDP port</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(4789)</a:t>
            </a:r>
            <a:endParaRPr lang="en-US" sz="1200" dirty="0">
              <a:solidFill>
                <a:schemeClr val="tx1"/>
              </a:solidFill>
              <a:latin typeface="Huawei Sans" panose="020C0503030203020204" pitchFamily="34" charset="0"/>
            </a:endParaRPr>
          </a:p>
        </p:txBody>
      </p:sp>
      <p:sp>
        <p:nvSpPr>
          <p:cNvPr id="51" name="矩形 50"/>
          <p:cNvSpPr/>
          <p:nvPr/>
        </p:nvSpPr>
        <p:spPr bwMode="gray">
          <a:xfrm>
            <a:off x="4438054" y="5279625"/>
            <a:ext cx="871780"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Length</a:t>
            </a:r>
            <a:endParaRPr lang="en-US" sz="1200" dirty="0">
              <a:solidFill>
                <a:schemeClr val="tx1"/>
              </a:solidFill>
              <a:latin typeface="Huawei Sans" panose="020C0503030203020204" pitchFamily="34" charset="0"/>
            </a:endParaRPr>
          </a:p>
        </p:txBody>
      </p:sp>
      <p:sp>
        <p:nvSpPr>
          <p:cNvPr id="52" name="矩形 51"/>
          <p:cNvSpPr/>
          <p:nvPr/>
        </p:nvSpPr>
        <p:spPr bwMode="gray">
          <a:xfrm>
            <a:off x="5306952" y="5279625"/>
            <a:ext cx="1154049"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Checksum</a:t>
            </a:r>
            <a:endParaRPr lang="en-US" sz="1200" dirty="0">
              <a:solidFill>
                <a:schemeClr val="tx1"/>
              </a:solidFill>
              <a:latin typeface="Huawei Sans" panose="020C0503030203020204" pitchFamily="34" charset="0"/>
            </a:endParaRPr>
          </a:p>
        </p:txBody>
      </p:sp>
      <p:cxnSp>
        <p:nvCxnSpPr>
          <p:cNvPr id="53" name="直接连接符 52"/>
          <p:cNvCxnSpPr/>
          <p:nvPr/>
        </p:nvCxnSpPr>
        <p:spPr bwMode="gray">
          <a:xfrm>
            <a:off x="6212556" y="2816932"/>
            <a:ext cx="0" cy="108012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bwMode="gray">
          <a:xfrm>
            <a:off x="5081161" y="2816932"/>
            <a:ext cx="0" cy="2462693"/>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5" name="矩形 54"/>
          <p:cNvSpPr/>
          <p:nvPr/>
        </p:nvSpPr>
        <p:spPr bwMode="gray">
          <a:xfrm>
            <a:off x="1558243" y="3356992"/>
            <a:ext cx="3522917" cy="1400383"/>
          </a:xfrm>
          <a:prstGeom prst="rect">
            <a:avLst/>
          </a:prstGeom>
        </p:spPr>
        <p:txBody>
          <a:bodyPr wrap="square">
            <a:spAutoFit/>
          </a:bodyPr>
          <a:lstStyle/>
          <a:p>
            <a:pPr marL="177800" indent="-177800" fontAlgn="ctr">
              <a:lnSpc>
                <a:spcPts val="2400"/>
              </a:lnSpc>
              <a:spcAft>
                <a:spcPts val="600"/>
              </a:spcAft>
              <a:buFont typeface="Arial" panose="020B0604020202020204" pitchFamily="34" charset="0"/>
              <a:buChar char="•"/>
            </a:pPr>
            <a:r>
              <a:rPr lang="en-US" sz="1200" b="1" dirty="0" smtClean="0">
                <a:solidFill>
                  <a:srgbClr val="333333"/>
                </a:solidFill>
                <a:latin typeface="Huawei Sans" panose="020C0503030203020204" pitchFamily="34" charset="0"/>
              </a:rPr>
              <a:t>Source IP address:</a:t>
            </a:r>
            <a:r>
              <a:rPr lang="en-US" sz="1200" dirty="0" smtClean="0">
                <a:solidFill>
                  <a:srgbClr val="333333"/>
                </a:solidFill>
                <a:latin typeface="Huawei Sans" panose="020C0503030203020204" pitchFamily="34" charset="0"/>
              </a:rPr>
              <a:t> IP address of the source VTEP of a VXLAN tunnel</a:t>
            </a:r>
            <a:endParaRPr lang="en-US" altLang="zh-CN" sz="1200" dirty="0" smtClean="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400"/>
              </a:lnSpc>
              <a:spcAft>
                <a:spcPts val="600"/>
              </a:spcAft>
              <a:buFont typeface="Arial" panose="020B0604020202020204" pitchFamily="34" charset="0"/>
              <a:buChar char="•"/>
            </a:pPr>
            <a:r>
              <a:rPr lang="en-US" sz="1200" b="1" dirty="0" smtClean="0">
                <a:solidFill>
                  <a:srgbClr val="333333"/>
                </a:solidFill>
                <a:latin typeface="Huawei Sans" panose="020C0503030203020204" pitchFamily="34" charset="0"/>
              </a:rPr>
              <a:t>Destination IP address:</a:t>
            </a:r>
            <a:r>
              <a:rPr lang="en-US" sz="1200" dirty="0" smtClean="0">
                <a:solidFill>
                  <a:srgbClr val="333333"/>
                </a:solidFill>
                <a:latin typeface="Huawei Sans" panose="020C0503030203020204" pitchFamily="34" charset="0"/>
              </a:rPr>
              <a:t> IP address of the destination VTEP of a VXLAN tunnel</a:t>
            </a:r>
            <a:endParaRPr lang="en-US" altLang="zh-CN" sz="1200" b="0" i="0"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5"/>
          <p:cNvCxnSpPr/>
          <p:nvPr/>
        </p:nvCxnSpPr>
        <p:spPr bwMode="gray">
          <a:xfrm>
            <a:off x="3907407" y="2816932"/>
            <a:ext cx="0" cy="54006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bwMode="gray">
          <a:xfrm>
            <a:off x="6750166" y="81688"/>
            <a:ext cx="4978285" cy="288000"/>
            <a:chOff x="6490353" y="88900"/>
            <a:chExt cx="4978285" cy="296380"/>
          </a:xfrm>
        </p:grpSpPr>
        <p:sp>
          <p:nvSpPr>
            <p:cNvPr id="58" name="五边形 57">
              <a:extLst>
                <a:ext uri="{FF2B5EF4-FFF2-40B4-BE49-F238E27FC236}">
                  <a16:creationId xmlns:a16="http://schemas.microsoft.com/office/drawing/2014/main" xmlns="" id="{582DAA93-C17E-4899-8845-AB6748622C3D}"/>
                </a:ext>
              </a:extLst>
            </p:cNvPr>
            <p:cNvSpPr/>
            <p:nvPr/>
          </p:nvSpPr>
          <p:spPr bwMode="gray">
            <a:xfrm>
              <a:off x="6490353" y="88900"/>
              <a:ext cx="1503513" cy="29638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Load Balancing</a:t>
              </a:r>
              <a:endParaRPr lang="en-US" sz="1200" dirty="0">
                <a:latin typeface="Huawei Sans" panose="020C0503030203020204" pitchFamily="34" charset="0"/>
              </a:endParaRPr>
            </a:p>
          </p:txBody>
        </p:sp>
        <p:sp>
          <p:nvSpPr>
            <p:cNvPr id="59" name="燕尾形 58">
              <a:extLst>
                <a:ext uri="{FF2B5EF4-FFF2-40B4-BE49-F238E27FC236}">
                  <a16:creationId xmlns:a16="http://schemas.microsoft.com/office/drawing/2014/main" xmlns="" id="{E7EFC8A1-15C0-4A48-9534-332F142C03DE}"/>
                </a:ext>
              </a:extLst>
            </p:cNvPr>
            <p:cNvSpPr/>
            <p:nvPr/>
          </p:nvSpPr>
          <p:spPr bwMode="gray">
            <a:xfrm>
              <a:off x="8809363" y="88900"/>
              <a:ext cx="985131" cy="29638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VXLAN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a:extLst>
                <a:ext uri="{FF2B5EF4-FFF2-40B4-BE49-F238E27FC236}">
                  <a16:creationId xmlns:a16="http://schemas.microsoft.com/office/drawing/2014/main" xmlns="" id="{A739A215-DDE7-40DF-AA00-AB3263EF5C75}"/>
                </a:ext>
              </a:extLst>
            </p:cNvPr>
            <p:cNvSpPr/>
            <p:nvPr/>
          </p:nvSpPr>
          <p:spPr bwMode="gray">
            <a:xfrm>
              <a:off x="9709677" y="88900"/>
              <a:ext cx="703318"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EVPN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a:extLst>
                <a:ext uri="{FF2B5EF4-FFF2-40B4-BE49-F238E27FC236}">
                  <a16:creationId xmlns:a16="http://schemas.microsoft.com/office/drawing/2014/main" xmlns="" id="{77D457C9-5406-4721-B411-C71DFF2AD8AB}"/>
                </a:ext>
              </a:extLst>
            </p:cNvPr>
            <p:cNvSpPr/>
            <p:nvPr/>
          </p:nvSpPr>
          <p:spPr bwMode="gray">
            <a:xfrm>
              <a:off x="10328178" y="88900"/>
              <a:ext cx="1140460"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a:extLst>
                <a:ext uri="{FF2B5EF4-FFF2-40B4-BE49-F238E27FC236}">
                  <a16:creationId xmlns:a16="http://schemas.microsoft.com/office/drawing/2014/main" xmlns="" id="{E7EFC8A1-15C0-4A48-9534-332F142C03DE}"/>
                </a:ext>
              </a:extLst>
            </p:cNvPr>
            <p:cNvSpPr/>
            <p:nvPr/>
          </p:nvSpPr>
          <p:spPr bwMode="gray">
            <a:xfrm>
              <a:off x="7909049" y="88900"/>
              <a:ext cx="985131" cy="29638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M-LAG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7495495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pPr algn="l"/>
            <a:r>
              <a:rPr lang="en-US" sz="1800" smtClean="0"/>
              <a:t>Data centers (DCs) have been playing an important role since the information age. They have strong or weak connections with enterprises of various scales in all </a:t>
            </a:r>
            <a:r>
              <a:rPr lang="en-US" altLang="zh-CN" sz="1800" smtClean="0"/>
              <a:t>industries including Internet, finance, and education.</a:t>
            </a:r>
            <a:endParaRPr lang="en-US" altLang="zh-CN" sz="1800" smtClean="0">
              <a:sym typeface="Huawei Sans" panose="020C0503030203020204" pitchFamily="34" charset="0"/>
            </a:endParaRPr>
          </a:p>
          <a:p>
            <a:pPr algn="l"/>
            <a:r>
              <a:rPr lang="en-US" sz="1800" smtClean="0"/>
              <a:t>With the </a:t>
            </a:r>
            <a:r>
              <a:rPr lang="en-US" altLang="zh-CN" sz="1800" smtClean="0"/>
              <a:t>development and transformation of IT technologies, such as virtualization, cloud computing, container, and artificial intelligence (AI) technologies, </a:t>
            </a:r>
            <a:r>
              <a:rPr lang="en-US" sz="1800" smtClean="0"/>
              <a:t>DCs, as the basis for carrying enterprise services, have evolved from traditional DCs to cloud DCs.</a:t>
            </a:r>
            <a:endParaRPr lang="en-US" altLang="zh-CN" sz="1800" smtClean="0">
              <a:sym typeface="Huawei Sans" panose="020C0503030203020204" pitchFamily="34" charset="0"/>
            </a:endParaRPr>
          </a:p>
          <a:p>
            <a:pPr algn="l"/>
            <a:r>
              <a:rPr lang="en-US" sz="1800" smtClean="0"/>
              <a:t>This course describes the data center network (DCN) technology and DC solution.</a:t>
            </a:r>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196681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Freeform 159"/>
          <p:cNvSpPr/>
          <p:nvPr/>
        </p:nvSpPr>
        <p:spPr bwMode="gray">
          <a:xfrm flipH="1">
            <a:off x="3915913" y="2952839"/>
            <a:ext cx="4381062" cy="22901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CDF86A11-0DEE-4CA0-879B-C0A4994AD39F}"/>
              </a:ext>
            </a:extLst>
          </p:cNvPr>
          <p:cNvSpPr>
            <a:spLocks noGrp="1"/>
          </p:cNvSpPr>
          <p:nvPr>
            <p:ph type="title"/>
          </p:nvPr>
        </p:nvSpPr>
        <p:spPr/>
        <p:txBody>
          <a:bodyPr/>
          <a:lstStyle/>
          <a:p>
            <a:r>
              <a:rPr lang="en-US" smtClean="0"/>
              <a:t>Basic Concepts of VXLAN: NVE</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a:xfrm>
            <a:off x="455612" y="1052514"/>
            <a:ext cx="10666565" cy="4875042"/>
          </a:xfrm>
        </p:spPr>
        <p:txBody>
          <a:bodyPr/>
          <a:lstStyle/>
          <a:p>
            <a:pPr algn="l"/>
            <a:r>
              <a:rPr lang="en-US" sz="1800" dirty="0" smtClean="0"/>
              <a:t>Network Virtualization Edge (NVE):</a:t>
            </a:r>
          </a:p>
          <a:p>
            <a:pPr marL="536575" lvl="1" indent="-211138"/>
            <a:r>
              <a:rPr lang="en-US" sz="1600" dirty="0" smtClean="0"/>
              <a:t>An NVE is a network entity that implements network virtualization functions. A hardware or software switch can work as an NVE.</a:t>
            </a:r>
          </a:p>
          <a:p>
            <a:pPr marL="536575" lvl="1" indent="-211138"/>
            <a:r>
              <a:rPr lang="en-US" sz="1600" dirty="0" smtClean="0"/>
              <a:t>NVEs run VXLAN and construct a Layer 2 virtual network over a Layer 3 network. SW1 and SW2 in the figure are NVEs.</a:t>
            </a:r>
          </a:p>
          <a:p>
            <a:pPr algn="l"/>
            <a:endParaRPr lang="en-US" altLang="zh-CN" sz="1800" dirty="0">
              <a:sym typeface="Huawei Sans" panose="020C0503030203020204" pitchFamily="34" charset="0"/>
            </a:endParaRPr>
          </a:p>
        </p:txBody>
      </p:sp>
      <p:sp>
        <p:nvSpPr>
          <p:cNvPr id="39" name="文本框 38">
            <a:extLst>
              <a:ext uri="{FF2B5EF4-FFF2-40B4-BE49-F238E27FC236}">
                <a16:creationId xmlns:a16="http://schemas.microsoft.com/office/drawing/2014/main" xmlns="" id="{48261580-01AC-47F6-BD8A-52AE184521DC}"/>
              </a:ext>
            </a:extLst>
          </p:cNvPr>
          <p:cNvSpPr txBox="1"/>
          <p:nvPr/>
        </p:nvSpPr>
        <p:spPr bwMode="gray">
          <a:xfrm>
            <a:off x="2936189" y="5090750"/>
            <a:ext cx="1220206" cy="292388"/>
          </a:xfrm>
          <a:prstGeom prst="rect">
            <a:avLst/>
          </a:prstGeom>
          <a:solidFill>
            <a:srgbClr val="FFCC66"/>
          </a:solidFill>
          <a:ln w="19050">
            <a:solidFill>
              <a:srgbClr val="FF9900"/>
            </a:solidFill>
            <a:prstDash val="sysDot"/>
          </a:ln>
          <a:effectLst/>
        </p:spPr>
        <p:txBody>
          <a:bodyPr vert="horz" wrap="square" lIns="91440" tIns="45720" rIns="91440" bIns="45720" numCol="1" rtlCol="0" anchor="ctr" anchorCtr="0" compatLnSpc="1">
            <a:prstTxWarp prst="textNoShape">
              <a:avLst/>
            </a:prstTxWarp>
          </a:bodyPr>
          <a:lstStyle>
            <a:defPPr>
              <a:defRPr lang="en-US"/>
            </a:defPPr>
            <a:lvl1pPr algn="ctr" fontAlgn="base">
              <a:spcBef>
                <a:spcPct val="0"/>
              </a:spcBef>
              <a:spcAft>
                <a:spcPct val="0"/>
              </a:spcAft>
              <a:buClr>
                <a:srgbClr val="CC9900"/>
              </a:buClr>
              <a:defRPr sz="1300" b="1">
                <a:latin typeface="Arial" panose="020C0503030203020204" pitchFamily="34" charset="0"/>
                <a:ea typeface="方正兰亭黑简体" panose="02000000000000000000" pitchFamily="2" charset="-122"/>
              </a:defRPr>
            </a:lvl1pPr>
          </a:lstStyle>
          <a:p>
            <a:pPr fontAlgn="ctr"/>
            <a:r>
              <a:rPr lang="en-US" b="1" dirty="0" smtClean="0">
                <a:latin typeface="Huawei Sans" panose="020C0503030203020204" pitchFamily="34" charset="0"/>
              </a:rPr>
              <a:t>SW1 (NVE)</a:t>
            </a:r>
            <a:endParaRPr lang="en-US" b="1" dirty="0">
              <a:latin typeface="Huawei Sans" panose="020C0503030203020204" pitchFamily="34" charset="0"/>
            </a:endParaRPr>
          </a:p>
        </p:txBody>
      </p:sp>
      <p:sp>
        <p:nvSpPr>
          <p:cNvPr id="40" name="文本框 39">
            <a:extLst>
              <a:ext uri="{FF2B5EF4-FFF2-40B4-BE49-F238E27FC236}">
                <a16:creationId xmlns:a16="http://schemas.microsoft.com/office/drawing/2014/main" xmlns="" id="{D59EA876-A37B-4163-A957-CD214692C151}"/>
              </a:ext>
            </a:extLst>
          </p:cNvPr>
          <p:cNvSpPr txBox="1"/>
          <p:nvPr/>
        </p:nvSpPr>
        <p:spPr bwMode="gray">
          <a:xfrm>
            <a:off x="8225034" y="5082564"/>
            <a:ext cx="1220206" cy="292388"/>
          </a:xfrm>
          <a:prstGeom prst="rect">
            <a:avLst/>
          </a:prstGeom>
          <a:solidFill>
            <a:srgbClr val="FFCC66"/>
          </a:solidFill>
          <a:ln w="19050">
            <a:solidFill>
              <a:srgbClr val="FF9900"/>
            </a:solidFill>
            <a:prstDash val="sysDot"/>
          </a:ln>
          <a:effectLst/>
        </p:spPr>
        <p:txBody>
          <a:bodyPr vert="horz" wrap="square" lIns="91440" tIns="45720" rIns="91440" bIns="45720" numCol="1" rtlCol="0" anchor="ctr" anchorCtr="0" compatLnSpc="1">
            <a:prstTxWarp prst="textNoShape">
              <a:avLst/>
            </a:prstTxWarp>
          </a:bodyPr>
          <a:lstStyle>
            <a:defPPr>
              <a:defRPr lang="en-US"/>
            </a:defPPr>
            <a:lvl1pPr algn="ctr" fontAlgn="base">
              <a:spcBef>
                <a:spcPct val="0"/>
              </a:spcBef>
              <a:spcAft>
                <a:spcPct val="0"/>
              </a:spcAft>
              <a:buClr>
                <a:srgbClr val="CC9900"/>
              </a:buClr>
              <a:defRPr sz="1300" b="1">
                <a:latin typeface="Arial" panose="020C0503030203020204" pitchFamily="34" charset="0"/>
                <a:ea typeface="方正兰亭黑简体" panose="02000000000000000000" pitchFamily="2" charset="-122"/>
              </a:defRPr>
            </a:lvl1pPr>
          </a:lstStyle>
          <a:p>
            <a:pPr fontAlgn="ctr"/>
            <a:r>
              <a:rPr lang="en-US" b="1" dirty="0" smtClean="0">
                <a:latin typeface="Huawei Sans" panose="020C0503030203020204" pitchFamily="34" charset="0"/>
              </a:rPr>
              <a:t>SW2 (NVE)</a:t>
            </a:r>
            <a:endParaRPr lang="en-US" b="1" dirty="0">
              <a:latin typeface="Huawei Sans" panose="020C0503030203020204" pitchFamily="34" charset="0"/>
            </a:endParaRPr>
          </a:p>
        </p:txBody>
      </p:sp>
      <p:cxnSp>
        <p:nvCxnSpPr>
          <p:cNvPr id="69" name="直接连接符 68"/>
          <p:cNvCxnSpPr/>
          <p:nvPr/>
        </p:nvCxnSpPr>
        <p:spPr bwMode="gray">
          <a:xfrm flipH="1">
            <a:off x="8864158" y="4809261"/>
            <a:ext cx="17184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bwMode="gray">
          <a:xfrm flipH="1">
            <a:off x="1706933" y="4809261"/>
            <a:ext cx="1813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bwMode="gray">
          <a:xfrm>
            <a:off x="3546292" y="3964510"/>
            <a:ext cx="5295126" cy="821924"/>
            <a:chOff x="6600056" y="4353447"/>
            <a:chExt cx="1296144" cy="833967"/>
          </a:xfrm>
        </p:grpSpPr>
        <p:cxnSp>
          <p:nvCxnSpPr>
            <p:cNvPr id="74" name="直接连接符 73"/>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6" name="矩形 75"/>
          <p:cNvSpPr/>
          <p:nvPr/>
        </p:nvSpPr>
        <p:spPr bwMode="gray">
          <a:xfrm>
            <a:off x="746379" y="3995675"/>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PC1</a:t>
            </a:r>
          </a:p>
          <a:p>
            <a:pPr algn="ctr" fontAlgn="ctr"/>
            <a:r>
              <a:rPr lang="en-US" sz="1400" dirty="0" smtClean="0">
                <a:latin typeface="Huawei Sans" panose="020C0503030203020204" pitchFamily="34" charset="0"/>
              </a:rPr>
              <a:t>192.168.1.1/24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bwMode="gray">
          <a:xfrm rot="20513042">
            <a:off x="4265441" y="4075312"/>
            <a:ext cx="1133644" cy="307777"/>
          </a:xfrm>
          <a:prstGeom prst="rect">
            <a:avLst/>
          </a:prstGeom>
        </p:spPr>
        <p:txBody>
          <a:bodyPr wrap="none">
            <a:spAutoFit/>
          </a:bodyPr>
          <a:lstStyle/>
          <a:p>
            <a:pPr algn="ctr" fontAlgn="ctr"/>
            <a:r>
              <a:rPr lang="en-US" sz="1400" dirty="0" smtClean="0">
                <a:latin typeface="Huawei Sans" panose="020C0503030203020204" pitchFamily="34" charset="0"/>
              </a:rPr>
              <a:t>Layer 3 link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rot="993331">
            <a:off x="6856051" y="4027017"/>
            <a:ext cx="1133644" cy="307777"/>
          </a:xfrm>
          <a:prstGeom prst="rect">
            <a:avLst/>
          </a:prstGeom>
        </p:spPr>
        <p:txBody>
          <a:bodyPr wrap="none">
            <a:spAutoFit/>
          </a:bodyPr>
          <a:lstStyle/>
          <a:p>
            <a:pPr algn="ctr" fontAlgn="ctr"/>
            <a:r>
              <a:rPr lang="en-US" sz="1400" dirty="0" smtClean="0">
                <a:latin typeface="Huawei Sans" panose="020C0503030203020204" pitchFamily="34" charset="0"/>
              </a:rPr>
              <a:t>Layer 3 link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bwMode="gray">
          <a:xfrm>
            <a:off x="10142492" y="3995675"/>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PC2</a:t>
            </a:r>
          </a:p>
          <a:p>
            <a:pPr algn="ctr" fontAlgn="ctr"/>
            <a:r>
              <a:rPr lang="en-US" sz="1400" dirty="0" smtClean="0">
                <a:latin typeface="Huawei Sans" panose="020C0503030203020204" pitchFamily="34" charset="0"/>
              </a:rPr>
              <a:t>192.168.1.2/24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4" name="图片 11" descr="开放网络-蓝.png"/>
          <p:cNvPicPr>
            <a:picLocks noChangeAspect="1"/>
          </p:cNvPicPr>
          <p:nvPr/>
        </p:nvPicPr>
        <p:blipFill>
          <a:blip r:embed="rId3" cstate="print"/>
          <a:stretch>
            <a:fillRect/>
          </a:stretch>
        </p:blipFill>
        <p:spPr bwMode="gray">
          <a:xfrm>
            <a:off x="1167326" y="4562413"/>
            <a:ext cx="539607" cy="415381"/>
          </a:xfrm>
          <a:prstGeom prst="rect">
            <a:avLst/>
          </a:prstGeom>
        </p:spPr>
      </p:pic>
      <p:pic>
        <p:nvPicPr>
          <p:cNvPr id="85" name="图片 11" descr="开放网络-蓝.png"/>
          <p:cNvPicPr>
            <a:picLocks noChangeAspect="1"/>
          </p:cNvPicPr>
          <p:nvPr/>
        </p:nvPicPr>
        <p:blipFill>
          <a:blip r:embed="rId3" cstate="print"/>
          <a:stretch>
            <a:fillRect/>
          </a:stretch>
        </p:blipFill>
        <p:spPr bwMode="gray">
          <a:xfrm>
            <a:off x="10582570" y="4562413"/>
            <a:ext cx="539607" cy="415381"/>
          </a:xfrm>
          <a:prstGeom prst="rect">
            <a:avLst/>
          </a:prstGeom>
        </p:spPr>
      </p:pic>
      <p:pic>
        <p:nvPicPr>
          <p:cNvPr id="86" name="图片 87" descr="汇聚交换机.png"/>
          <p:cNvPicPr>
            <a:picLocks noChangeAspect="1"/>
          </p:cNvPicPr>
          <p:nvPr/>
        </p:nvPicPr>
        <p:blipFill>
          <a:blip r:embed="rId4" cstate="print"/>
          <a:stretch>
            <a:fillRect/>
          </a:stretch>
        </p:blipFill>
        <p:spPr bwMode="gray">
          <a:xfrm>
            <a:off x="3278806" y="4609852"/>
            <a:ext cx="540000" cy="441818"/>
          </a:xfrm>
          <a:prstGeom prst="rect">
            <a:avLst/>
          </a:prstGeom>
        </p:spPr>
      </p:pic>
      <p:pic>
        <p:nvPicPr>
          <p:cNvPr id="87" name="图片 87" descr="汇聚交换机.png"/>
          <p:cNvPicPr>
            <a:picLocks noChangeAspect="1"/>
          </p:cNvPicPr>
          <p:nvPr/>
        </p:nvPicPr>
        <p:blipFill>
          <a:blip r:embed="rId4" cstate="print"/>
          <a:stretch>
            <a:fillRect/>
          </a:stretch>
        </p:blipFill>
        <p:spPr bwMode="gray">
          <a:xfrm>
            <a:off x="8565137" y="4609852"/>
            <a:ext cx="540000" cy="441818"/>
          </a:xfrm>
          <a:prstGeom prst="rect">
            <a:avLst/>
          </a:prstGeom>
        </p:spPr>
      </p:pic>
      <p:sp>
        <p:nvSpPr>
          <p:cNvPr id="88" name="圆柱形 87"/>
          <p:cNvSpPr/>
          <p:nvPr/>
        </p:nvSpPr>
        <p:spPr bwMode="gray">
          <a:xfrm rot="16200000">
            <a:off x="6044546" y="2551721"/>
            <a:ext cx="279572" cy="4636766"/>
          </a:xfrm>
          <a:prstGeom prst="can">
            <a:avLst>
              <a:gd name="adj" fmla="val 43371"/>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p:cNvSpPr/>
          <p:nvPr/>
        </p:nvSpPr>
        <p:spPr bwMode="gray">
          <a:xfrm>
            <a:off x="5524386" y="4653741"/>
            <a:ext cx="1407758" cy="374461"/>
          </a:xfrm>
          <a:prstGeom prst="rect">
            <a:avLst/>
          </a:prstGeom>
        </p:spPr>
        <p:txBody>
          <a:bodyPr wrap="none">
            <a:spAutoFit/>
          </a:bodyPr>
          <a:lstStyle/>
          <a:p>
            <a:pPr algn="ctr" fontAlgn="ctr">
              <a:lnSpc>
                <a:spcPts val="2200"/>
              </a:lnSpc>
            </a:pP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0" name="图片 86" descr="核心交换机.png"/>
          <p:cNvPicPr>
            <a:picLocks noChangeAspect="1"/>
          </p:cNvPicPr>
          <p:nvPr/>
        </p:nvPicPr>
        <p:blipFill>
          <a:blip r:embed="rId5" cstate="print"/>
          <a:stretch>
            <a:fillRect/>
          </a:stretch>
        </p:blipFill>
        <p:spPr bwMode="gray">
          <a:xfrm>
            <a:off x="5925112" y="3783564"/>
            <a:ext cx="540000" cy="441818"/>
          </a:xfrm>
          <a:prstGeom prst="rect">
            <a:avLst/>
          </a:prstGeom>
        </p:spPr>
      </p:pic>
      <p:sp>
        <p:nvSpPr>
          <p:cNvPr id="92" name="矩形 91"/>
          <p:cNvSpPr/>
          <p:nvPr/>
        </p:nvSpPr>
        <p:spPr bwMode="gray">
          <a:xfrm>
            <a:off x="4806909" y="3248873"/>
            <a:ext cx="1231427" cy="338554"/>
          </a:xfrm>
          <a:prstGeom prst="rect">
            <a:avLst/>
          </a:prstGeom>
        </p:spPr>
        <p:txBody>
          <a:bodyPr wrap="none">
            <a:spAutoFit/>
          </a:bodyPr>
          <a:lstStyle/>
          <a:p>
            <a:pPr algn="ctr" fontAlgn="ctr"/>
            <a:r>
              <a:rPr lang="en-US" sz="1600" dirty="0" smtClean="0">
                <a:solidFill>
                  <a:schemeClr val="bg1">
                    <a:lumMod val="50000"/>
                  </a:schemeClr>
                </a:solidFill>
                <a:latin typeface="Huawei Sans" panose="020C0503030203020204" pitchFamily="34" charset="0"/>
              </a:rPr>
              <a:t>IP network</a:t>
            </a: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6750166" y="81688"/>
            <a:ext cx="4978285" cy="288000"/>
            <a:chOff x="6490353" y="88900"/>
            <a:chExt cx="4978285" cy="296380"/>
          </a:xfrm>
        </p:grpSpPr>
        <p:sp>
          <p:nvSpPr>
            <p:cNvPr id="36" name="五边形 35">
              <a:extLst>
                <a:ext uri="{FF2B5EF4-FFF2-40B4-BE49-F238E27FC236}">
                  <a16:creationId xmlns:a16="http://schemas.microsoft.com/office/drawing/2014/main" xmlns="" id="{582DAA93-C17E-4899-8845-AB6748622C3D}"/>
                </a:ext>
              </a:extLst>
            </p:cNvPr>
            <p:cNvSpPr/>
            <p:nvPr/>
          </p:nvSpPr>
          <p:spPr bwMode="gray">
            <a:xfrm>
              <a:off x="6490353" y="88900"/>
              <a:ext cx="1503513" cy="29638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Load Balancing</a:t>
              </a:r>
              <a:endParaRPr lang="en-US" sz="1200" dirty="0">
                <a:latin typeface="Huawei Sans" panose="020C0503030203020204" pitchFamily="34" charset="0"/>
              </a:endParaRPr>
            </a:p>
          </p:txBody>
        </p:sp>
        <p:sp>
          <p:nvSpPr>
            <p:cNvPr id="37" name="燕尾形 36">
              <a:extLst>
                <a:ext uri="{FF2B5EF4-FFF2-40B4-BE49-F238E27FC236}">
                  <a16:creationId xmlns:a16="http://schemas.microsoft.com/office/drawing/2014/main" xmlns="" id="{E7EFC8A1-15C0-4A48-9534-332F142C03DE}"/>
                </a:ext>
              </a:extLst>
            </p:cNvPr>
            <p:cNvSpPr/>
            <p:nvPr/>
          </p:nvSpPr>
          <p:spPr bwMode="gray">
            <a:xfrm>
              <a:off x="8809363" y="88900"/>
              <a:ext cx="985131" cy="29638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VXLAN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a:extLst>
                <a:ext uri="{FF2B5EF4-FFF2-40B4-BE49-F238E27FC236}">
                  <a16:creationId xmlns:a16="http://schemas.microsoft.com/office/drawing/2014/main" xmlns="" id="{A739A215-DDE7-40DF-AA00-AB3263EF5C75}"/>
                </a:ext>
              </a:extLst>
            </p:cNvPr>
            <p:cNvSpPr/>
            <p:nvPr/>
          </p:nvSpPr>
          <p:spPr bwMode="gray">
            <a:xfrm>
              <a:off x="9709677" y="88900"/>
              <a:ext cx="703318"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EVPN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燕尾形 40">
              <a:extLst>
                <a:ext uri="{FF2B5EF4-FFF2-40B4-BE49-F238E27FC236}">
                  <a16:creationId xmlns:a16="http://schemas.microsoft.com/office/drawing/2014/main" xmlns="" id="{77D457C9-5406-4721-B411-C71DFF2AD8AB}"/>
                </a:ext>
              </a:extLst>
            </p:cNvPr>
            <p:cNvSpPr/>
            <p:nvPr/>
          </p:nvSpPr>
          <p:spPr bwMode="gray">
            <a:xfrm>
              <a:off x="10328178" y="88900"/>
              <a:ext cx="1140460"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a:extLst>
                <a:ext uri="{FF2B5EF4-FFF2-40B4-BE49-F238E27FC236}">
                  <a16:creationId xmlns:a16="http://schemas.microsoft.com/office/drawing/2014/main" xmlns="" id="{E7EFC8A1-15C0-4A48-9534-332F142C03DE}"/>
                </a:ext>
              </a:extLst>
            </p:cNvPr>
            <p:cNvSpPr/>
            <p:nvPr/>
          </p:nvSpPr>
          <p:spPr bwMode="gray">
            <a:xfrm>
              <a:off x="7909049" y="88900"/>
              <a:ext cx="985131" cy="29638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M-LAG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0107889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DF86A11-0DEE-4CA0-879B-C0A4994AD39F}"/>
              </a:ext>
            </a:extLst>
          </p:cNvPr>
          <p:cNvSpPr>
            <a:spLocks noGrp="1"/>
          </p:cNvSpPr>
          <p:nvPr>
            <p:ph type="title"/>
          </p:nvPr>
        </p:nvSpPr>
        <p:spPr/>
        <p:txBody>
          <a:bodyPr/>
          <a:lstStyle/>
          <a:p>
            <a:r>
              <a:rPr lang="en-US" smtClean="0"/>
              <a:t>Basic Concepts of VXLAN: VTEP</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p:txBody>
          <a:bodyPr/>
          <a:lstStyle/>
          <a:p>
            <a:r>
              <a:rPr lang="en-US" sz="1800" dirty="0" smtClean="0"/>
              <a:t>VXLAN tunnel endpoint (VTEP):</a:t>
            </a:r>
          </a:p>
          <a:p>
            <a:pPr marL="536575" lvl="1" indent="-211138"/>
            <a:r>
              <a:rPr lang="en-US" sz="1600" dirty="0" smtClean="0"/>
              <a:t>A VTEP is located on an NVE and performs VXLAN encapsulation and </a:t>
            </a:r>
            <a:r>
              <a:rPr lang="en-US" sz="1600" dirty="0" err="1" smtClean="0"/>
              <a:t>decapsulation</a:t>
            </a:r>
            <a:r>
              <a:rPr lang="en-US" sz="1600" dirty="0" smtClean="0"/>
              <a:t>.</a:t>
            </a:r>
          </a:p>
          <a:p>
            <a:pPr marL="536575" lvl="1" indent="-211138"/>
            <a:r>
              <a:rPr lang="en-US" sz="1600" dirty="0" smtClean="0"/>
              <a:t>In the outer IP header of VXLAN packets, the source IP address is the IP address of the source VTEP, and the destination IP address is the IP address of the destination VTEP. </a:t>
            </a:r>
            <a:endParaRPr lang="en-US" altLang="zh-CN" sz="1600" dirty="0" smtClean="0">
              <a:sym typeface="Huawei Sans" panose="020C0503030203020204" pitchFamily="34" charset="0"/>
            </a:endParaRPr>
          </a:p>
          <a:p>
            <a:endParaRPr lang="en-US" altLang="zh-CN" sz="1800" dirty="0">
              <a:sym typeface="Huawei Sans" panose="020C0503030203020204" pitchFamily="34" charset="0"/>
            </a:endParaRPr>
          </a:p>
        </p:txBody>
      </p:sp>
      <p:sp>
        <p:nvSpPr>
          <p:cNvPr id="37" name="文本框 36">
            <a:extLst>
              <a:ext uri="{FF2B5EF4-FFF2-40B4-BE49-F238E27FC236}">
                <a16:creationId xmlns:a16="http://schemas.microsoft.com/office/drawing/2014/main" xmlns="" id="{48261580-01AC-47F6-BD8A-52AE184521DC}"/>
              </a:ext>
            </a:extLst>
          </p:cNvPr>
          <p:cNvSpPr txBox="1"/>
          <p:nvPr/>
        </p:nvSpPr>
        <p:spPr bwMode="gray">
          <a:xfrm>
            <a:off x="3191017" y="3317933"/>
            <a:ext cx="575799" cy="307777"/>
          </a:xfrm>
          <a:prstGeom prst="rect">
            <a:avLst/>
          </a:prstGeom>
        </p:spPr>
        <p:txBody>
          <a:bodyPr wrap="none" rtlCol="0">
            <a:spAutoFit/>
          </a:bodyPr>
          <a:lstStyle/>
          <a:p>
            <a:pPr algn="ctr" fontAlgn="ctr"/>
            <a:r>
              <a:rPr lang="en-US" sz="1400" b="1" dirty="0" smtClean="0">
                <a:latin typeface="Huawei Sans" panose="020C0503030203020204" pitchFamily="34" charset="0"/>
              </a:rPr>
              <a:t>SW1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a:extLst>
              <a:ext uri="{FF2B5EF4-FFF2-40B4-BE49-F238E27FC236}">
                <a16:creationId xmlns:a16="http://schemas.microsoft.com/office/drawing/2014/main" xmlns="" id="{D59EA876-A37B-4163-A957-CD214692C151}"/>
              </a:ext>
            </a:extLst>
          </p:cNvPr>
          <p:cNvSpPr txBox="1"/>
          <p:nvPr/>
        </p:nvSpPr>
        <p:spPr bwMode="gray">
          <a:xfrm>
            <a:off x="8490022" y="3309747"/>
            <a:ext cx="575799" cy="307777"/>
          </a:xfrm>
          <a:prstGeom prst="rect">
            <a:avLst/>
          </a:prstGeom>
        </p:spPr>
        <p:txBody>
          <a:bodyPr wrap="none" rtlCol="0">
            <a:spAutoFit/>
          </a:bodyPr>
          <a:lstStyle/>
          <a:p>
            <a:pPr algn="ctr" fontAlgn="ctr"/>
            <a:r>
              <a:rPr lang="en-US" sz="1400" b="1" dirty="0" smtClean="0">
                <a:latin typeface="Huawei Sans" panose="020C0503030203020204" pitchFamily="34" charset="0"/>
              </a:rPr>
              <a:t>SW2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p:nvPr/>
        </p:nvCxnSpPr>
        <p:spPr bwMode="gray">
          <a:xfrm flipH="1">
            <a:off x="8796783" y="3819038"/>
            <a:ext cx="17184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bwMode="gray">
          <a:xfrm flipH="1">
            <a:off x="1639558" y="3819038"/>
            <a:ext cx="1813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bwMode="gray">
          <a:xfrm>
            <a:off x="3478917" y="2974287"/>
            <a:ext cx="5295126" cy="821924"/>
            <a:chOff x="6600056" y="4353447"/>
            <a:chExt cx="1296144" cy="833967"/>
          </a:xfrm>
        </p:grpSpPr>
        <p:cxnSp>
          <p:nvCxnSpPr>
            <p:cNvPr id="45" name="直接连接符 44"/>
            <p:cNvCxnSpPr/>
            <p:nvPr/>
          </p:nvCxnSpPr>
          <p:spPr bwMode="gray">
            <a:xfrm flipH="1">
              <a:off x="6600056"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gray">
            <a:xfrm>
              <a:off x="7248128"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7" name="矩形 46"/>
          <p:cNvSpPr/>
          <p:nvPr/>
        </p:nvSpPr>
        <p:spPr bwMode="gray">
          <a:xfrm>
            <a:off x="679004" y="3005452"/>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PC1</a:t>
            </a:r>
          </a:p>
          <a:p>
            <a:pPr algn="ctr" fontAlgn="ctr"/>
            <a:r>
              <a:rPr lang="en-US" sz="1400" dirty="0" smtClean="0">
                <a:latin typeface="Huawei Sans" panose="020C0503030203020204" pitchFamily="34" charset="0"/>
              </a:rPr>
              <a:t>192.168.1.1/24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rot="20513042">
            <a:off x="4198066" y="3085089"/>
            <a:ext cx="1133644" cy="307777"/>
          </a:xfrm>
          <a:prstGeom prst="rect">
            <a:avLst/>
          </a:prstGeom>
        </p:spPr>
        <p:txBody>
          <a:bodyPr wrap="none">
            <a:spAutoFit/>
          </a:bodyPr>
          <a:lstStyle/>
          <a:p>
            <a:pPr algn="ctr" fontAlgn="ctr"/>
            <a:r>
              <a:rPr lang="en-US" sz="1400" dirty="0" smtClean="0">
                <a:solidFill>
                  <a:schemeClr val="bg1">
                    <a:lumMod val="75000"/>
                  </a:schemeClr>
                </a:solidFill>
                <a:latin typeface="Huawei Sans" panose="020C0503030203020204" pitchFamily="34" charset="0"/>
              </a:rPr>
              <a:t>Layer 3 link</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rot="993331">
            <a:off x="6788676" y="3036794"/>
            <a:ext cx="1133644" cy="307777"/>
          </a:xfrm>
          <a:prstGeom prst="rect">
            <a:avLst/>
          </a:prstGeom>
        </p:spPr>
        <p:txBody>
          <a:bodyPr wrap="none">
            <a:spAutoFit/>
          </a:bodyPr>
          <a:lstStyle/>
          <a:p>
            <a:pPr algn="ctr" fontAlgn="ctr"/>
            <a:r>
              <a:rPr lang="en-US" sz="1400" dirty="0" smtClean="0">
                <a:solidFill>
                  <a:schemeClr val="bg1">
                    <a:lumMod val="75000"/>
                  </a:schemeClr>
                </a:solidFill>
                <a:latin typeface="Huawei Sans" panose="020C0503030203020204" pitchFamily="34" charset="0"/>
              </a:rPr>
              <a:t>Layer 3 link</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10075117" y="3005452"/>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PC2</a:t>
            </a:r>
          </a:p>
          <a:p>
            <a:pPr algn="ctr" fontAlgn="ctr"/>
            <a:r>
              <a:rPr lang="en-US" sz="1400" dirty="0" smtClean="0">
                <a:latin typeface="Huawei Sans" panose="020C0503030203020204" pitchFamily="34" charset="0"/>
              </a:rPr>
              <a:t>192.168.1.2/24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11" descr="开放网络-蓝.png"/>
          <p:cNvPicPr>
            <a:picLocks noChangeAspect="1"/>
          </p:cNvPicPr>
          <p:nvPr/>
        </p:nvPicPr>
        <p:blipFill>
          <a:blip r:embed="rId3" cstate="print"/>
          <a:stretch>
            <a:fillRect/>
          </a:stretch>
        </p:blipFill>
        <p:spPr bwMode="gray">
          <a:xfrm>
            <a:off x="1099951" y="3572190"/>
            <a:ext cx="539607" cy="415381"/>
          </a:xfrm>
          <a:prstGeom prst="rect">
            <a:avLst/>
          </a:prstGeom>
        </p:spPr>
      </p:pic>
      <p:pic>
        <p:nvPicPr>
          <p:cNvPr id="52" name="图片 11" descr="开放网络-蓝.png"/>
          <p:cNvPicPr>
            <a:picLocks noChangeAspect="1"/>
          </p:cNvPicPr>
          <p:nvPr/>
        </p:nvPicPr>
        <p:blipFill>
          <a:blip r:embed="rId3" cstate="print"/>
          <a:stretch>
            <a:fillRect/>
          </a:stretch>
        </p:blipFill>
        <p:spPr bwMode="gray">
          <a:xfrm>
            <a:off x="10515195" y="3572190"/>
            <a:ext cx="539607" cy="415381"/>
          </a:xfrm>
          <a:prstGeom prst="rect">
            <a:avLst/>
          </a:prstGeom>
        </p:spPr>
      </p:pic>
      <p:pic>
        <p:nvPicPr>
          <p:cNvPr id="53" name="图片 87" descr="汇聚交换机.png"/>
          <p:cNvPicPr>
            <a:picLocks noChangeAspect="1"/>
          </p:cNvPicPr>
          <p:nvPr/>
        </p:nvPicPr>
        <p:blipFill>
          <a:blip r:embed="rId4" cstate="print"/>
          <a:stretch>
            <a:fillRect/>
          </a:stretch>
        </p:blipFill>
        <p:spPr bwMode="gray">
          <a:xfrm>
            <a:off x="3208917" y="3619629"/>
            <a:ext cx="540000" cy="441818"/>
          </a:xfrm>
          <a:prstGeom prst="rect">
            <a:avLst/>
          </a:prstGeom>
        </p:spPr>
      </p:pic>
      <p:pic>
        <p:nvPicPr>
          <p:cNvPr id="54" name="图片 87" descr="汇聚交换机.png"/>
          <p:cNvPicPr>
            <a:picLocks noChangeAspect="1"/>
          </p:cNvPicPr>
          <p:nvPr/>
        </p:nvPicPr>
        <p:blipFill>
          <a:blip r:embed="rId4" cstate="print"/>
          <a:stretch>
            <a:fillRect/>
          </a:stretch>
        </p:blipFill>
        <p:spPr bwMode="gray">
          <a:xfrm>
            <a:off x="8507922" y="3619629"/>
            <a:ext cx="540000" cy="441818"/>
          </a:xfrm>
          <a:prstGeom prst="rect">
            <a:avLst/>
          </a:prstGeom>
        </p:spPr>
      </p:pic>
      <p:sp>
        <p:nvSpPr>
          <p:cNvPr id="55" name="圆柱形 54"/>
          <p:cNvSpPr/>
          <p:nvPr/>
        </p:nvSpPr>
        <p:spPr bwMode="gray">
          <a:xfrm rot="16200000">
            <a:off x="5977171" y="1900284"/>
            <a:ext cx="279572" cy="4636766"/>
          </a:xfrm>
          <a:prstGeom prst="can">
            <a:avLst>
              <a:gd name="adj" fmla="val 79712"/>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p:cNvSpPr/>
          <p:nvPr/>
        </p:nvSpPr>
        <p:spPr bwMode="gray">
          <a:xfrm>
            <a:off x="5413078" y="4080916"/>
            <a:ext cx="1407758" cy="307777"/>
          </a:xfrm>
          <a:prstGeom prst="rect">
            <a:avLst/>
          </a:prstGeom>
        </p:spPr>
        <p:txBody>
          <a:bodyPr wrap="none">
            <a:spAutoFit/>
          </a:bodyPr>
          <a:lstStyle/>
          <a:p>
            <a:pPr algn="ctr"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图片 86" descr="核心交换机.png"/>
          <p:cNvPicPr>
            <a:picLocks noChangeAspect="1"/>
          </p:cNvPicPr>
          <p:nvPr/>
        </p:nvPicPr>
        <p:blipFill>
          <a:blip r:embed="rId5" cstate="print">
            <a:duotone>
              <a:schemeClr val="accent5">
                <a:shade val="45000"/>
                <a:satMod val="135000"/>
              </a:schemeClr>
              <a:prstClr val="white"/>
            </a:duotone>
          </a:blip>
          <a:stretch>
            <a:fillRect/>
          </a:stretch>
        </p:blipFill>
        <p:spPr bwMode="gray">
          <a:xfrm>
            <a:off x="5857737" y="2793341"/>
            <a:ext cx="540000" cy="441818"/>
          </a:xfrm>
          <a:prstGeom prst="rect">
            <a:avLst/>
          </a:prstGeom>
          <a:noFill/>
          <a:ln>
            <a:noFill/>
          </a:ln>
        </p:spPr>
      </p:pic>
      <p:sp>
        <p:nvSpPr>
          <p:cNvPr id="63" name="矩形 62"/>
          <p:cNvSpPr/>
          <p:nvPr/>
        </p:nvSpPr>
        <p:spPr bwMode="gray">
          <a:xfrm>
            <a:off x="2925644" y="4067031"/>
            <a:ext cx="1024640" cy="523220"/>
          </a:xfrm>
          <a:prstGeom prst="rect">
            <a:avLst/>
          </a:prstGeom>
          <a:noFill/>
        </p:spPr>
        <p:txBody>
          <a:bodyPr wrap="none">
            <a:spAutoFit/>
          </a:bodyPr>
          <a:lstStyle/>
          <a:p>
            <a:pPr algn="ctr" fontAlgn="ctr"/>
            <a:r>
              <a:rPr lang="en-US" sz="1400" b="1" dirty="0" smtClean="0">
                <a:solidFill>
                  <a:srgbClr val="C7000B"/>
                </a:solidFill>
                <a:latin typeface="Huawei Sans" panose="020C0503030203020204" pitchFamily="34" charset="0"/>
              </a:rPr>
              <a:t>VTEP</a:t>
            </a:r>
          </a:p>
          <a:p>
            <a:pPr algn="ctr" fontAlgn="ctr"/>
            <a:r>
              <a:rPr lang="en-US" sz="1400" b="1" dirty="0" smtClean="0">
                <a:solidFill>
                  <a:srgbClr val="C7000B"/>
                </a:solidFill>
                <a:latin typeface="Huawei Sans" panose="020C0503030203020204" pitchFamily="34" charset="0"/>
              </a:rPr>
              <a:t>1.1.1.1/32</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a:off x="8275227" y="4067031"/>
            <a:ext cx="1024640" cy="523220"/>
          </a:xfrm>
          <a:prstGeom prst="rect">
            <a:avLst/>
          </a:prstGeom>
          <a:noFill/>
        </p:spPr>
        <p:txBody>
          <a:bodyPr wrap="none">
            <a:spAutoFit/>
          </a:bodyPr>
          <a:lstStyle/>
          <a:p>
            <a:pPr algn="ctr" fontAlgn="ctr"/>
            <a:r>
              <a:rPr lang="en-US" sz="1400" b="1" dirty="0" smtClean="0">
                <a:solidFill>
                  <a:srgbClr val="C7000B"/>
                </a:solidFill>
                <a:latin typeface="Huawei Sans" panose="020C0503030203020204" pitchFamily="34" charset="0"/>
              </a:rPr>
              <a:t>VTEP</a:t>
            </a:r>
          </a:p>
          <a:p>
            <a:pPr algn="ctr" fontAlgn="ctr"/>
            <a:r>
              <a:rPr lang="en-US" sz="1400" b="1" dirty="0" smtClean="0">
                <a:solidFill>
                  <a:srgbClr val="C7000B"/>
                </a:solidFill>
                <a:latin typeface="Huawei Sans" panose="020C0503030203020204" pitchFamily="34" charset="0"/>
              </a:rPr>
              <a:t>2.2.2.2/32</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gray">
          <a:xfrm>
            <a:off x="2101792" y="5088756"/>
            <a:ext cx="713658" cy="425632"/>
          </a:xfrm>
          <a:prstGeom prst="rect">
            <a:avLst/>
          </a:prstGeom>
          <a:solidFill>
            <a:schemeClr val="bg1">
              <a:lumMod val="85000"/>
            </a:schemeClr>
          </a:solidFill>
          <a:ln w="19050">
            <a:solidFill>
              <a:schemeClr val="bg1"/>
            </a:solidFill>
          </a:ln>
        </p:spPr>
        <p:txBody>
          <a:bodyPr wrap="square" lIns="0" rIns="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IP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bwMode="gray">
          <a:xfrm>
            <a:off x="2815450" y="5088756"/>
            <a:ext cx="615459" cy="425632"/>
          </a:xfrm>
          <a:prstGeom prst="rect">
            <a:avLst/>
          </a:prstGeom>
          <a:solidFill>
            <a:schemeClr val="bg1">
              <a:lumMod val="85000"/>
            </a:schemeClr>
          </a:solidFill>
          <a:ln w="19050">
            <a:solidFill>
              <a:schemeClr val="bg1"/>
            </a:solidFill>
          </a:ln>
        </p:spPr>
        <p:txBody>
          <a:bodyPr wrap="square" lIns="0" rIns="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Payload</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p:cNvSpPr/>
          <p:nvPr/>
        </p:nvSpPr>
        <p:spPr bwMode="gray">
          <a:xfrm>
            <a:off x="1172649" y="5088756"/>
            <a:ext cx="954017" cy="425632"/>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Ethernet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连接符 68"/>
          <p:cNvCxnSpPr/>
          <p:nvPr/>
        </p:nvCxnSpPr>
        <p:spPr bwMode="gray">
          <a:xfrm flipH="1">
            <a:off x="1172650" y="5015881"/>
            <a:ext cx="2258259"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bwMode="gray">
          <a:xfrm flipH="1">
            <a:off x="3549003" y="5015881"/>
            <a:ext cx="4845698"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71" name="矩形 70"/>
          <p:cNvSpPr/>
          <p:nvPr/>
        </p:nvSpPr>
        <p:spPr bwMode="gray">
          <a:xfrm>
            <a:off x="7168964" y="5088756"/>
            <a:ext cx="1004879" cy="425632"/>
          </a:xfrm>
          <a:prstGeom prst="rect">
            <a:avLst/>
          </a:prstGeom>
          <a:solidFill>
            <a:schemeClr val="bg1">
              <a:lumMod val="85000"/>
            </a:schemeClr>
          </a:solidFill>
          <a:ln w="19050">
            <a:solidFill>
              <a:schemeClr val="bg1"/>
            </a:solidFill>
          </a:ln>
        </p:spPr>
        <p:txBody>
          <a:bodyPr wrap="square" lIns="0" rIns="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Original data frame</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6160235" y="5088756"/>
            <a:ext cx="1004879" cy="425632"/>
          </a:xfrm>
          <a:prstGeom prst="rect">
            <a:avLst/>
          </a:prstGeom>
          <a:solidFill>
            <a:srgbClr val="EC7061"/>
          </a:solidFill>
          <a:ln w="19050">
            <a:solidFill>
              <a:schemeClr val="bg1"/>
            </a:solidFill>
          </a:ln>
        </p:spPr>
        <p:txBody>
          <a:bodyPr wrap="square" lIns="0" rIns="0" anchor="ctr" anchorCtr="0">
            <a:noAutofit/>
          </a:bodyPr>
          <a:lstStyle/>
          <a:p>
            <a:pPr algn="ctr" fontAlgn="ctr"/>
            <a:r>
              <a:rPr lang="en-US" sz="1200" dirty="0" smtClean="0">
                <a:solidFill>
                  <a:schemeClr val="bg1"/>
                </a:solidFill>
                <a:latin typeface="Huawei Sans" panose="020C0503030203020204" pitchFamily="34" charset="0"/>
              </a:rPr>
              <a:t>VXLAN header</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5158504" y="5088756"/>
            <a:ext cx="1004879" cy="425632"/>
          </a:xfrm>
          <a:prstGeom prst="rect">
            <a:avLst/>
          </a:prstGeom>
          <a:solidFill>
            <a:schemeClr val="bg1">
              <a:lumMod val="65000"/>
            </a:schemeClr>
          </a:solidFill>
          <a:ln w="19050">
            <a:solidFill>
              <a:schemeClr val="bg1"/>
            </a:solidFill>
          </a:ln>
        </p:spPr>
        <p:txBody>
          <a:bodyPr wrap="square" lIns="0" rIns="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UDP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4543045" y="5088756"/>
            <a:ext cx="625571" cy="425632"/>
          </a:xfrm>
          <a:prstGeom prst="rect">
            <a:avLst/>
          </a:prstGeom>
          <a:solidFill>
            <a:schemeClr val="bg1">
              <a:lumMod val="65000"/>
            </a:schemeClr>
          </a:solidFill>
          <a:ln w="19050">
            <a:solidFill>
              <a:schemeClr val="bg1"/>
            </a:solidFill>
          </a:ln>
        </p:spPr>
        <p:txBody>
          <a:bodyPr wrap="square" lIns="0" rIns="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IP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3587103" y="5088756"/>
            <a:ext cx="954017" cy="425632"/>
          </a:xfrm>
          <a:prstGeom prst="rect">
            <a:avLst/>
          </a:prstGeom>
          <a:solidFill>
            <a:schemeClr val="bg1">
              <a:lumMod val="6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Ethernet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9721347" y="5088756"/>
            <a:ext cx="713658" cy="425632"/>
          </a:xfrm>
          <a:prstGeom prst="rect">
            <a:avLst/>
          </a:prstGeom>
          <a:solidFill>
            <a:schemeClr val="bg1">
              <a:lumMod val="85000"/>
            </a:schemeClr>
          </a:solidFill>
          <a:ln w="19050">
            <a:solidFill>
              <a:schemeClr val="bg1"/>
            </a:solidFill>
          </a:ln>
        </p:spPr>
        <p:txBody>
          <a:bodyPr wrap="square" lIns="0" rIns="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IP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bwMode="gray">
          <a:xfrm>
            <a:off x="10435005" y="5088756"/>
            <a:ext cx="619797" cy="425632"/>
          </a:xfrm>
          <a:prstGeom prst="rect">
            <a:avLst/>
          </a:prstGeom>
          <a:solidFill>
            <a:schemeClr val="bg1">
              <a:lumMod val="85000"/>
            </a:schemeClr>
          </a:solidFill>
          <a:ln w="19050">
            <a:solidFill>
              <a:schemeClr val="bg1"/>
            </a:solidFill>
          </a:ln>
        </p:spPr>
        <p:txBody>
          <a:bodyPr wrap="square" lIns="0" rIns="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Payload</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8792204" y="5088756"/>
            <a:ext cx="954017" cy="425632"/>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Ethernet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直接连接符 78"/>
          <p:cNvCxnSpPr/>
          <p:nvPr/>
        </p:nvCxnSpPr>
        <p:spPr bwMode="gray">
          <a:xfrm flipH="1">
            <a:off x="8792205" y="5015881"/>
            <a:ext cx="2262597"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80" name="矩形 79"/>
          <p:cNvSpPr/>
          <p:nvPr/>
        </p:nvSpPr>
        <p:spPr bwMode="gray">
          <a:xfrm>
            <a:off x="4147182" y="5735533"/>
            <a:ext cx="2630848" cy="523220"/>
          </a:xfrm>
          <a:prstGeom prst="rect">
            <a:avLst/>
          </a:prstGeom>
        </p:spPr>
        <p:txBody>
          <a:bodyPr wrap="none">
            <a:spAutoFit/>
          </a:bodyPr>
          <a:lstStyle/>
          <a:p>
            <a:pPr fontAlgn="ctr"/>
            <a:r>
              <a:rPr lang="en-US" sz="1400" dirty="0" smtClean="0">
                <a:solidFill>
                  <a:srgbClr val="C7000B"/>
                </a:solidFill>
                <a:latin typeface="Huawei Sans" panose="020C0503030203020204" pitchFamily="34" charset="0"/>
              </a:rPr>
              <a:t>Source IP address: 1.1.1.1</a:t>
            </a:r>
          </a:p>
          <a:p>
            <a:pPr fontAlgn="ctr"/>
            <a:r>
              <a:rPr lang="en-US" sz="1400" dirty="0" smtClean="0">
                <a:solidFill>
                  <a:srgbClr val="C7000B"/>
                </a:solidFill>
                <a:latin typeface="Huawei Sans" panose="020C0503030203020204" pitchFamily="34" charset="0"/>
              </a:rPr>
              <a:t>Destination IP address: 2.2.2.2</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右大括号 80"/>
          <p:cNvSpPr/>
          <p:nvPr/>
        </p:nvSpPr>
        <p:spPr bwMode="gray">
          <a:xfrm rot="5400000">
            <a:off x="2249918" y="4485998"/>
            <a:ext cx="103722" cy="2258258"/>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bwMode="gray">
          <a:xfrm>
            <a:off x="1333752" y="5735533"/>
            <a:ext cx="1806905" cy="307777"/>
          </a:xfrm>
          <a:prstGeom prst="rect">
            <a:avLst/>
          </a:prstGeom>
        </p:spPr>
        <p:txBody>
          <a:bodyPr wrap="none">
            <a:spAutoFit/>
          </a:bodyPr>
          <a:lstStyle/>
          <a:p>
            <a:pPr algn="ctr" fontAlgn="ctr"/>
            <a:r>
              <a:rPr lang="en-US" sz="1400" dirty="0" smtClean="0">
                <a:solidFill>
                  <a:schemeClr val="bg1">
                    <a:lumMod val="75000"/>
                  </a:schemeClr>
                </a:solidFill>
                <a:latin typeface="Huawei Sans" panose="020C0503030203020204" pitchFamily="34" charset="0"/>
              </a:rPr>
              <a:t>Original data frame</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右大括号 82"/>
          <p:cNvSpPr/>
          <p:nvPr/>
        </p:nvSpPr>
        <p:spPr bwMode="gray">
          <a:xfrm rot="5400000">
            <a:off x="4799061" y="5303506"/>
            <a:ext cx="103723" cy="623244"/>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右大括号 87"/>
          <p:cNvSpPr/>
          <p:nvPr/>
        </p:nvSpPr>
        <p:spPr bwMode="gray">
          <a:xfrm rot="5400000">
            <a:off x="9876994" y="4489180"/>
            <a:ext cx="118732" cy="2236883"/>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p:cNvSpPr/>
          <p:nvPr/>
        </p:nvSpPr>
        <p:spPr bwMode="gray">
          <a:xfrm>
            <a:off x="8979020" y="5735533"/>
            <a:ext cx="1806905" cy="307777"/>
          </a:xfrm>
          <a:prstGeom prst="rect">
            <a:avLst/>
          </a:prstGeom>
        </p:spPr>
        <p:txBody>
          <a:bodyPr wrap="none">
            <a:spAutoFit/>
          </a:bodyPr>
          <a:lstStyle/>
          <a:p>
            <a:pPr algn="ctr" fontAlgn="ctr"/>
            <a:r>
              <a:rPr lang="en-US" sz="1400" dirty="0" smtClean="0">
                <a:solidFill>
                  <a:schemeClr val="bg1">
                    <a:lumMod val="75000"/>
                  </a:schemeClr>
                </a:solidFill>
                <a:latin typeface="Huawei Sans" panose="020C0503030203020204" pitchFamily="34" charset="0"/>
              </a:rPr>
              <a:t>Original data frame</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4" name="组合 83"/>
          <p:cNvGrpSpPr/>
          <p:nvPr/>
        </p:nvGrpSpPr>
        <p:grpSpPr bwMode="gray">
          <a:xfrm>
            <a:off x="6750166" y="81688"/>
            <a:ext cx="4978285" cy="288000"/>
            <a:chOff x="6490353" y="88900"/>
            <a:chExt cx="4978285" cy="296380"/>
          </a:xfrm>
        </p:grpSpPr>
        <p:sp>
          <p:nvSpPr>
            <p:cNvPr id="85" name="五边形 84">
              <a:extLst>
                <a:ext uri="{FF2B5EF4-FFF2-40B4-BE49-F238E27FC236}">
                  <a16:creationId xmlns:a16="http://schemas.microsoft.com/office/drawing/2014/main" xmlns="" id="{582DAA93-C17E-4899-8845-AB6748622C3D}"/>
                </a:ext>
              </a:extLst>
            </p:cNvPr>
            <p:cNvSpPr/>
            <p:nvPr/>
          </p:nvSpPr>
          <p:spPr bwMode="gray">
            <a:xfrm>
              <a:off x="6490353" y="88900"/>
              <a:ext cx="1503513" cy="29638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Load Balancing</a:t>
              </a:r>
              <a:endParaRPr lang="en-US" sz="1200" dirty="0">
                <a:latin typeface="Huawei Sans" panose="020C0503030203020204" pitchFamily="34" charset="0"/>
              </a:endParaRPr>
            </a:p>
          </p:txBody>
        </p:sp>
        <p:sp>
          <p:nvSpPr>
            <p:cNvPr id="86" name="燕尾形 85">
              <a:extLst>
                <a:ext uri="{FF2B5EF4-FFF2-40B4-BE49-F238E27FC236}">
                  <a16:creationId xmlns:a16="http://schemas.microsoft.com/office/drawing/2014/main" xmlns="" id="{E7EFC8A1-15C0-4A48-9534-332F142C03DE}"/>
                </a:ext>
              </a:extLst>
            </p:cNvPr>
            <p:cNvSpPr/>
            <p:nvPr/>
          </p:nvSpPr>
          <p:spPr bwMode="gray">
            <a:xfrm>
              <a:off x="8809363" y="88900"/>
              <a:ext cx="985131" cy="29638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VXLAN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燕尾形 86">
              <a:extLst>
                <a:ext uri="{FF2B5EF4-FFF2-40B4-BE49-F238E27FC236}">
                  <a16:creationId xmlns:a16="http://schemas.microsoft.com/office/drawing/2014/main" xmlns="" id="{A739A215-DDE7-40DF-AA00-AB3263EF5C75}"/>
                </a:ext>
              </a:extLst>
            </p:cNvPr>
            <p:cNvSpPr/>
            <p:nvPr/>
          </p:nvSpPr>
          <p:spPr bwMode="gray">
            <a:xfrm>
              <a:off x="9709677" y="88900"/>
              <a:ext cx="703318"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EVPN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燕尾形 89">
              <a:extLst>
                <a:ext uri="{FF2B5EF4-FFF2-40B4-BE49-F238E27FC236}">
                  <a16:creationId xmlns:a16="http://schemas.microsoft.com/office/drawing/2014/main" xmlns="" id="{77D457C9-5406-4721-B411-C71DFF2AD8AB}"/>
                </a:ext>
              </a:extLst>
            </p:cNvPr>
            <p:cNvSpPr/>
            <p:nvPr/>
          </p:nvSpPr>
          <p:spPr bwMode="gray">
            <a:xfrm>
              <a:off x="10328178" y="88900"/>
              <a:ext cx="1140460"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燕尾形 90">
              <a:extLst>
                <a:ext uri="{FF2B5EF4-FFF2-40B4-BE49-F238E27FC236}">
                  <a16:creationId xmlns:a16="http://schemas.microsoft.com/office/drawing/2014/main" xmlns="" id="{E7EFC8A1-15C0-4A48-9534-332F142C03DE}"/>
                </a:ext>
              </a:extLst>
            </p:cNvPr>
            <p:cNvSpPr/>
            <p:nvPr/>
          </p:nvSpPr>
          <p:spPr bwMode="gray">
            <a:xfrm>
              <a:off x="7909049" y="88900"/>
              <a:ext cx="985131" cy="29638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M-LAG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1985105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DF86A11-0DEE-4CA0-879B-C0A4994AD39F}"/>
              </a:ext>
            </a:extLst>
          </p:cNvPr>
          <p:cNvSpPr>
            <a:spLocks noGrp="1"/>
          </p:cNvSpPr>
          <p:nvPr>
            <p:ph type="title"/>
          </p:nvPr>
        </p:nvSpPr>
        <p:spPr/>
        <p:txBody>
          <a:bodyPr/>
          <a:lstStyle/>
          <a:p>
            <a:r>
              <a:rPr lang="en-US" smtClean="0"/>
              <a:t>Basic Concepts of VXLAN: VNI and BD</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a:xfrm>
            <a:off x="455613" y="1052514"/>
            <a:ext cx="5640388" cy="4875042"/>
          </a:xfrm>
        </p:spPr>
        <p:txBody>
          <a:bodyPr/>
          <a:lstStyle/>
          <a:p>
            <a:r>
              <a:rPr lang="en-US" sz="1600" dirty="0" smtClean="0"/>
              <a:t>VNI:</a:t>
            </a:r>
          </a:p>
          <a:p>
            <a:pPr lvl="1"/>
            <a:r>
              <a:rPr lang="en-US" sz="1400" dirty="0" smtClean="0"/>
              <a:t>VNIs are similar to VLAN IDs and are used to differentiate VXLANs. VMs in different VXLANs cannot communicate with each other at Layer 2.</a:t>
            </a:r>
          </a:p>
          <a:p>
            <a:pPr lvl="1"/>
            <a:r>
              <a:rPr lang="en-US" sz="1400" dirty="0" smtClean="0"/>
              <a:t>A tenant can have one or more VNIs. The VNI length is 24 bits, and a maximum of 16M tenants are supported.</a:t>
            </a:r>
          </a:p>
          <a:p>
            <a:endParaRPr lang="en-US" altLang="zh-CN" sz="1600" dirty="0">
              <a:sym typeface="Huawei Sans" panose="020C0503030203020204" pitchFamily="34" charset="0"/>
            </a:endParaRPr>
          </a:p>
        </p:txBody>
      </p:sp>
      <p:sp>
        <p:nvSpPr>
          <p:cNvPr id="128" name="任意多边形 2">
            <a:extLst>
              <a:ext uri="{FF2B5EF4-FFF2-40B4-BE49-F238E27FC236}">
                <a16:creationId xmlns:a16="http://schemas.microsoft.com/office/drawing/2014/main" xmlns="" id="{CDF18377-281E-45E4-AEB8-8E4140D630F7}"/>
              </a:ext>
            </a:extLst>
          </p:cNvPr>
          <p:cNvSpPr/>
          <p:nvPr/>
        </p:nvSpPr>
        <p:spPr bwMode="gray">
          <a:xfrm>
            <a:off x="736600" y="3681057"/>
            <a:ext cx="10738698" cy="1358828"/>
          </a:xfrm>
          <a:custGeom>
            <a:avLst/>
            <a:gdLst>
              <a:gd name="connsiteX0" fmla="*/ 8941 w 10968753"/>
              <a:gd name="connsiteY0" fmla="*/ 1265471 h 2587776"/>
              <a:gd name="connsiteX1" fmla="*/ 491541 w 10968753"/>
              <a:gd name="connsiteY1" fmla="*/ 122471 h 2587776"/>
              <a:gd name="connsiteX2" fmla="*/ 3171241 w 10968753"/>
              <a:gd name="connsiteY2" fmla="*/ 1087671 h 2587776"/>
              <a:gd name="connsiteX3" fmla="*/ 7603541 w 10968753"/>
              <a:gd name="connsiteY3" fmla="*/ 1113071 h 2587776"/>
              <a:gd name="connsiteX4" fmla="*/ 10105441 w 10968753"/>
              <a:gd name="connsiteY4" fmla="*/ 8171 h 2587776"/>
              <a:gd name="connsiteX5" fmla="*/ 10943641 w 10968753"/>
              <a:gd name="connsiteY5" fmla="*/ 1773471 h 2587776"/>
              <a:gd name="connsiteX6" fmla="*/ 9305341 w 10968753"/>
              <a:gd name="connsiteY6" fmla="*/ 2586271 h 2587776"/>
              <a:gd name="connsiteX7" fmla="*/ 7730541 w 10968753"/>
              <a:gd name="connsiteY7" fmla="*/ 1595671 h 2587776"/>
              <a:gd name="connsiteX8" fmla="*/ 2269541 w 10968753"/>
              <a:gd name="connsiteY8" fmla="*/ 1621071 h 2587776"/>
              <a:gd name="connsiteX9" fmla="*/ 21641 w 10968753"/>
              <a:gd name="connsiteY9" fmla="*/ 1760771 h 2587776"/>
              <a:gd name="connsiteX0" fmla="*/ 8941 w 10968753"/>
              <a:gd name="connsiteY0" fmla="*/ 1265471 h 2587776"/>
              <a:gd name="connsiteX1" fmla="*/ 491541 w 10968753"/>
              <a:gd name="connsiteY1" fmla="*/ 122471 h 2587776"/>
              <a:gd name="connsiteX2" fmla="*/ 3171241 w 10968753"/>
              <a:gd name="connsiteY2" fmla="*/ 1087671 h 2587776"/>
              <a:gd name="connsiteX3" fmla="*/ 7603541 w 10968753"/>
              <a:gd name="connsiteY3" fmla="*/ 1113071 h 2587776"/>
              <a:gd name="connsiteX4" fmla="*/ 10105441 w 10968753"/>
              <a:gd name="connsiteY4" fmla="*/ 8171 h 2587776"/>
              <a:gd name="connsiteX5" fmla="*/ 10943641 w 10968753"/>
              <a:gd name="connsiteY5" fmla="*/ 1773471 h 2587776"/>
              <a:gd name="connsiteX6" fmla="*/ 9305341 w 10968753"/>
              <a:gd name="connsiteY6" fmla="*/ 2586271 h 2587776"/>
              <a:gd name="connsiteX7" fmla="*/ 7730541 w 10968753"/>
              <a:gd name="connsiteY7" fmla="*/ 1595671 h 2587776"/>
              <a:gd name="connsiteX8" fmla="*/ 2269541 w 10968753"/>
              <a:gd name="connsiteY8" fmla="*/ 1621071 h 2587776"/>
              <a:gd name="connsiteX9" fmla="*/ 21641 w 10968753"/>
              <a:gd name="connsiteY9" fmla="*/ 1760771 h 2587776"/>
              <a:gd name="connsiteX10" fmla="*/ 8941 w 10968753"/>
              <a:gd name="connsiteY10" fmla="*/ 1265471 h 2587776"/>
              <a:gd name="connsiteX0" fmla="*/ 8941 w 10968753"/>
              <a:gd name="connsiteY0" fmla="*/ 1265471 h 2587776"/>
              <a:gd name="connsiteX1" fmla="*/ 491541 w 10968753"/>
              <a:gd name="connsiteY1" fmla="*/ 122471 h 2587776"/>
              <a:gd name="connsiteX2" fmla="*/ 3171241 w 10968753"/>
              <a:gd name="connsiteY2" fmla="*/ 1087671 h 2587776"/>
              <a:gd name="connsiteX3" fmla="*/ 7603541 w 10968753"/>
              <a:gd name="connsiteY3" fmla="*/ 1113071 h 2587776"/>
              <a:gd name="connsiteX4" fmla="*/ 10105441 w 10968753"/>
              <a:gd name="connsiteY4" fmla="*/ 8171 h 2587776"/>
              <a:gd name="connsiteX5" fmla="*/ 10943641 w 10968753"/>
              <a:gd name="connsiteY5" fmla="*/ 1773471 h 2587776"/>
              <a:gd name="connsiteX6" fmla="*/ 9305341 w 10968753"/>
              <a:gd name="connsiteY6" fmla="*/ 2586271 h 2587776"/>
              <a:gd name="connsiteX7" fmla="*/ 7730541 w 10968753"/>
              <a:gd name="connsiteY7" fmla="*/ 1595671 h 2587776"/>
              <a:gd name="connsiteX8" fmla="*/ 2269541 w 10968753"/>
              <a:gd name="connsiteY8" fmla="*/ 1621071 h 2587776"/>
              <a:gd name="connsiteX9" fmla="*/ 21641 w 10968753"/>
              <a:gd name="connsiteY9" fmla="*/ 1760771 h 2587776"/>
              <a:gd name="connsiteX10" fmla="*/ 8941 w 10968753"/>
              <a:gd name="connsiteY10" fmla="*/ 1265471 h 2587776"/>
              <a:gd name="connsiteX0" fmla="*/ 98833 w 11058645"/>
              <a:gd name="connsiteY0" fmla="*/ 1265471 h 2587776"/>
              <a:gd name="connsiteX1" fmla="*/ 581433 w 11058645"/>
              <a:gd name="connsiteY1" fmla="*/ 122471 h 2587776"/>
              <a:gd name="connsiteX2" fmla="*/ 3261133 w 11058645"/>
              <a:gd name="connsiteY2" fmla="*/ 1087671 h 2587776"/>
              <a:gd name="connsiteX3" fmla="*/ 7693433 w 11058645"/>
              <a:gd name="connsiteY3" fmla="*/ 1113071 h 2587776"/>
              <a:gd name="connsiteX4" fmla="*/ 10195333 w 11058645"/>
              <a:gd name="connsiteY4" fmla="*/ 8171 h 2587776"/>
              <a:gd name="connsiteX5" fmla="*/ 11033533 w 11058645"/>
              <a:gd name="connsiteY5" fmla="*/ 1773471 h 2587776"/>
              <a:gd name="connsiteX6" fmla="*/ 9395233 w 11058645"/>
              <a:gd name="connsiteY6" fmla="*/ 2586271 h 2587776"/>
              <a:gd name="connsiteX7" fmla="*/ 7820433 w 11058645"/>
              <a:gd name="connsiteY7" fmla="*/ 1595671 h 2587776"/>
              <a:gd name="connsiteX8" fmla="*/ 2359433 w 11058645"/>
              <a:gd name="connsiteY8" fmla="*/ 1621071 h 2587776"/>
              <a:gd name="connsiteX9" fmla="*/ 111533 w 11058645"/>
              <a:gd name="connsiteY9" fmla="*/ 1760771 h 2587776"/>
              <a:gd name="connsiteX10" fmla="*/ 98833 w 11058645"/>
              <a:gd name="connsiteY10" fmla="*/ 1265471 h 2587776"/>
              <a:gd name="connsiteX0" fmla="*/ 25228 w 11239040"/>
              <a:gd name="connsiteY0" fmla="*/ 1176571 h 2587776"/>
              <a:gd name="connsiteX1" fmla="*/ 761828 w 11239040"/>
              <a:gd name="connsiteY1" fmla="*/ 122471 h 2587776"/>
              <a:gd name="connsiteX2" fmla="*/ 3441528 w 11239040"/>
              <a:gd name="connsiteY2" fmla="*/ 1087671 h 2587776"/>
              <a:gd name="connsiteX3" fmla="*/ 7873828 w 11239040"/>
              <a:gd name="connsiteY3" fmla="*/ 1113071 h 2587776"/>
              <a:gd name="connsiteX4" fmla="*/ 10375728 w 11239040"/>
              <a:gd name="connsiteY4" fmla="*/ 8171 h 2587776"/>
              <a:gd name="connsiteX5" fmla="*/ 11213928 w 11239040"/>
              <a:gd name="connsiteY5" fmla="*/ 1773471 h 2587776"/>
              <a:gd name="connsiteX6" fmla="*/ 9575628 w 11239040"/>
              <a:gd name="connsiteY6" fmla="*/ 2586271 h 2587776"/>
              <a:gd name="connsiteX7" fmla="*/ 8000828 w 11239040"/>
              <a:gd name="connsiteY7" fmla="*/ 1595671 h 2587776"/>
              <a:gd name="connsiteX8" fmla="*/ 2539828 w 11239040"/>
              <a:gd name="connsiteY8" fmla="*/ 1621071 h 2587776"/>
              <a:gd name="connsiteX9" fmla="*/ 291928 w 11239040"/>
              <a:gd name="connsiteY9" fmla="*/ 1760771 h 2587776"/>
              <a:gd name="connsiteX10" fmla="*/ 25228 w 11239040"/>
              <a:gd name="connsiteY10" fmla="*/ 1176571 h 2587776"/>
              <a:gd name="connsiteX0" fmla="*/ 25228 w 11239040"/>
              <a:gd name="connsiteY0" fmla="*/ 1176571 h 2587776"/>
              <a:gd name="connsiteX1" fmla="*/ 761828 w 11239040"/>
              <a:gd name="connsiteY1" fmla="*/ 122471 h 2587776"/>
              <a:gd name="connsiteX2" fmla="*/ 3441528 w 11239040"/>
              <a:gd name="connsiteY2" fmla="*/ 1087671 h 2587776"/>
              <a:gd name="connsiteX3" fmla="*/ 7873828 w 11239040"/>
              <a:gd name="connsiteY3" fmla="*/ 1113071 h 2587776"/>
              <a:gd name="connsiteX4" fmla="*/ 10375728 w 11239040"/>
              <a:gd name="connsiteY4" fmla="*/ 8171 h 2587776"/>
              <a:gd name="connsiteX5" fmla="*/ 11213928 w 11239040"/>
              <a:gd name="connsiteY5" fmla="*/ 1773471 h 2587776"/>
              <a:gd name="connsiteX6" fmla="*/ 9575628 w 11239040"/>
              <a:gd name="connsiteY6" fmla="*/ 2586271 h 2587776"/>
              <a:gd name="connsiteX7" fmla="*/ 8000828 w 11239040"/>
              <a:gd name="connsiteY7" fmla="*/ 1595671 h 2587776"/>
              <a:gd name="connsiteX8" fmla="*/ 2539828 w 11239040"/>
              <a:gd name="connsiteY8" fmla="*/ 1621071 h 2587776"/>
              <a:gd name="connsiteX9" fmla="*/ 291928 w 11239040"/>
              <a:gd name="connsiteY9" fmla="*/ 1760771 h 2587776"/>
              <a:gd name="connsiteX10" fmla="*/ 25228 w 11239040"/>
              <a:gd name="connsiteY10" fmla="*/ 1176571 h 2587776"/>
              <a:gd name="connsiteX0" fmla="*/ 25228 w 11239040"/>
              <a:gd name="connsiteY0" fmla="*/ 1176571 h 2587776"/>
              <a:gd name="connsiteX1" fmla="*/ 761828 w 11239040"/>
              <a:gd name="connsiteY1" fmla="*/ 122471 h 2587776"/>
              <a:gd name="connsiteX2" fmla="*/ 3441528 w 11239040"/>
              <a:gd name="connsiteY2" fmla="*/ 1087671 h 2587776"/>
              <a:gd name="connsiteX3" fmla="*/ 7873828 w 11239040"/>
              <a:gd name="connsiteY3" fmla="*/ 1113071 h 2587776"/>
              <a:gd name="connsiteX4" fmla="*/ 10375728 w 11239040"/>
              <a:gd name="connsiteY4" fmla="*/ 8171 h 2587776"/>
              <a:gd name="connsiteX5" fmla="*/ 11213928 w 11239040"/>
              <a:gd name="connsiteY5" fmla="*/ 1773471 h 2587776"/>
              <a:gd name="connsiteX6" fmla="*/ 9575628 w 11239040"/>
              <a:gd name="connsiteY6" fmla="*/ 2586271 h 2587776"/>
              <a:gd name="connsiteX7" fmla="*/ 8000828 w 11239040"/>
              <a:gd name="connsiteY7" fmla="*/ 1595671 h 2587776"/>
              <a:gd name="connsiteX8" fmla="*/ 2539828 w 11239040"/>
              <a:gd name="connsiteY8" fmla="*/ 1621071 h 2587776"/>
              <a:gd name="connsiteX9" fmla="*/ 291928 w 11239040"/>
              <a:gd name="connsiteY9" fmla="*/ 1760771 h 2587776"/>
              <a:gd name="connsiteX10" fmla="*/ 25228 w 11239040"/>
              <a:gd name="connsiteY10" fmla="*/ 1176571 h 2587776"/>
              <a:gd name="connsiteX0" fmla="*/ 102109 w 11150821"/>
              <a:gd name="connsiteY0" fmla="*/ 1201971 h 2587776"/>
              <a:gd name="connsiteX1" fmla="*/ 673609 w 11150821"/>
              <a:gd name="connsiteY1" fmla="*/ 122471 h 2587776"/>
              <a:gd name="connsiteX2" fmla="*/ 3353309 w 11150821"/>
              <a:gd name="connsiteY2" fmla="*/ 1087671 h 2587776"/>
              <a:gd name="connsiteX3" fmla="*/ 7785609 w 11150821"/>
              <a:gd name="connsiteY3" fmla="*/ 1113071 h 2587776"/>
              <a:gd name="connsiteX4" fmla="*/ 10287509 w 11150821"/>
              <a:gd name="connsiteY4" fmla="*/ 8171 h 2587776"/>
              <a:gd name="connsiteX5" fmla="*/ 11125709 w 11150821"/>
              <a:gd name="connsiteY5" fmla="*/ 1773471 h 2587776"/>
              <a:gd name="connsiteX6" fmla="*/ 9487409 w 11150821"/>
              <a:gd name="connsiteY6" fmla="*/ 2586271 h 2587776"/>
              <a:gd name="connsiteX7" fmla="*/ 7912609 w 11150821"/>
              <a:gd name="connsiteY7" fmla="*/ 1595671 h 2587776"/>
              <a:gd name="connsiteX8" fmla="*/ 2451609 w 11150821"/>
              <a:gd name="connsiteY8" fmla="*/ 1621071 h 2587776"/>
              <a:gd name="connsiteX9" fmla="*/ 203709 w 11150821"/>
              <a:gd name="connsiteY9" fmla="*/ 1760771 h 2587776"/>
              <a:gd name="connsiteX10" fmla="*/ 102109 w 11150821"/>
              <a:gd name="connsiteY10" fmla="*/ 1201971 h 2587776"/>
              <a:gd name="connsiteX0" fmla="*/ 128416 w 11075528"/>
              <a:gd name="connsiteY0" fmla="*/ 1760771 h 2587776"/>
              <a:gd name="connsiteX1" fmla="*/ 598316 w 11075528"/>
              <a:gd name="connsiteY1" fmla="*/ 122471 h 2587776"/>
              <a:gd name="connsiteX2" fmla="*/ 3278016 w 11075528"/>
              <a:gd name="connsiteY2" fmla="*/ 1087671 h 2587776"/>
              <a:gd name="connsiteX3" fmla="*/ 7710316 w 11075528"/>
              <a:gd name="connsiteY3" fmla="*/ 1113071 h 2587776"/>
              <a:gd name="connsiteX4" fmla="*/ 10212216 w 11075528"/>
              <a:gd name="connsiteY4" fmla="*/ 8171 h 2587776"/>
              <a:gd name="connsiteX5" fmla="*/ 11050416 w 11075528"/>
              <a:gd name="connsiteY5" fmla="*/ 1773471 h 2587776"/>
              <a:gd name="connsiteX6" fmla="*/ 9412116 w 11075528"/>
              <a:gd name="connsiteY6" fmla="*/ 2586271 h 2587776"/>
              <a:gd name="connsiteX7" fmla="*/ 7837316 w 11075528"/>
              <a:gd name="connsiteY7" fmla="*/ 1595671 h 2587776"/>
              <a:gd name="connsiteX8" fmla="*/ 2376316 w 11075528"/>
              <a:gd name="connsiteY8" fmla="*/ 1621071 h 2587776"/>
              <a:gd name="connsiteX9" fmla="*/ 128416 w 11075528"/>
              <a:gd name="connsiteY9" fmla="*/ 1760771 h 2587776"/>
              <a:gd name="connsiteX0" fmla="*/ 114947 w 11062059"/>
              <a:gd name="connsiteY0" fmla="*/ 1760682 h 2587687"/>
              <a:gd name="connsiteX1" fmla="*/ 584847 w 11062059"/>
              <a:gd name="connsiteY1" fmla="*/ 122382 h 2587687"/>
              <a:gd name="connsiteX2" fmla="*/ 2794647 w 11062059"/>
              <a:gd name="connsiteY2" fmla="*/ 1011382 h 2587687"/>
              <a:gd name="connsiteX3" fmla="*/ 7696847 w 11062059"/>
              <a:gd name="connsiteY3" fmla="*/ 1112982 h 2587687"/>
              <a:gd name="connsiteX4" fmla="*/ 10198747 w 11062059"/>
              <a:gd name="connsiteY4" fmla="*/ 8082 h 2587687"/>
              <a:gd name="connsiteX5" fmla="*/ 11036947 w 11062059"/>
              <a:gd name="connsiteY5" fmla="*/ 1773382 h 2587687"/>
              <a:gd name="connsiteX6" fmla="*/ 9398647 w 11062059"/>
              <a:gd name="connsiteY6" fmla="*/ 2586182 h 2587687"/>
              <a:gd name="connsiteX7" fmla="*/ 7823847 w 11062059"/>
              <a:gd name="connsiteY7" fmla="*/ 1595582 h 2587687"/>
              <a:gd name="connsiteX8" fmla="*/ 2362847 w 11062059"/>
              <a:gd name="connsiteY8" fmla="*/ 1620982 h 2587687"/>
              <a:gd name="connsiteX9" fmla="*/ 114947 w 11062059"/>
              <a:gd name="connsiteY9" fmla="*/ 1760682 h 2587687"/>
              <a:gd name="connsiteX0" fmla="*/ 114947 w 11062059"/>
              <a:gd name="connsiteY0" fmla="*/ 1760682 h 2587687"/>
              <a:gd name="connsiteX1" fmla="*/ 584847 w 11062059"/>
              <a:gd name="connsiteY1" fmla="*/ 122382 h 2587687"/>
              <a:gd name="connsiteX2" fmla="*/ 2794647 w 11062059"/>
              <a:gd name="connsiteY2" fmla="*/ 1011382 h 2587687"/>
              <a:gd name="connsiteX3" fmla="*/ 7696847 w 11062059"/>
              <a:gd name="connsiteY3" fmla="*/ 1112982 h 2587687"/>
              <a:gd name="connsiteX4" fmla="*/ 10198747 w 11062059"/>
              <a:gd name="connsiteY4" fmla="*/ 8082 h 2587687"/>
              <a:gd name="connsiteX5" fmla="*/ 11036947 w 11062059"/>
              <a:gd name="connsiteY5" fmla="*/ 1773382 h 2587687"/>
              <a:gd name="connsiteX6" fmla="*/ 9398647 w 11062059"/>
              <a:gd name="connsiteY6" fmla="*/ 2586182 h 2587687"/>
              <a:gd name="connsiteX7" fmla="*/ 7823847 w 11062059"/>
              <a:gd name="connsiteY7" fmla="*/ 1595582 h 2587687"/>
              <a:gd name="connsiteX8" fmla="*/ 2362847 w 11062059"/>
              <a:gd name="connsiteY8" fmla="*/ 1620982 h 2587687"/>
              <a:gd name="connsiteX9" fmla="*/ 114947 w 11062059"/>
              <a:gd name="connsiteY9" fmla="*/ 1760682 h 2587687"/>
              <a:gd name="connsiteX0" fmla="*/ 114947 w 11062059"/>
              <a:gd name="connsiteY0" fmla="*/ 1760682 h 2587687"/>
              <a:gd name="connsiteX1" fmla="*/ 584847 w 11062059"/>
              <a:gd name="connsiteY1" fmla="*/ 122382 h 2587687"/>
              <a:gd name="connsiteX2" fmla="*/ 2794647 w 11062059"/>
              <a:gd name="connsiteY2" fmla="*/ 1011382 h 2587687"/>
              <a:gd name="connsiteX3" fmla="*/ 7696847 w 11062059"/>
              <a:gd name="connsiteY3" fmla="*/ 1112982 h 2587687"/>
              <a:gd name="connsiteX4" fmla="*/ 10198747 w 11062059"/>
              <a:gd name="connsiteY4" fmla="*/ 8082 h 2587687"/>
              <a:gd name="connsiteX5" fmla="*/ 11036947 w 11062059"/>
              <a:gd name="connsiteY5" fmla="*/ 1773382 h 2587687"/>
              <a:gd name="connsiteX6" fmla="*/ 9398647 w 11062059"/>
              <a:gd name="connsiteY6" fmla="*/ 2586182 h 2587687"/>
              <a:gd name="connsiteX7" fmla="*/ 7823847 w 11062059"/>
              <a:gd name="connsiteY7" fmla="*/ 1595582 h 2587687"/>
              <a:gd name="connsiteX8" fmla="*/ 2362847 w 11062059"/>
              <a:gd name="connsiteY8" fmla="*/ 1620982 h 2587687"/>
              <a:gd name="connsiteX9" fmla="*/ 114947 w 11062059"/>
              <a:gd name="connsiteY9" fmla="*/ 1760682 h 2587687"/>
              <a:gd name="connsiteX0" fmla="*/ 114947 w 11062150"/>
              <a:gd name="connsiteY0" fmla="*/ 1766704 h 2593709"/>
              <a:gd name="connsiteX1" fmla="*/ 584847 w 11062150"/>
              <a:gd name="connsiteY1" fmla="*/ 128404 h 2593709"/>
              <a:gd name="connsiteX2" fmla="*/ 2794647 w 11062150"/>
              <a:gd name="connsiteY2" fmla="*/ 1017404 h 2593709"/>
              <a:gd name="connsiteX3" fmla="*/ 7684147 w 11062150"/>
              <a:gd name="connsiteY3" fmla="*/ 953904 h 2593709"/>
              <a:gd name="connsiteX4" fmla="*/ 10198747 w 11062150"/>
              <a:gd name="connsiteY4" fmla="*/ 14104 h 2593709"/>
              <a:gd name="connsiteX5" fmla="*/ 11036947 w 11062150"/>
              <a:gd name="connsiteY5" fmla="*/ 1779404 h 2593709"/>
              <a:gd name="connsiteX6" fmla="*/ 9398647 w 11062150"/>
              <a:gd name="connsiteY6" fmla="*/ 2592204 h 2593709"/>
              <a:gd name="connsiteX7" fmla="*/ 7823847 w 11062150"/>
              <a:gd name="connsiteY7" fmla="*/ 1601604 h 2593709"/>
              <a:gd name="connsiteX8" fmla="*/ 2362847 w 11062150"/>
              <a:gd name="connsiteY8" fmla="*/ 1627004 h 2593709"/>
              <a:gd name="connsiteX9" fmla="*/ 114947 w 11062150"/>
              <a:gd name="connsiteY9" fmla="*/ 1766704 h 2593709"/>
              <a:gd name="connsiteX0" fmla="*/ 114947 w 11062150"/>
              <a:gd name="connsiteY0" fmla="*/ 1765589 h 2592594"/>
              <a:gd name="connsiteX1" fmla="*/ 584847 w 11062150"/>
              <a:gd name="connsiteY1" fmla="*/ 127289 h 2592594"/>
              <a:gd name="connsiteX2" fmla="*/ 2794647 w 11062150"/>
              <a:gd name="connsiteY2" fmla="*/ 1016289 h 2592594"/>
              <a:gd name="connsiteX3" fmla="*/ 7684147 w 11062150"/>
              <a:gd name="connsiteY3" fmla="*/ 952789 h 2592594"/>
              <a:gd name="connsiteX4" fmla="*/ 10198747 w 11062150"/>
              <a:gd name="connsiteY4" fmla="*/ 12989 h 2592594"/>
              <a:gd name="connsiteX5" fmla="*/ 11036947 w 11062150"/>
              <a:gd name="connsiteY5" fmla="*/ 1778289 h 2592594"/>
              <a:gd name="connsiteX6" fmla="*/ 9398647 w 11062150"/>
              <a:gd name="connsiteY6" fmla="*/ 2591089 h 2592594"/>
              <a:gd name="connsiteX7" fmla="*/ 7823847 w 11062150"/>
              <a:gd name="connsiteY7" fmla="*/ 1600489 h 2592594"/>
              <a:gd name="connsiteX8" fmla="*/ 2362847 w 11062150"/>
              <a:gd name="connsiteY8" fmla="*/ 1625889 h 2592594"/>
              <a:gd name="connsiteX9" fmla="*/ 114947 w 11062150"/>
              <a:gd name="connsiteY9" fmla="*/ 1765589 h 2592594"/>
              <a:gd name="connsiteX0" fmla="*/ 114947 w 11062150"/>
              <a:gd name="connsiteY0" fmla="*/ 1762372 h 2589377"/>
              <a:gd name="connsiteX1" fmla="*/ 584847 w 11062150"/>
              <a:gd name="connsiteY1" fmla="*/ 124072 h 2589377"/>
              <a:gd name="connsiteX2" fmla="*/ 2794647 w 11062150"/>
              <a:gd name="connsiteY2" fmla="*/ 1013072 h 2589377"/>
              <a:gd name="connsiteX3" fmla="*/ 7684147 w 11062150"/>
              <a:gd name="connsiteY3" fmla="*/ 1038472 h 2589377"/>
              <a:gd name="connsiteX4" fmla="*/ 10198747 w 11062150"/>
              <a:gd name="connsiteY4" fmla="*/ 9772 h 2589377"/>
              <a:gd name="connsiteX5" fmla="*/ 11036947 w 11062150"/>
              <a:gd name="connsiteY5" fmla="*/ 1775072 h 2589377"/>
              <a:gd name="connsiteX6" fmla="*/ 9398647 w 11062150"/>
              <a:gd name="connsiteY6" fmla="*/ 2587872 h 2589377"/>
              <a:gd name="connsiteX7" fmla="*/ 7823847 w 11062150"/>
              <a:gd name="connsiteY7" fmla="*/ 1597272 h 2589377"/>
              <a:gd name="connsiteX8" fmla="*/ 2362847 w 11062150"/>
              <a:gd name="connsiteY8" fmla="*/ 1622672 h 2589377"/>
              <a:gd name="connsiteX9" fmla="*/ 114947 w 11062150"/>
              <a:gd name="connsiteY9" fmla="*/ 1762372 h 2589377"/>
              <a:gd name="connsiteX0" fmla="*/ 114947 w 11062150"/>
              <a:gd name="connsiteY0" fmla="*/ 1761779 h 2588784"/>
              <a:gd name="connsiteX1" fmla="*/ 584847 w 11062150"/>
              <a:gd name="connsiteY1" fmla="*/ 123479 h 2588784"/>
              <a:gd name="connsiteX2" fmla="*/ 2794647 w 11062150"/>
              <a:gd name="connsiteY2" fmla="*/ 1012479 h 2588784"/>
              <a:gd name="connsiteX3" fmla="*/ 7684147 w 11062150"/>
              <a:gd name="connsiteY3" fmla="*/ 1037879 h 2588784"/>
              <a:gd name="connsiteX4" fmla="*/ 10198747 w 11062150"/>
              <a:gd name="connsiteY4" fmla="*/ 9179 h 2588784"/>
              <a:gd name="connsiteX5" fmla="*/ 11036947 w 11062150"/>
              <a:gd name="connsiteY5" fmla="*/ 1774479 h 2588784"/>
              <a:gd name="connsiteX6" fmla="*/ 9398647 w 11062150"/>
              <a:gd name="connsiteY6" fmla="*/ 2587279 h 2588784"/>
              <a:gd name="connsiteX7" fmla="*/ 7823847 w 11062150"/>
              <a:gd name="connsiteY7" fmla="*/ 1596679 h 2588784"/>
              <a:gd name="connsiteX8" fmla="*/ 2362847 w 11062150"/>
              <a:gd name="connsiteY8" fmla="*/ 1622079 h 2588784"/>
              <a:gd name="connsiteX9" fmla="*/ 114947 w 11062150"/>
              <a:gd name="connsiteY9" fmla="*/ 1761779 h 2588784"/>
              <a:gd name="connsiteX0" fmla="*/ 113943 w 11061146"/>
              <a:gd name="connsiteY0" fmla="*/ 1763144 h 2590149"/>
              <a:gd name="connsiteX1" fmla="*/ 583843 w 11061146"/>
              <a:gd name="connsiteY1" fmla="*/ 124844 h 2590149"/>
              <a:gd name="connsiteX2" fmla="*/ 2755543 w 11061146"/>
              <a:gd name="connsiteY2" fmla="*/ 1001144 h 2590149"/>
              <a:gd name="connsiteX3" fmla="*/ 7683143 w 11061146"/>
              <a:gd name="connsiteY3" fmla="*/ 1039244 h 2590149"/>
              <a:gd name="connsiteX4" fmla="*/ 10197743 w 11061146"/>
              <a:gd name="connsiteY4" fmla="*/ 10544 h 2590149"/>
              <a:gd name="connsiteX5" fmla="*/ 11035943 w 11061146"/>
              <a:gd name="connsiteY5" fmla="*/ 1775844 h 2590149"/>
              <a:gd name="connsiteX6" fmla="*/ 9397643 w 11061146"/>
              <a:gd name="connsiteY6" fmla="*/ 2588644 h 2590149"/>
              <a:gd name="connsiteX7" fmla="*/ 7822843 w 11061146"/>
              <a:gd name="connsiteY7" fmla="*/ 1598044 h 2590149"/>
              <a:gd name="connsiteX8" fmla="*/ 2361843 w 11061146"/>
              <a:gd name="connsiteY8" fmla="*/ 1623444 h 2590149"/>
              <a:gd name="connsiteX9" fmla="*/ 113943 w 11061146"/>
              <a:gd name="connsiteY9" fmla="*/ 1763144 h 2590149"/>
              <a:gd name="connsiteX0" fmla="*/ 113943 w 11055755"/>
              <a:gd name="connsiteY0" fmla="*/ 1651173 h 2478097"/>
              <a:gd name="connsiteX1" fmla="*/ 583843 w 11055755"/>
              <a:gd name="connsiteY1" fmla="*/ 12873 h 2478097"/>
              <a:gd name="connsiteX2" fmla="*/ 2755543 w 11055755"/>
              <a:gd name="connsiteY2" fmla="*/ 889173 h 2478097"/>
              <a:gd name="connsiteX3" fmla="*/ 7683143 w 11055755"/>
              <a:gd name="connsiteY3" fmla="*/ 927273 h 2478097"/>
              <a:gd name="connsiteX4" fmla="*/ 10134243 w 11055755"/>
              <a:gd name="connsiteY4" fmla="*/ 50973 h 2478097"/>
              <a:gd name="connsiteX5" fmla="*/ 11035943 w 11055755"/>
              <a:gd name="connsiteY5" fmla="*/ 1663873 h 2478097"/>
              <a:gd name="connsiteX6" fmla="*/ 9397643 w 11055755"/>
              <a:gd name="connsiteY6" fmla="*/ 2476673 h 2478097"/>
              <a:gd name="connsiteX7" fmla="*/ 7822843 w 11055755"/>
              <a:gd name="connsiteY7" fmla="*/ 1486073 h 2478097"/>
              <a:gd name="connsiteX8" fmla="*/ 2361843 w 11055755"/>
              <a:gd name="connsiteY8" fmla="*/ 1511473 h 2478097"/>
              <a:gd name="connsiteX9" fmla="*/ 113943 w 11055755"/>
              <a:gd name="connsiteY9" fmla="*/ 1651173 h 2478097"/>
              <a:gd name="connsiteX0" fmla="*/ 113943 w 11051350"/>
              <a:gd name="connsiteY0" fmla="*/ 1651173 h 2478024"/>
              <a:gd name="connsiteX1" fmla="*/ 583843 w 11051350"/>
              <a:gd name="connsiteY1" fmla="*/ 12873 h 2478024"/>
              <a:gd name="connsiteX2" fmla="*/ 2755543 w 11051350"/>
              <a:gd name="connsiteY2" fmla="*/ 889173 h 2478024"/>
              <a:gd name="connsiteX3" fmla="*/ 7683143 w 11051350"/>
              <a:gd name="connsiteY3" fmla="*/ 927273 h 2478024"/>
              <a:gd name="connsiteX4" fmla="*/ 10070743 w 11051350"/>
              <a:gd name="connsiteY4" fmla="*/ 203373 h 2478024"/>
              <a:gd name="connsiteX5" fmla="*/ 11035943 w 11051350"/>
              <a:gd name="connsiteY5" fmla="*/ 1663873 h 2478024"/>
              <a:gd name="connsiteX6" fmla="*/ 9397643 w 11051350"/>
              <a:gd name="connsiteY6" fmla="*/ 2476673 h 2478024"/>
              <a:gd name="connsiteX7" fmla="*/ 7822843 w 11051350"/>
              <a:gd name="connsiteY7" fmla="*/ 1486073 h 2478024"/>
              <a:gd name="connsiteX8" fmla="*/ 2361843 w 11051350"/>
              <a:gd name="connsiteY8" fmla="*/ 1511473 h 2478024"/>
              <a:gd name="connsiteX9" fmla="*/ 113943 w 11051350"/>
              <a:gd name="connsiteY9" fmla="*/ 1651173 h 2478024"/>
              <a:gd name="connsiteX0" fmla="*/ 113943 w 11056382"/>
              <a:gd name="connsiteY0" fmla="*/ 1651173 h 2478024"/>
              <a:gd name="connsiteX1" fmla="*/ 583843 w 11056382"/>
              <a:gd name="connsiteY1" fmla="*/ 12873 h 2478024"/>
              <a:gd name="connsiteX2" fmla="*/ 2755543 w 11056382"/>
              <a:gd name="connsiteY2" fmla="*/ 889173 h 2478024"/>
              <a:gd name="connsiteX3" fmla="*/ 7683143 w 11056382"/>
              <a:gd name="connsiteY3" fmla="*/ 927273 h 2478024"/>
              <a:gd name="connsiteX4" fmla="*/ 10070743 w 11056382"/>
              <a:gd name="connsiteY4" fmla="*/ 203373 h 2478024"/>
              <a:gd name="connsiteX5" fmla="*/ 11035943 w 11056382"/>
              <a:gd name="connsiteY5" fmla="*/ 1663873 h 2478024"/>
              <a:gd name="connsiteX6" fmla="*/ 9397643 w 11056382"/>
              <a:gd name="connsiteY6" fmla="*/ 2476673 h 2478024"/>
              <a:gd name="connsiteX7" fmla="*/ 7822843 w 11056382"/>
              <a:gd name="connsiteY7" fmla="*/ 1486073 h 2478024"/>
              <a:gd name="connsiteX8" fmla="*/ 2361843 w 11056382"/>
              <a:gd name="connsiteY8" fmla="*/ 1511473 h 2478024"/>
              <a:gd name="connsiteX9" fmla="*/ 113943 w 11056382"/>
              <a:gd name="connsiteY9" fmla="*/ 1651173 h 2478024"/>
              <a:gd name="connsiteX0" fmla="*/ 113943 w 10146847"/>
              <a:gd name="connsiteY0" fmla="*/ 1651173 h 2476673"/>
              <a:gd name="connsiteX1" fmla="*/ 583843 w 10146847"/>
              <a:gd name="connsiteY1" fmla="*/ 12873 h 2476673"/>
              <a:gd name="connsiteX2" fmla="*/ 2755543 w 10146847"/>
              <a:gd name="connsiteY2" fmla="*/ 889173 h 2476673"/>
              <a:gd name="connsiteX3" fmla="*/ 7683143 w 10146847"/>
              <a:gd name="connsiteY3" fmla="*/ 927273 h 2476673"/>
              <a:gd name="connsiteX4" fmla="*/ 10070743 w 10146847"/>
              <a:gd name="connsiteY4" fmla="*/ 203373 h 2476673"/>
              <a:gd name="connsiteX5" fmla="*/ 9397643 w 10146847"/>
              <a:gd name="connsiteY5" fmla="*/ 2476673 h 2476673"/>
              <a:gd name="connsiteX6" fmla="*/ 7822843 w 10146847"/>
              <a:gd name="connsiteY6" fmla="*/ 1486073 h 2476673"/>
              <a:gd name="connsiteX7" fmla="*/ 2361843 w 10146847"/>
              <a:gd name="connsiteY7" fmla="*/ 1511473 h 2476673"/>
              <a:gd name="connsiteX8" fmla="*/ 113943 w 10146847"/>
              <a:gd name="connsiteY8" fmla="*/ 1651173 h 2476673"/>
              <a:gd name="connsiteX0" fmla="*/ 113943 w 10622375"/>
              <a:gd name="connsiteY0" fmla="*/ 1651173 h 1752773"/>
              <a:gd name="connsiteX1" fmla="*/ 583843 w 10622375"/>
              <a:gd name="connsiteY1" fmla="*/ 12873 h 1752773"/>
              <a:gd name="connsiteX2" fmla="*/ 2755543 w 10622375"/>
              <a:gd name="connsiteY2" fmla="*/ 889173 h 1752773"/>
              <a:gd name="connsiteX3" fmla="*/ 7683143 w 10622375"/>
              <a:gd name="connsiteY3" fmla="*/ 927273 h 1752773"/>
              <a:gd name="connsiteX4" fmla="*/ 10070743 w 10622375"/>
              <a:gd name="connsiteY4" fmla="*/ 203373 h 1752773"/>
              <a:gd name="connsiteX5" fmla="*/ 10451743 w 10622375"/>
              <a:gd name="connsiteY5" fmla="*/ 1752773 h 1752773"/>
              <a:gd name="connsiteX6" fmla="*/ 7822843 w 10622375"/>
              <a:gd name="connsiteY6" fmla="*/ 1486073 h 1752773"/>
              <a:gd name="connsiteX7" fmla="*/ 2361843 w 10622375"/>
              <a:gd name="connsiteY7" fmla="*/ 1511473 h 1752773"/>
              <a:gd name="connsiteX8" fmla="*/ 113943 w 10622375"/>
              <a:gd name="connsiteY8" fmla="*/ 1651173 h 1752773"/>
              <a:gd name="connsiteX0" fmla="*/ 113943 w 10693784"/>
              <a:gd name="connsiteY0" fmla="*/ 1651173 h 1753223"/>
              <a:gd name="connsiteX1" fmla="*/ 583843 w 10693784"/>
              <a:gd name="connsiteY1" fmla="*/ 12873 h 1753223"/>
              <a:gd name="connsiteX2" fmla="*/ 2755543 w 10693784"/>
              <a:gd name="connsiteY2" fmla="*/ 889173 h 1753223"/>
              <a:gd name="connsiteX3" fmla="*/ 7683143 w 10693784"/>
              <a:gd name="connsiteY3" fmla="*/ 927273 h 1753223"/>
              <a:gd name="connsiteX4" fmla="*/ 10070743 w 10693784"/>
              <a:gd name="connsiteY4" fmla="*/ 203373 h 1753223"/>
              <a:gd name="connsiteX5" fmla="*/ 10451743 w 10693784"/>
              <a:gd name="connsiteY5" fmla="*/ 1752773 h 1753223"/>
              <a:gd name="connsiteX6" fmla="*/ 7822843 w 10693784"/>
              <a:gd name="connsiteY6" fmla="*/ 1486073 h 1753223"/>
              <a:gd name="connsiteX7" fmla="*/ 2361843 w 10693784"/>
              <a:gd name="connsiteY7" fmla="*/ 1511473 h 1753223"/>
              <a:gd name="connsiteX8" fmla="*/ 113943 w 10693784"/>
              <a:gd name="connsiteY8" fmla="*/ 1651173 h 1753223"/>
              <a:gd name="connsiteX0" fmla="*/ 113943 w 10755826"/>
              <a:gd name="connsiteY0" fmla="*/ 1651173 h 1834840"/>
              <a:gd name="connsiteX1" fmla="*/ 583843 w 10755826"/>
              <a:gd name="connsiteY1" fmla="*/ 12873 h 1834840"/>
              <a:gd name="connsiteX2" fmla="*/ 2755543 w 10755826"/>
              <a:gd name="connsiteY2" fmla="*/ 889173 h 1834840"/>
              <a:gd name="connsiteX3" fmla="*/ 7683143 w 10755826"/>
              <a:gd name="connsiteY3" fmla="*/ 927273 h 1834840"/>
              <a:gd name="connsiteX4" fmla="*/ 10070743 w 10755826"/>
              <a:gd name="connsiteY4" fmla="*/ 203373 h 1834840"/>
              <a:gd name="connsiteX5" fmla="*/ 10451743 w 10755826"/>
              <a:gd name="connsiteY5" fmla="*/ 1752773 h 1834840"/>
              <a:gd name="connsiteX6" fmla="*/ 7822843 w 10755826"/>
              <a:gd name="connsiteY6" fmla="*/ 1486073 h 1834840"/>
              <a:gd name="connsiteX7" fmla="*/ 2361843 w 10755826"/>
              <a:gd name="connsiteY7" fmla="*/ 1511473 h 1834840"/>
              <a:gd name="connsiteX8" fmla="*/ 113943 w 10755826"/>
              <a:gd name="connsiteY8" fmla="*/ 1651173 h 1834840"/>
              <a:gd name="connsiteX0" fmla="*/ 113943 w 10693236"/>
              <a:gd name="connsiteY0" fmla="*/ 1651173 h 1812646"/>
              <a:gd name="connsiteX1" fmla="*/ 583843 w 10693236"/>
              <a:gd name="connsiteY1" fmla="*/ 12873 h 1812646"/>
              <a:gd name="connsiteX2" fmla="*/ 2755543 w 10693236"/>
              <a:gd name="connsiteY2" fmla="*/ 889173 h 1812646"/>
              <a:gd name="connsiteX3" fmla="*/ 7683143 w 10693236"/>
              <a:gd name="connsiteY3" fmla="*/ 927273 h 1812646"/>
              <a:gd name="connsiteX4" fmla="*/ 10261243 w 10693236"/>
              <a:gd name="connsiteY4" fmla="*/ 177973 h 1812646"/>
              <a:gd name="connsiteX5" fmla="*/ 10451743 w 10693236"/>
              <a:gd name="connsiteY5" fmla="*/ 1752773 h 1812646"/>
              <a:gd name="connsiteX6" fmla="*/ 7822843 w 10693236"/>
              <a:gd name="connsiteY6" fmla="*/ 1486073 h 1812646"/>
              <a:gd name="connsiteX7" fmla="*/ 2361843 w 10693236"/>
              <a:gd name="connsiteY7" fmla="*/ 1511473 h 1812646"/>
              <a:gd name="connsiteX8" fmla="*/ 113943 w 10693236"/>
              <a:gd name="connsiteY8" fmla="*/ 1651173 h 1812646"/>
              <a:gd name="connsiteX0" fmla="*/ 113943 w 10767882"/>
              <a:gd name="connsiteY0" fmla="*/ 1651173 h 1805491"/>
              <a:gd name="connsiteX1" fmla="*/ 583843 w 10767882"/>
              <a:gd name="connsiteY1" fmla="*/ 12873 h 1805491"/>
              <a:gd name="connsiteX2" fmla="*/ 2755543 w 10767882"/>
              <a:gd name="connsiteY2" fmla="*/ 889173 h 1805491"/>
              <a:gd name="connsiteX3" fmla="*/ 7683143 w 10767882"/>
              <a:gd name="connsiteY3" fmla="*/ 927273 h 1805491"/>
              <a:gd name="connsiteX4" fmla="*/ 10413643 w 10767882"/>
              <a:gd name="connsiteY4" fmla="*/ 292273 h 1805491"/>
              <a:gd name="connsiteX5" fmla="*/ 10451743 w 10767882"/>
              <a:gd name="connsiteY5" fmla="*/ 1752773 h 1805491"/>
              <a:gd name="connsiteX6" fmla="*/ 7822843 w 10767882"/>
              <a:gd name="connsiteY6" fmla="*/ 1486073 h 1805491"/>
              <a:gd name="connsiteX7" fmla="*/ 2361843 w 10767882"/>
              <a:gd name="connsiteY7" fmla="*/ 1511473 h 1805491"/>
              <a:gd name="connsiteX8" fmla="*/ 113943 w 10767882"/>
              <a:gd name="connsiteY8" fmla="*/ 1651173 h 1805491"/>
              <a:gd name="connsiteX0" fmla="*/ 113943 w 10834662"/>
              <a:gd name="connsiteY0" fmla="*/ 1651173 h 1809448"/>
              <a:gd name="connsiteX1" fmla="*/ 583843 w 10834662"/>
              <a:gd name="connsiteY1" fmla="*/ 12873 h 1809448"/>
              <a:gd name="connsiteX2" fmla="*/ 2755543 w 10834662"/>
              <a:gd name="connsiteY2" fmla="*/ 889173 h 1809448"/>
              <a:gd name="connsiteX3" fmla="*/ 7683143 w 10834662"/>
              <a:gd name="connsiteY3" fmla="*/ 927273 h 1809448"/>
              <a:gd name="connsiteX4" fmla="*/ 10527943 w 10834662"/>
              <a:gd name="connsiteY4" fmla="*/ 228773 h 1809448"/>
              <a:gd name="connsiteX5" fmla="*/ 10451743 w 10834662"/>
              <a:gd name="connsiteY5" fmla="*/ 1752773 h 1809448"/>
              <a:gd name="connsiteX6" fmla="*/ 7822843 w 10834662"/>
              <a:gd name="connsiteY6" fmla="*/ 1486073 h 1809448"/>
              <a:gd name="connsiteX7" fmla="*/ 2361843 w 10834662"/>
              <a:gd name="connsiteY7" fmla="*/ 1511473 h 1809448"/>
              <a:gd name="connsiteX8" fmla="*/ 113943 w 10834662"/>
              <a:gd name="connsiteY8" fmla="*/ 1651173 h 1809448"/>
              <a:gd name="connsiteX0" fmla="*/ 113943 w 10958720"/>
              <a:gd name="connsiteY0" fmla="*/ 1651173 h 1821131"/>
              <a:gd name="connsiteX1" fmla="*/ 583843 w 10958720"/>
              <a:gd name="connsiteY1" fmla="*/ 12873 h 1821131"/>
              <a:gd name="connsiteX2" fmla="*/ 2755543 w 10958720"/>
              <a:gd name="connsiteY2" fmla="*/ 889173 h 1821131"/>
              <a:gd name="connsiteX3" fmla="*/ 7683143 w 10958720"/>
              <a:gd name="connsiteY3" fmla="*/ 927273 h 1821131"/>
              <a:gd name="connsiteX4" fmla="*/ 10527943 w 10958720"/>
              <a:gd name="connsiteY4" fmla="*/ 228773 h 1821131"/>
              <a:gd name="connsiteX5" fmla="*/ 10667643 w 10958720"/>
              <a:gd name="connsiteY5" fmla="*/ 1765473 h 1821131"/>
              <a:gd name="connsiteX6" fmla="*/ 7822843 w 10958720"/>
              <a:gd name="connsiteY6" fmla="*/ 1486073 h 1821131"/>
              <a:gd name="connsiteX7" fmla="*/ 2361843 w 10958720"/>
              <a:gd name="connsiteY7" fmla="*/ 1511473 h 1821131"/>
              <a:gd name="connsiteX8" fmla="*/ 113943 w 10958720"/>
              <a:gd name="connsiteY8" fmla="*/ 1651173 h 1821131"/>
              <a:gd name="connsiteX0" fmla="*/ 113943 w 11053493"/>
              <a:gd name="connsiteY0" fmla="*/ 1651173 h 1821131"/>
              <a:gd name="connsiteX1" fmla="*/ 583843 w 11053493"/>
              <a:gd name="connsiteY1" fmla="*/ 12873 h 1821131"/>
              <a:gd name="connsiteX2" fmla="*/ 2755543 w 11053493"/>
              <a:gd name="connsiteY2" fmla="*/ 889173 h 1821131"/>
              <a:gd name="connsiteX3" fmla="*/ 7683143 w 11053493"/>
              <a:gd name="connsiteY3" fmla="*/ 927273 h 1821131"/>
              <a:gd name="connsiteX4" fmla="*/ 10527943 w 11053493"/>
              <a:gd name="connsiteY4" fmla="*/ 228773 h 1821131"/>
              <a:gd name="connsiteX5" fmla="*/ 10667643 w 11053493"/>
              <a:gd name="connsiteY5" fmla="*/ 1765473 h 1821131"/>
              <a:gd name="connsiteX6" fmla="*/ 7822843 w 11053493"/>
              <a:gd name="connsiteY6" fmla="*/ 1486073 h 1821131"/>
              <a:gd name="connsiteX7" fmla="*/ 2361843 w 11053493"/>
              <a:gd name="connsiteY7" fmla="*/ 1511473 h 1821131"/>
              <a:gd name="connsiteX8" fmla="*/ 113943 w 11053493"/>
              <a:gd name="connsiteY8" fmla="*/ 1651173 h 1821131"/>
              <a:gd name="connsiteX0" fmla="*/ 128556 w 11068106"/>
              <a:gd name="connsiteY0" fmla="*/ 1651173 h 1821131"/>
              <a:gd name="connsiteX1" fmla="*/ 598456 w 11068106"/>
              <a:gd name="connsiteY1" fmla="*/ 12873 h 1821131"/>
              <a:gd name="connsiteX2" fmla="*/ 2770156 w 11068106"/>
              <a:gd name="connsiteY2" fmla="*/ 889173 h 1821131"/>
              <a:gd name="connsiteX3" fmla="*/ 7697756 w 11068106"/>
              <a:gd name="connsiteY3" fmla="*/ 927273 h 1821131"/>
              <a:gd name="connsiteX4" fmla="*/ 10542556 w 11068106"/>
              <a:gd name="connsiteY4" fmla="*/ 228773 h 1821131"/>
              <a:gd name="connsiteX5" fmla="*/ 10682256 w 11068106"/>
              <a:gd name="connsiteY5" fmla="*/ 1765473 h 1821131"/>
              <a:gd name="connsiteX6" fmla="*/ 7837456 w 11068106"/>
              <a:gd name="connsiteY6" fmla="*/ 1486073 h 1821131"/>
              <a:gd name="connsiteX7" fmla="*/ 2579656 w 11068106"/>
              <a:gd name="connsiteY7" fmla="*/ 1511473 h 1821131"/>
              <a:gd name="connsiteX8" fmla="*/ 128556 w 11068106"/>
              <a:gd name="connsiteY8" fmla="*/ 1651173 h 1821131"/>
              <a:gd name="connsiteX0" fmla="*/ 141391 w 11080941"/>
              <a:gd name="connsiteY0" fmla="*/ 1651173 h 1821131"/>
              <a:gd name="connsiteX1" fmla="*/ 611291 w 11080941"/>
              <a:gd name="connsiteY1" fmla="*/ 12873 h 1821131"/>
              <a:gd name="connsiteX2" fmla="*/ 2782991 w 11080941"/>
              <a:gd name="connsiteY2" fmla="*/ 889173 h 1821131"/>
              <a:gd name="connsiteX3" fmla="*/ 7710591 w 11080941"/>
              <a:gd name="connsiteY3" fmla="*/ 927273 h 1821131"/>
              <a:gd name="connsiteX4" fmla="*/ 10555391 w 11080941"/>
              <a:gd name="connsiteY4" fmla="*/ 228773 h 1821131"/>
              <a:gd name="connsiteX5" fmla="*/ 10695091 w 11080941"/>
              <a:gd name="connsiteY5" fmla="*/ 1765473 h 1821131"/>
              <a:gd name="connsiteX6" fmla="*/ 7850291 w 11080941"/>
              <a:gd name="connsiteY6" fmla="*/ 1486073 h 1821131"/>
              <a:gd name="connsiteX7" fmla="*/ 2770291 w 11080941"/>
              <a:gd name="connsiteY7" fmla="*/ 1511473 h 1821131"/>
              <a:gd name="connsiteX8" fmla="*/ 141391 w 11080941"/>
              <a:gd name="connsiteY8" fmla="*/ 1651173 h 1821131"/>
              <a:gd name="connsiteX0" fmla="*/ 145985 w 11085535"/>
              <a:gd name="connsiteY0" fmla="*/ 1651173 h 1820948"/>
              <a:gd name="connsiteX1" fmla="*/ 615885 w 11085535"/>
              <a:gd name="connsiteY1" fmla="*/ 12873 h 1820948"/>
              <a:gd name="connsiteX2" fmla="*/ 2787585 w 11085535"/>
              <a:gd name="connsiteY2" fmla="*/ 889173 h 1820948"/>
              <a:gd name="connsiteX3" fmla="*/ 7715185 w 11085535"/>
              <a:gd name="connsiteY3" fmla="*/ 927273 h 1820948"/>
              <a:gd name="connsiteX4" fmla="*/ 10559985 w 11085535"/>
              <a:gd name="connsiteY4" fmla="*/ 228773 h 1820948"/>
              <a:gd name="connsiteX5" fmla="*/ 10699685 w 11085535"/>
              <a:gd name="connsiteY5" fmla="*/ 1765473 h 1820948"/>
              <a:gd name="connsiteX6" fmla="*/ 7854885 w 11085535"/>
              <a:gd name="connsiteY6" fmla="*/ 1486073 h 1820948"/>
              <a:gd name="connsiteX7" fmla="*/ 2838385 w 11085535"/>
              <a:gd name="connsiteY7" fmla="*/ 1524173 h 1820948"/>
              <a:gd name="connsiteX8" fmla="*/ 145985 w 11085535"/>
              <a:gd name="connsiteY8" fmla="*/ 1651173 h 1820948"/>
              <a:gd name="connsiteX0" fmla="*/ 145985 w 11085535"/>
              <a:gd name="connsiteY0" fmla="*/ 1651173 h 1820948"/>
              <a:gd name="connsiteX1" fmla="*/ 615885 w 11085535"/>
              <a:gd name="connsiteY1" fmla="*/ 12873 h 1820948"/>
              <a:gd name="connsiteX2" fmla="*/ 2787585 w 11085535"/>
              <a:gd name="connsiteY2" fmla="*/ 889173 h 1820948"/>
              <a:gd name="connsiteX3" fmla="*/ 7715185 w 11085535"/>
              <a:gd name="connsiteY3" fmla="*/ 927273 h 1820948"/>
              <a:gd name="connsiteX4" fmla="*/ 10559985 w 11085535"/>
              <a:gd name="connsiteY4" fmla="*/ 228773 h 1820948"/>
              <a:gd name="connsiteX5" fmla="*/ 10699685 w 11085535"/>
              <a:gd name="connsiteY5" fmla="*/ 1765473 h 1820948"/>
              <a:gd name="connsiteX6" fmla="*/ 7854885 w 11085535"/>
              <a:gd name="connsiteY6" fmla="*/ 1486073 h 1820948"/>
              <a:gd name="connsiteX7" fmla="*/ 2838385 w 11085535"/>
              <a:gd name="connsiteY7" fmla="*/ 1524173 h 1820948"/>
              <a:gd name="connsiteX8" fmla="*/ 145985 w 11085535"/>
              <a:gd name="connsiteY8" fmla="*/ 1651173 h 1820948"/>
              <a:gd name="connsiteX0" fmla="*/ 263911 w 10758961"/>
              <a:gd name="connsiteY0" fmla="*/ 1651173 h 1820948"/>
              <a:gd name="connsiteX1" fmla="*/ 289311 w 10758961"/>
              <a:gd name="connsiteY1" fmla="*/ 12873 h 1820948"/>
              <a:gd name="connsiteX2" fmla="*/ 2461011 w 10758961"/>
              <a:gd name="connsiteY2" fmla="*/ 889173 h 1820948"/>
              <a:gd name="connsiteX3" fmla="*/ 7388611 w 10758961"/>
              <a:gd name="connsiteY3" fmla="*/ 927273 h 1820948"/>
              <a:gd name="connsiteX4" fmla="*/ 10233411 w 10758961"/>
              <a:gd name="connsiteY4" fmla="*/ 228773 h 1820948"/>
              <a:gd name="connsiteX5" fmla="*/ 10373111 w 10758961"/>
              <a:gd name="connsiteY5" fmla="*/ 1765473 h 1820948"/>
              <a:gd name="connsiteX6" fmla="*/ 7528311 w 10758961"/>
              <a:gd name="connsiteY6" fmla="*/ 1486073 h 1820948"/>
              <a:gd name="connsiteX7" fmla="*/ 2511811 w 10758961"/>
              <a:gd name="connsiteY7" fmla="*/ 1524173 h 1820948"/>
              <a:gd name="connsiteX8" fmla="*/ 263911 w 10758961"/>
              <a:gd name="connsiteY8" fmla="*/ 1651173 h 1820948"/>
              <a:gd name="connsiteX0" fmla="*/ 218007 w 10840057"/>
              <a:gd name="connsiteY0" fmla="*/ 1638095 h 1820570"/>
              <a:gd name="connsiteX1" fmla="*/ 370407 w 10840057"/>
              <a:gd name="connsiteY1" fmla="*/ 12495 h 1820570"/>
              <a:gd name="connsiteX2" fmla="*/ 2542107 w 10840057"/>
              <a:gd name="connsiteY2" fmla="*/ 888795 h 1820570"/>
              <a:gd name="connsiteX3" fmla="*/ 7469707 w 10840057"/>
              <a:gd name="connsiteY3" fmla="*/ 926895 h 1820570"/>
              <a:gd name="connsiteX4" fmla="*/ 10314507 w 10840057"/>
              <a:gd name="connsiteY4" fmla="*/ 228395 h 1820570"/>
              <a:gd name="connsiteX5" fmla="*/ 10454207 w 10840057"/>
              <a:gd name="connsiteY5" fmla="*/ 1765095 h 1820570"/>
              <a:gd name="connsiteX6" fmla="*/ 7609407 w 10840057"/>
              <a:gd name="connsiteY6" fmla="*/ 1485695 h 1820570"/>
              <a:gd name="connsiteX7" fmla="*/ 2592907 w 10840057"/>
              <a:gd name="connsiteY7" fmla="*/ 1523795 h 1820570"/>
              <a:gd name="connsiteX8" fmla="*/ 218007 w 10840057"/>
              <a:gd name="connsiteY8" fmla="*/ 1638095 h 1820570"/>
              <a:gd name="connsiteX0" fmla="*/ 259853 w 10881903"/>
              <a:gd name="connsiteY0" fmla="*/ 1472763 h 1655238"/>
              <a:gd name="connsiteX1" fmla="*/ 323353 w 10881903"/>
              <a:gd name="connsiteY1" fmla="*/ 50363 h 1655238"/>
              <a:gd name="connsiteX2" fmla="*/ 2583953 w 10881903"/>
              <a:gd name="connsiteY2" fmla="*/ 723463 h 1655238"/>
              <a:gd name="connsiteX3" fmla="*/ 7511553 w 10881903"/>
              <a:gd name="connsiteY3" fmla="*/ 761563 h 1655238"/>
              <a:gd name="connsiteX4" fmla="*/ 10356353 w 10881903"/>
              <a:gd name="connsiteY4" fmla="*/ 63063 h 1655238"/>
              <a:gd name="connsiteX5" fmla="*/ 10496053 w 10881903"/>
              <a:gd name="connsiteY5" fmla="*/ 1599763 h 1655238"/>
              <a:gd name="connsiteX6" fmla="*/ 7651253 w 10881903"/>
              <a:gd name="connsiteY6" fmla="*/ 1320363 h 1655238"/>
              <a:gd name="connsiteX7" fmla="*/ 2634753 w 10881903"/>
              <a:gd name="connsiteY7" fmla="*/ 1358463 h 1655238"/>
              <a:gd name="connsiteX8" fmla="*/ 259853 w 10881903"/>
              <a:gd name="connsiteY8" fmla="*/ 1472763 h 1655238"/>
              <a:gd name="connsiteX0" fmla="*/ 212548 w 10834598"/>
              <a:gd name="connsiteY0" fmla="*/ 1562803 h 1745278"/>
              <a:gd name="connsiteX1" fmla="*/ 377648 w 10834598"/>
              <a:gd name="connsiteY1" fmla="*/ 13403 h 1745278"/>
              <a:gd name="connsiteX2" fmla="*/ 2536648 w 10834598"/>
              <a:gd name="connsiteY2" fmla="*/ 813503 h 1745278"/>
              <a:gd name="connsiteX3" fmla="*/ 7464248 w 10834598"/>
              <a:gd name="connsiteY3" fmla="*/ 851603 h 1745278"/>
              <a:gd name="connsiteX4" fmla="*/ 10309048 w 10834598"/>
              <a:gd name="connsiteY4" fmla="*/ 153103 h 1745278"/>
              <a:gd name="connsiteX5" fmla="*/ 10448748 w 10834598"/>
              <a:gd name="connsiteY5" fmla="*/ 1689803 h 1745278"/>
              <a:gd name="connsiteX6" fmla="*/ 7603948 w 10834598"/>
              <a:gd name="connsiteY6" fmla="*/ 1410403 h 1745278"/>
              <a:gd name="connsiteX7" fmla="*/ 2587448 w 10834598"/>
              <a:gd name="connsiteY7" fmla="*/ 1448503 h 1745278"/>
              <a:gd name="connsiteX8" fmla="*/ 212548 w 10834598"/>
              <a:gd name="connsiteY8" fmla="*/ 1562803 h 1745278"/>
              <a:gd name="connsiteX0" fmla="*/ 212548 w 10834598"/>
              <a:gd name="connsiteY0" fmla="*/ 1589011 h 1746086"/>
              <a:gd name="connsiteX1" fmla="*/ 377648 w 10834598"/>
              <a:gd name="connsiteY1" fmla="*/ 14211 h 1746086"/>
              <a:gd name="connsiteX2" fmla="*/ 2536648 w 10834598"/>
              <a:gd name="connsiteY2" fmla="*/ 814311 h 1746086"/>
              <a:gd name="connsiteX3" fmla="*/ 7464248 w 10834598"/>
              <a:gd name="connsiteY3" fmla="*/ 852411 h 1746086"/>
              <a:gd name="connsiteX4" fmla="*/ 10309048 w 10834598"/>
              <a:gd name="connsiteY4" fmla="*/ 153911 h 1746086"/>
              <a:gd name="connsiteX5" fmla="*/ 10448748 w 10834598"/>
              <a:gd name="connsiteY5" fmla="*/ 1690611 h 1746086"/>
              <a:gd name="connsiteX6" fmla="*/ 7603948 w 10834598"/>
              <a:gd name="connsiteY6" fmla="*/ 1411211 h 1746086"/>
              <a:gd name="connsiteX7" fmla="*/ 2587448 w 10834598"/>
              <a:gd name="connsiteY7" fmla="*/ 1449311 h 1746086"/>
              <a:gd name="connsiteX8" fmla="*/ 212548 w 10834598"/>
              <a:gd name="connsiteY8" fmla="*/ 1589011 h 1746086"/>
              <a:gd name="connsiteX0" fmla="*/ 340113 w 10962163"/>
              <a:gd name="connsiteY0" fmla="*/ 1589011 h 1746086"/>
              <a:gd name="connsiteX1" fmla="*/ 505213 w 10962163"/>
              <a:gd name="connsiteY1" fmla="*/ 14211 h 1746086"/>
              <a:gd name="connsiteX2" fmla="*/ 2664213 w 10962163"/>
              <a:gd name="connsiteY2" fmla="*/ 814311 h 1746086"/>
              <a:gd name="connsiteX3" fmla="*/ 7591813 w 10962163"/>
              <a:gd name="connsiteY3" fmla="*/ 852411 h 1746086"/>
              <a:gd name="connsiteX4" fmla="*/ 10436613 w 10962163"/>
              <a:gd name="connsiteY4" fmla="*/ 153911 h 1746086"/>
              <a:gd name="connsiteX5" fmla="*/ 10576313 w 10962163"/>
              <a:gd name="connsiteY5" fmla="*/ 1690611 h 1746086"/>
              <a:gd name="connsiteX6" fmla="*/ 7731513 w 10962163"/>
              <a:gd name="connsiteY6" fmla="*/ 1411211 h 1746086"/>
              <a:gd name="connsiteX7" fmla="*/ 2715013 w 10962163"/>
              <a:gd name="connsiteY7" fmla="*/ 1449311 h 1746086"/>
              <a:gd name="connsiteX8" fmla="*/ 340113 w 10962163"/>
              <a:gd name="connsiteY8" fmla="*/ 1589011 h 1746086"/>
              <a:gd name="connsiteX0" fmla="*/ 465257 w 11087307"/>
              <a:gd name="connsiteY0" fmla="*/ 1606130 h 1763205"/>
              <a:gd name="connsiteX1" fmla="*/ 630357 w 11087307"/>
              <a:gd name="connsiteY1" fmla="*/ 31330 h 1763205"/>
              <a:gd name="connsiteX2" fmla="*/ 2789357 w 11087307"/>
              <a:gd name="connsiteY2" fmla="*/ 831430 h 1763205"/>
              <a:gd name="connsiteX3" fmla="*/ 7716957 w 11087307"/>
              <a:gd name="connsiteY3" fmla="*/ 869530 h 1763205"/>
              <a:gd name="connsiteX4" fmla="*/ 10561757 w 11087307"/>
              <a:gd name="connsiteY4" fmla="*/ 171030 h 1763205"/>
              <a:gd name="connsiteX5" fmla="*/ 10701457 w 11087307"/>
              <a:gd name="connsiteY5" fmla="*/ 1707730 h 1763205"/>
              <a:gd name="connsiteX6" fmla="*/ 7856657 w 11087307"/>
              <a:gd name="connsiteY6" fmla="*/ 1428330 h 1763205"/>
              <a:gd name="connsiteX7" fmla="*/ 2840157 w 11087307"/>
              <a:gd name="connsiteY7" fmla="*/ 1466430 h 1763205"/>
              <a:gd name="connsiteX8" fmla="*/ 465257 w 11087307"/>
              <a:gd name="connsiteY8" fmla="*/ 1606130 h 1763205"/>
              <a:gd name="connsiteX0" fmla="*/ 303590 w 10925640"/>
              <a:gd name="connsiteY0" fmla="*/ 1532036 h 1689111"/>
              <a:gd name="connsiteX1" fmla="*/ 557590 w 10925640"/>
              <a:gd name="connsiteY1" fmla="*/ 33436 h 1689111"/>
              <a:gd name="connsiteX2" fmla="*/ 2627690 w 10925640"/>
              <a:gd name="connsiteY2" fmla="*/ 757336 h 1689111"/>
              <a:gd name="connsiteX3" fmla="*/ 7555290 w 10925640"/>
              <a:gd name="connsiteY3" fmla="*/ 795436 h 1689111"/>
              <a:gd name="connsiteX4" fmla="*/ 10400090 w 10925640"/>
              <a:gd name="connsiteY4" fmla="*/ 96936 h 1689111"/>
              <a:gd name="connsiteX5" fmla="*/ 10539790 w 10925640"/>
              <a:gd name="connsiteY5" fmla="*/ 1633636 h 1689111"/>
              <a:gd name="connsiteX6" fmla="*/ 7694990 w 10925640"/>
              <a:gd name="connsiteY6" fmla="*/ 1354236 h 1689111"/>
              <a:gd name="connsiteX7" fmla="*/ 2678490 w 10925640"/>
              <a:gd name="connsiteY7" fmla="*/ 1392336 h 1689111"/>
              <a:gd name="connsiteX8" fmla="*/ 303590 w 10925640"/>
              <a:gd name="connsiteY8" fmla="*/ 1532036 h 1689111"/>
              <a:gd name="connsiteX0" fmla="*/ 331792 w 10953842"/>
              <a:gd name="connsiteY0" fmla="*/ 1546285 h 1703360"/>
              <a:gd name="connsiteX1" fmla="*/ 585792 w 10953842"/>
              <a:gd name="connsiteY1" fmla="*/ 47685 h 1703360"/>
              <a:gd name="connsiteX2" fmla="*/ 2655892 w 10953842"/>
              <a:gd name="connsiteY2" fmla="*/ 771585 h 1703360"/>
              <a:gd name="connsiteX3" fmla="*/ 7583492 w 10953842"/>
              <a:gd name="connsiteY3" fmla="*/ 809685 h 1703360"/>
              <a:gd name="connsiteX4" fmla="*/ 10428292 w 10953842"/>
              <a:gd name="connsiteY4" fmla="*/ 111185 h 1703360"/>
              <a:gd name="connsiteX5" fmla="*/ 10567992 w 10953842"/>
              <a:gd name="connsiteY5" fmla="*/ 1647885 h 1703360"/>
              <a:gd name="connsiteX6" fmla="*/ 7723192 w 10953842"/>
              <a:gd name="connsiteY6" fmla="*/ 1368485 h 1703360"/>
              <a:gd name="connsiteX7" fmla="*/ 2706692 w 10953842"/>
              <a:gd name="connsiteY7" fmla="*/ 1406585 h 1703360"/>
              <a:gd name="connsiteX8" fmla="*/ 331792 w 10953842"/>
              <a:gd name="connsiteY8" fmla="*/ 1546285 h 1703360"/>
              <a:gd name="connsiteX0" fmla="*/ 385368 w 11007418"/>
              <a:gd name="connsiteY0" fmla="*/ 1546285 h 1703360"/>
              <a:gd name="connsiteX1" fmla="*/ 639368 w 11007418"/>
              <a:gd name="connsiteY1" fmla="*/ 47685 h 1703360"/>
              <a:gd name="connsiteX2" fmla="*/ 2709468 w 11007418"/>
              <a:gd name="connsiteY2" fmla="*/ 771585 h 1703360"/>
              <a:gd name="connsiteX3" fmla="*/ 7637068 w 11007418"/>
              <a:gd name="connsiteY3" fmla="*/ 809685 h 1703360"/>
              <a:gd name="connsiteX4" fmla="*/ 10481868 w 11007418"/>
              <a:gd name="connsiteY4" fmla="*/ 111185 h 1703360"/>
              <a:gd name="connsiteX5" fmla="*/ 10621568 w 11007418"/>
              <a:gd name="connsiteY5" fmla="*/ 1647885 h 1703360"/>
              <a:gd name="connsiteX6" fmla="*/ 7776768 w 11007418"/>
              <a:gd name="connsiteY6" fmla="*/ 1368485 h 1703360"/>
              <a:gd name="connsiteX7" fmla="*/ 2760268 w 11007418"/>
              <a:gd name="connsiteY7" fmla="*/ 1406585 h 1703360"/>
              <a:gd name="connsiteX8" fmla="*/ 385368 w 11007418"/>
              <a:gd name="connsiteY8" fmla="*/ 1546285 h 1703360"/>
              <a:gd name="connsiteX0" fmla="*/ 399571 w 11021621"/>
              <a:gd name="connsiteY0" fmla="*/ 1521886 h 1678961"/>
              <a:gd name="connsiteX1" fmla="*/ 539271 w 11021621"/>
              <a:gd name="connsiteY1" fmla="*/ 48686 h 1678961"/>
              <a:gd name="connsiteX2" fmla="*/ 2723671 w 11021621"/>
              <a:gd name="connsiteY2" fmla="*/ 747186 h 1678961"/>
              <a:gd name="connsiteX3" fmla="*/ 7651271 w 11021621"/>
              <a:gd name="connsiteY3" fmla="*/ 785286 h 1678961"/>
              <a:gd name="connsiteX4" fmla="*/ 10496071 w 11021621"/>
              <a:gd name="connsiteY4" fmla="*/ 86786 h 1678961"/>
              <a:gd name="connsiteX5" fmla="*/ 10635771 w 11021621"/>
              <a:gd name="connsiteY5" fmla="*/ 1623486 h 1678961"/>
              <a:gd name="connsiteX6" fmla="*/ 7790971 w 11021621"/>
              <a:gd name="connsiteY6" fmla="*/ 1344086 h 1678961"/>
              <a:gd name="connsiteX7" fmla="*/ 2774471 w 11021621"/>
              <a:gd name="connsiteY7" fmla="*/ 1382186 h 1678961"/>
              <a:gd name="connsiteX8" fmla="*/ 399571 w 11021621"/>
              <a:gd name="connsiteY8" fmla="*/ 1521886 h 1678961"/>
              <a:gd name="connsiteX0" fmla="*/ 376285 w 10998335"/>
              <a:gd name="connsiteY0" fmla="*/ 1498163 h 1655238"/>
              <a:gd name="connsiteX1" fmla="*/ 554085 w 10998335"/>
              <a:gd name="connsiteY1" fmla="*/ 101163 h 1655238"/>
              <a:gd name="connsiteX2" fmla="*/ 2700385 w 10998335"/>
              <a:gd name="connsiteY2" fmla="*/ 723463 h 1655238"/>
              <a:gd name="connsiteX3" fmla="*/ 7627985 w 10998335"/>
              <a:gd name="connsiteY3" fmla="*/ 761563 h 1655238"/>
              <a:gd name="connsiteX4" fmla="*/ 10472785 w 10998335"/>
              <a:gd name="connsiteY4" fmla="*/ 63063 h 1655238"/>
              <a:gd name="connsiteX5" fmla="*/ 10612485 w 10998335"/>
              <a:gd name="connsiteY5" fmla="*/ 1599763 h 1655238"/>
              <a:gd name="connsiteX6" fmla="*/ 7767685 w 10998335"/>
              <a:gd name="connsiteY6" fmla="*/ 1320363 h 1655238"/>
              <a:gd name="connsiteX7" fmla="*/ 2751185 w 10998335"/>
              <a:gd name="connsiteY7" fmla="*/ 1358463 h 1655238"/>
              <a:gd name="connsiteX8" fmla="*/ 376285 w 10998335"/>
              <a:gd name="connsiteY8" fmla="*/ 1498163 h 1655238"/>
              <a:gd name="connsiteX0" fmla="*/ 376285 w 11066947"/>
              <a:gd name="connsiteY0" fmla="*/ 1448953 h 1597497"/>
              <a:gd name="connsiteX1" fmla="*/ 554085 w 11066947"/>
              <a:gd name="connsiteY1" fmla="*/ 51953 h 1597497"/>
              <a:gd name="connsiteX2" fmla="*/ 2700385 w 11066947"/>
              <a:gd name="connsiteY2" fmla="*/ 674253 h 1597497"/>
              <a:gd name="connsiteX3" fmla="*/ 7627985 w 11066947"/>
              <a:gd name="connsiteY3" fmla="*/ 712353 h 1597497"/>
              <a:gd name="connsiteX4" fmla="*/ 10587085 w 11066947"/>
              <a:gd name="connsiteY4" fmla="*/ 153553 h 1597497"/>
              <a:gd name="connsiteX5" fmla="*/ 10612485 w 11066947"/>
              <a:gd name="connsiteY5" fmla="*/ 1550553 h 1597497"/>
              <a:gd name="connsiteX6" fmla="*/ 7767685 w 11066947"/>
              <a:gd name="connsiteY6" fmla="*/ 1271153 h 1597497"/>
              <a:gd name="connsiteX7" fmla="*/ 2751185 w 11066947"/>
              <a:gd name="connsiteY7" fmla="*/ 1309253 h 1597497"/>
              <a:gd name="connsiteX8" fmla="*/ 376285 w 11066947"/>
              <a:gd name="connsiteY8" fmla="*/ 1448953 h 1597497"/>
              <a:gd name="connsiteX0" fmla="*/ 376285 w 11026090"/>
              <a:gd name="connsiteY0" fmla="*/ 1448953 h 1597497"/>
              <a:gd name="connsiteX1" fmla="*/ 554085 w 11026090"/>
              <a:gd name="connsiteY1" fmla="*/ 51953 h 1597497"/>
              <a:gd name="connsiteX2" fmla="*/ 2700385 w 11026090"/>
              <a:gd name="connsiteY2" fmla="*/ 674253 h 1597497"/>
              <a:gd name="connsiteX3" fmla="*/ 7627985 w 11026090"/>
              <a:gd name="connsiteY3" fmla="*/ 712353 h 1597497"/>
              <a:gd name="connsiteX4" fmla="*/ 10587085 w 11026090"/>
              <a:gd name="connsiteY4" fmla="*/ 153553 h 1597497"/>
              <a:gd name="connsiteX5" fmla="*/ 10612485 w 11026090"/>
              <a:gd name="connsiteY5" fmla="*/ 1550553 h 1597497"/>
              <a:gd name="connsiteX6" fmla="*/ 7767685 w 11026090"/>
              <a:gd name="connsiteY6" fmla="*/ 1271153 h 1597497"/>
              <a:gd name="connsiteX7" fmla="*/ 2751185 w 11026090"/>
              <a:gd name="connsiteY7" fmla="*/ 1309253 h 1597497"/>
              <a:gd name="connsiteX8" fmla="*/ 376285 w 11026090"/>
              <a:gd name="connsiteY8" fmla="*/ 1448953 h 1597497"/>
              <a:gd name="connsiteX0" fmla="*/ 376285 w 10974472"/>
              <a:gd name="connsiteY0" fmla="*/ 1448953 h 1597497"/>
              <a:gd name="connsiteX1" fmla="*/ 554085 w 10974472"/>
              <a:gd name="connsiteY1" fmla="*/ 51953 h 1597497"/>
              <a:gd name="connsiteX2" fmla="*/ 2700385 w 10974472"/>
              <a:gd name="connsiteY2" fmla="*/ 674253 h 1597497"/>
              <a:gd name="connsiteX3" fmla="*/ 7627985 w 10974472"/>
              <a:gd name="connsiteY3" fmla="*/ 712353 h 1597497"/>
              <a:gd name="connsiteX4" fmla="*/ 10498185 w 10974472"/>
              <a:gd name="connsiteY4" fmla="*/ 153553 h 1597497"/>
              <a:gd name="connsiteX5" fmla="*/ 10612485 w 10974472"/>
              <a:gd name="connsiteY5" fmla="*/ 1550553 h 1597497"/>
              <a:gd name="connsiteX6" fmla="*/ 7767685 w 10974472"/>
              <a:gd name="connsiteY6" fmla="*/ 1271153 h 1597497"/>
              <a:gd name="connsiteX7" fmla="*/ 2751185 w 10974472"/>
              <a:gd name="connsiteY7" fmla="*/ 1309253 h 1597497"/>
              <a:gd name="connsiteX8" fmla="*/ 376285 w 10974472"/>
              <a:gd name="connsiteY8" fmla="*/ 1448953 h 1597497"/>
              <a:gd name="connsiteX0" fmla="*/ 415459 w 11013646"/>
              <a:gd name="connsiteY0" fmla="*/ 1461077 h 1609621"/>
              <a:gd name="connsiteX1" fmla="*/ 529759 w 11013646"/>
              <a:gd name="connsiteY1" fmla="*/ 51377 h 1609621"/>
              <a:gd name="connsiteX2" fmla="*/ 2739559 w 11013646"/>
              <a:gd name="connsiteY2" fmla="*/ 686377 h 1609621"/>
              <a:gd name="connsiteX3" fmla="*/ 7667159 w 11013646"/>
              <a:gd name="connsiteY3" fmla="*/ 724477 h 1609621"/>
              <a:gd name="connsiteX4" fmla="*/ 10537359 w 11013646"/>
              <a:gd name="connsiteY4" fmla="*/ 165677 h 1609621"/>
              <a:gd name="connsiteX5" fmla="*/ 10651659 w 11013646"/>
              <a:gd name="connsiteY5" fmla="*/ 1562677 h 1609621"/>
              <a:gd name="connsiteX6" fmla="*/ 7806859 w 11013646"/>
              <a:gd name="connsiteY6" fmla="*/ 1283277 h 1609621"/>
              <a:gd name="connsiteX7" fmla="*/ 2790359 w 11013646"/>
              <a:gd name="connsiteY7" fmla="*/ 1321377 h 1609621"/>
              <a:gd name="connsiteX8" fmla="*/ 415459 w 11013646"/>
              <a:gd name="connsiteY8" fmla="*/ 1461077 h 1609621"/>
              <a:gd name="connsiteX0" fmla="*/ 432648 w 11030835"/>
              <a:gd name="connsiteY0" fmla="*/ 1461077 h 1609621"/>
              <a:gd name="connsiteX1" fmla="*/ 546948 w 11030835"/>
              <a:gd name="connsiteY1" fmla="*/ 51377 h 1609621"/>
              <a:gd name="connsiteX2" fmla="*/ 2756748 w 11030835"/>
              <a:gd name="connsiteY2" fmla="*/ 686377 h 1609621"/>
              <a:gd name="connsiteX3" fmla="*/ 7684348 w 11030835"/>
              <a:gd name="connsiteY3" fmla="*/ 724477 h 1609621"/>
              <a:gd name="connsiteX4" fmla="*/ 10554548 w 11030835"/>
              <a:gd name="connsiteY4" fmla="*/ 165677 h 1609621"/>
              <a:gd name="connsiteX5" fmla="*/ 10668848 w 11030835"/>
              <a:gd name="connsiteY5" fmla="*/ 1562677 h 1609621"/>
              <a:gd name="connsiteX6" fmla="*/ 7824048 w 11030835"/>
              <a:gd name="connsiteY6" fmla="*/ 1283277 h 1609621"/>
              <a:gd name="connsiteX7" fmla="*/ 2807548 w 11030835"/>
              <a:gd name="connsiteY7" fmla="*/ 1321377 h 1609621"/>
              <a:gd name="connsiteX8" fmla="*/ 432648 w 11030835"/>
              <a:gd name="connsiteY8" fmla="*/ 1461077 h 1609621"/>
              <a:gd name="connsiteX0" fmla="*/ 432648 w 10968754"/>
              <a:gd name="connsiteY0" fmla="*/ 1460445 h 1608989"/>
              <a:gd name="connsiteX1" fmla="*/ 546948 w 10968754"/>
              <a:gd name="connsiteY1" fmla="*/ 50745 h 1608989"/>
              <a:gd name="connsiteX2" fmla="*/ 2756748 w 10968754"/>
              <a:gd name="connsiteY2" fmla="*/ 685745 h 1608989"/>
              <a:gd name="connsiteX3" fmla="*/ 7747848 w 10968754"/>
              <a:gd name="connsiteY3" fmla="*/ 647645 h 1608989"/>
              <a:gd name="connsiteX4" fmla="*/ 10554548 w 10968754"/>
              <a:gd name="connsiteY4" fmla="*/ 165045 h 1608989"/>
              <a:gd name="connsiteX5" fmla="*/ 10668848 w 10968754"/>
              <a:gd name="connsiteY5" fmla="*/ 1562045 h 1608989"/>
              <a:gd name="connsiteX6" fmla="*/ 7824048 w 10968754"/>
              <a:gd name="connsiteY6" fmla="*/ 1282645 h 1608989"/>
              <a:gd name="connsiteX7" fmla="*/ 2807548 w 10968754"/>
              <a:gd name="connsiteY7" fmla="*/ 1320745 h 1608989"/>
              <a:gd name="connsiteX8" fmla="*/ 432648 w 10968754"/>
              <a:gd name="connsiteY8" fmla="*/ 1460445 h 1608989"/>
              <a:gd name="connsiteX0" fmla="*/ 255274 w 10791380"/>
              <a:gd name="connsiteY0" fmla="*/ 1428623 h 1577167"/>
              <a:gd name="connsiteX1" fmla="*/ 369574 w 10791380"/>
              <a:gd name="connsiteY1" fmla="*/ 18923 h 1577167"/>
              <a:gd name="connsiteX2" fmla="*/ 2553974 w 10791380"/>
              <a:gd name="connsiteY2" fmla="*/ 615823 h 1577167"/>
              <a:gd name="connsiteX3" fmla="*/ 7570474 w 10791380"/>
              <a:gd name="connsiteY3" fmla="*/ 615823 h 1577167"/>
              <a:gd name="connsiteX4" fmla="*/ 10377174 w 10791380"/>
              <a:gd name="connsiteY4" fmla="*/ 133223 h 1577167"/>
              <a:gd name="connsiteX5" fmla="*/ 10491474 w 10791380"/>
              <a:gd name="connsiteY5" fmla="*/ 1530223 h 1577167"/>
              <a:gd name="connsiteX6" fmla="*/ 7646674 w 10791380"/>
              <a:gd name="connsiteY6" fmla="*/ 1250823 h 1577167"/>
              <a:gd name="connsiteX7" fmla="*/ 2630174 w 10791380"/>
              <a:gd name="connsiteY7" fmla="*/ 1288923 h 1577167"/>
              <a:gd name="connsiteX8" fmla="*/ 255274 w 10791380"/>
              <a:gd name="connsiteY8" fmla="*/ 1428623 h 1577167"/>
              <a:gd name="connsiteX0" fmla="*/ 314394 w 10850500"/>
              <a:gd name="connsiteY0" fmla="*/ 1441689 h 1590233"/>
              <a:gd name="connsiteX1" fmla="*/ 428694 w 10850500"/>
              <a:gd name="connsiteY1" fmla="*/ 31989 h 1590233"/>
              <a:gd name="connsiteX2" fmla="*/ 2613094 w 10850500"/>
              <a:gd name="connsiteY2" fmla="*/ 628889 h 1590233"/>
              <a:gd name="connsiteX3" fmla="*/ 7629594 w 10850500"/>
              <a:gd name="connsiteY3" fmla="*/ 628889 h 1590233"/>
              <a:gd name="connsiteX4" fmla="*/ 10436294 w 10850500"/>
              <a:gd name="connsiteY4" fmla="*/ 146289 h 1590233"/>
              <a:gd name="connsiteX5" fmla="*/ 10550594 w 10850500"/>
              <a:gd name="connsiteY5" fmla="*/ 1543289 h 1590233"/>
              <a:gd name="connsiteX6" fmla="*/ 7705794 w 10850500"/>
              <a:gd name="connsiteY6" fmla="*/ 1263889 h 1590233"/>
              <a:gd name="connsiteX7" fmla="*/ 2689294 w 10850500"/>
              <a:gd name="connsiteY7" fmla="*/ 1301989 h 1590233"/>
              <a:gd name="connsiteX8" fmla="*/ 314394 w 10850500"/>
              <a:gd name="connsiteY8" fmla="*/ 1441689 h 1590233"/>
              <a:gd name="connsiteX0" fmla="*/ 351634 w 10887740"/>
              <a:gd name="connsiteY0" fmla="*/ 1445260 h 1593804"/>
              <a:gd name="connsiteX1" fmla="*/ 465934 w 10887740"/>
              <a:gd name="connsiteY1" fmla="*/ 35560 h 1593804"/>
              <a:gd name="connsiteX2" fmla="*/ 2650334 w 10887740"/>
              <a:gd name="connsiteY2" fmla="*/ 632460 h 1593804"/>
              <a:gd name="connsiteX3" fmla="*/ 7666834 w 10887740"/>
              <a:gd name="connsiteY3" fmla="*/ 632460 h 1593804"/>
              <a:gd name="connsiteX4" fmla="*/ 10473534 w 10887740"/>
              <a:gd name="connsiteY4" fmla="*/ 149860 h 1593804"/>
              <a:gd name="connsiteX5" fmla="*/ 10587834 w 10887740"/>
              <a:gd name="connsiteY5" fmla="*/ 1546860 h 1593804"/>
              <a:gd name="connsiteX6" fmla="*/ 7743034 w 10887740"/>
              <a:gd name="connsiteY6" fmla="*/ 1267460 h 1593804"/>
              <a:gd name="connsiteX7" fmla="*/ 2726534 w 10887740"/>
              <a:gd name="connsiteY7" fmla="*/ 1305560 h 1593804"/>
              <a:gd name="connsiteX8" fmla="*/ 351634 w 10887740"/>
              <a:gd name="connsiteY8" fmla="*/ 1445260 h 1593804"/>
              <a:gd name="connsiteX0" fmla="*/ 351634 w 10908676"/>
              <a:gd name="connsiteY0" fmla="*/ 1445260 h 1603123"/>
              <a:gd name="connsiteX1" fmla="*/ 465934 w 10908676"/>
              <a:gd name="connsiteY1" fmla="*/ 35560 h 1603123"/>
              <a:gd name="connsiteX2" fmla="*/ 2650334 w 10908676"/>
              <a:gd name="connsiteY2" fmla="*/ 632460 h 1603123"/>
              <a:gd name="connsiteX3" fmla="*/ 7666834 w 10908676"/>
              <a:gd name="connsiteY3" fmla="*/ 632460 h 1603123"/>
              <a:gd name="connsiteX4" fmla="*/ 10473534 w 10908676"/>
              <a:gd name="connsiteY4" fmla="*/ 149860 h 1603123"/>
              <a:gd name="connsiteX5" fmla="*/ 10587834 w 10908676"/>
              <a:gd name="connsiteY5" fmla="*/ 1546860 h 1603123"/>
              <a:gd name="connsiteX6" fmla="*/ 7743034 w 10908676"/>
              <a:gd name="connsiteY6" fmla="*/ 1267460 h 1603123"/>
              <a:gd name="connsiteX7" fmla="*/ 2726534 w 10908676"/>
              <a:gd name="connsiteY7" fmla="*/ 1305560 h 1603123"/>
              <a:gd name="connsiteX8" fmla="*/ 351634 w 10908676"/>
              <a:gd name="connsiteY8" fmla="*/ 1445260 h 1603123"/>
              <a:gd name="connsiteX0" fmla="*/ 351634 w 10876639"/>
              <a:gd name="connsiteY0" fmla="*/ 1445260 h 1495933"/>
              <a:gd name="connsiteX1" fmla="*/ 465934 w 10876639"/>
              <a:gd name="connsiteY1" fmla="*/ 35560 h 1495933"/>
              <a:gd name="connsiteX2" fmla="*/ 2650334 w 10876639"/>
              <a:gd name="connsiteY2" fmla="*/ 632460 h 1495933"/>
              <a:gd name="connsiteX3" fmla="*/ 7666834 w 10876639"/>
              <a:gd name="connsiteY3" fmla="*/ 632460 h 1495933"/>
              <a:gd name="connsiteX4" fmla="*/ 10473534 w 10876639"/>
              <a:gd name="connsiteY4" fmla="*/ 149860 h 1495933"/>
              <a:gd name="connsiteX5" fmla="*/ 10537034 w 10876639"/>
              <a:gd name="connsiteY5" fmla="*/ 1381760 h 1495933"/>
              <a:gd name="connsiteX6" fmla="*/ 7743034 w 10876639"/>
              <a:gd name="connsiteY6" fmla="*/ 1267460 h 1495933"/>
              <a:gd name="connsiteX7" fmla="*/ 2726534 w 10876639"/>
              <a:gd name="connsiteY7" fmla="*/ 1305560 h 1495933"/>
              <a:gd name="connsiteX8" fmla="*/ 351634 w 10876639"/>
              <a:gd name="connsiteY8" fmla="*/ 1445260 h 1495933"/>
              <a:gd name="connsiteX0" fmla="*/ 351634 w 10922066"/>
              <a:gd name="connsiteY0" fmla="*/ 1445260 h 1495933"/>
              <a:gd name="connsiteX1" fmla="*/ 465934 w 10922066"/>
              <a:gd name="connsiteY1" fmla="*/ 35560 h 1495933"/>
              <a:gd name="connsiteX2" fmla="*/ 2650334 w 10922066"/>
              <a:gd name="connsiteY2" fmla="*/ 632460 h 1495933"/>
              <a:gd name="connsiteX3" fmla="*/ 7666834 w 10922066"/>
              <a:gd name="connsiteY3" fmla="*/ 632460 h 1495933"/>
              <a:gd name="connsiteX4" fmla="*/ 10473534 w 10922066"/>
              <a:gd name="connsiteY4" fmla="*/ 149860 h 1495933"/>
              <a:gd name="connsiteX5" fmla="*/ 10537034 w 10922066"/>
              <a:gd name="connsiteY5" fmla="*/ 1381760 h 1495933"/>
              <a:gd name="connsiteX6" fmla="*/ 7743034 w 10922066"/>
              <a:gd name="connsiteY6" fmla="*/ 1267460 h 1495933"/>
              <a:gd name="connsiteX7" fmla="*/ 2726534 w 10922066"/>
              <a:gd name="connsiteY7" fmla="*/ 1305560 h 1495933"/>
              <a:gd name="connsiteX8" fmla="*/ 351634 w 10922066"/>
              <a:gd name="connsiteY8" fmla="*/ 1445260 h 1495933"/>
              <a:gd name="connsiteX0" fmla="*/ 351634 w 10941096"/>
              <a:gd name="connsiteY0" fmla="*/ 1445260 h 1495933"/>
              <a:gd name="connsiteX1" fmla="*/ 465934 w 10941096"/>
              <a:gd name="connsiteY1" fmla="*/ 35560 h 1495933"/>
              <a:gd name="connsiteX2" fmla="*/ 2650334 w 10941096"/>
              <a:gd name="connsiteY2" fmla="*/ 632460 h 1495933"/>
              <a:gd name="connsiteX3" fmla="*/ 7666834 w 10941096"/>
              <a:gd name="connsiteY3" fmla="*/ 632460 h 1495933"/>
              <a:gd name="connsiteX4" fmla="*/ 10473534 w 10941096"/>
              <a:gd name="connsiteY4" fmla="*/ 149860 h 1495933"/>
              <a:gd name="connsiteX5" fmla="*/ 10537034 w 10941096"/>
              <a:gd name="connsiteY5" fmla="*/ 1381760 h 1495933"/>
              <a:gd name="connsiteX6" fmla="*/ 7743034 w 10941096"/>
              <a:gd name="connsiteY6" fmla="*/ 1267460 h 1495933"/>
              <a:gd name="connsiteX7" fmla="*/ 2726534 w 10941096"/>
              <a:gd name="connsiteY7" fmla="*/ 1305560 h 1495933"/>
              <a:gd name="connsiteX8" fmla="*/ 351634 w 10941096"/>
              <a:gd name="connsiteY8" fmla="*/ 1445260 h 1495933"/>
              <a:gd name="connsiteX0" fmla="*/ 351634 w 10927078"/>
              <a:gd name="connsiteY0" fmla="*/ 1445260 h 1495933"/>
              <a:gd name="connsiteX1" fmla="*/ 465934 w 10927078"/>
              <a:gd name="connsiteY1" fmla="*/ 35560 h 1495933"/>
              <a:gd name="connsiteX2" fmla="*/ 2650334 w 10927078"/>
              <a:gd name="connsiteY2" fmla="*/ 632460 h 1495933"/>
              <a:gd name="connsiteX3" fmla="*/ 7666834 w 10927078"/>
              <a:gd name="connsiteY3" fmla="*/ 632460 h 1495933"/>
              <a:gd name="connsiteX4" fmla="*/ 10473534 w 10927078"/>
              <a:gd name="connsiteY4" fmla="*/ 149860 h 1495933"/>
              <a:gd name="connsiteX5" fmla="*/ 10537034 w 10927078"/>
              <a:gd name="connsiteY5" fmla="*/ 1381760 h 1495933"/>
              <a:gd name="connsiteX6" fmla="*/ 7743034 w 10927078"/>
              <a:gd name="connsiteY6" fmla="*/ 1267460 h 1495933"/>
              <a:gd name="connsiteX7" fmla="*/ 2726534 w 10927078"/>
              <a:gd name="connsiteY7" fmla="*/ 1305560 h 1495933"/>
              <a:gd name="connsiteX8" fmla="*/ 351634 w 10927078"/>
              <a:gd name="connsiteY8" fmla="*/ 1445260 h 1495933"/>
              <a:gd name="connsiteX0" fmla="*/ 424707 w 11000151"/>
              <a:gd name="connsiteY0" fmla="*/ 1420172 h 1470845"/>
              <a:gd name="connsiteX1" fmla="*/ 539007 w 11000151"/>
              <a:gd name="connsiteY1" fmla="*/ 10472 h 1470845"/>
              <a:gd name="connsiteX2" fmla="*/ 5525717 w 11000151"/>
              <a:gd name="connsiteY2" fmla="*/ 769297 h 1470845"/>
              <a:gd name="connsiteX3" fmla="*/ 7739907 w 11000151"/>
              <a:gd name="connsiteY3" fmla="*/ 607372 h 1470845"/>
              <a:gd name="connsiteX4" fmla="*/ 10546607 w 11000151"/>
              <a:gd name="connsiteY4" fmla="*/ 124772 h 1470845"/>
              <a:gd name="connsiteX5" fmla="*/ 10610107 w 11000151"/>
              <a:gd name="connsiteY5" fmla="*/ 1356672 h 1470845"/>
              <a:gd name="connsiteX6" fmla="*/ 7816107 w 11000151"/>
              <a:gd name="connsiteY6" fmla="*/ 1242372 h 1470845"/>
              <a:gd name="connsiteX7" fmla="*/ 2799607 w 11000151"/>
              <a:gd name="connsiteY7" fmla="*/ 1280472 h 1470845"/>
              <a:gd name="connsiteX8" fmla="*/ 424707 w 11000151"/>
              <a:gd name="connsiteY8" fmla="*/ 1420172 h 1470845"/>
              <a:gd name="connsiteX0" fmla="*/ 424707 w 11075992"/>
              <a:gd name="connsiteY0" fmla="*/ 1419280 h 1469953"/>
              <a:gd name="connsiteX1" fmla="*/ 539007 w 11075992"/>
              <a:gd name="connsiteY1" fmla="*/ 9580 h 1469953"/>
              <a:gd name="connsiteX2" fmla="*/ 5525717 w 11075992"/>
              <a:gd name="connsiteY2" fmla="*/ 768405 h 1469953"/>
              <a:gd name="connsiteX3" fmla="*/ 10546607 w 11075992"/>
              <a:gd name="connsiteY3" fmla="*/ 123880 h 1469953"/>
              <a:gd name="connsiteX4" fmla="*/ 10610107 w 11075992"/>
              <a:gd name="connsiteY4" fmla="*/ 1355780 h 1469953"/>
              <a:gd name="connsiteX5" fmla="*/ 7816107 w 11075992"/>
              <a:gd name="connsiteY5" fmla="*/ 1241480 h 1469953"/>
              <a:gd name="connsiteX6" fmla="*/ 2799607 w 11075992"/>
              <a:gd name="connsiteY6" fmla="*/ 1279580 h 1469953"/>
              <a:gd name="connsiteX7" fmla="*/ 424707 w 11075992"/>
              <a:gd name="connsiteY7" fmla="*/ 1419280 h 1469953"/>
              <a:gd name="connsiteX0" fmla="*/ 424707 w 11222394"/>
              <a:gd name="connsiteY0" fmla="*/ 1419280 h 1662143"/>
              <a:gd name="connsiteX1" fmla="*/ 539007 w 11222394"/>
              <a:gd name="connsiteY1" fmla="*/ 9580 h 1662143"/>
              <a:gd name="connsiteX2" fmla="*/ 5525717 w 11222394"/>
              <a:gd name="connsiteY2" fmla="*/ 768405 h 1662143"/>
              <a:gd name="connsiteX3" fmla="*/ 10546607 w 11222394"/>
              <a:gd name="connsiteY3" fmla="*/ 123880 h 1662143"/>
              <a:gd name="connsiteX4" fmla="*/ 10610107 w 11222394"/>
              <a:gd name="connsiteY4" fmla="*/ 1355780 h 1662143"/>
              <a:gd name="connsiteX5" fmla="*/ 5345152 w 11222394"/>
              <a:gd name="connsiteY5" fmla="*/ 1660580 h 1662143"/>
              <a:gd name="connsiteX6" fmla="*/ 2799607 w 11222394"/>
              <a:gd name="connsiteY6" fmla="*/ 1279580 h 1662143"/>
              <a:gd name="connsiteX7" fmla="*/ 424707 w 11222394"/>
              <a:gd name="connsiteY7" fmla="*/ 1419280 h 1662143"/>
              <a:gd name="connsiteX0" fmla="*/ 424707 w 11394194"/>
              <a:gd name="connsiteY0" fmla="*/ 1419280 h 1467776"/>
              <a:gd name="connsiteX1" fmla="*/ 539007 w 11394194"/>
              <a:gd name="connsiteY1" fmla="*/ 9580 h 1467776"/>
              <a:gd name="connsiteX2" fmla="*/ 5525717 w 11394194"/>
              <a:gd name="connsiteY2" fmla="*/ 768405 h 1467776"/>
              <a:gd name="connsiteX3" fmla="*/ 10546607 w 11394194"/>
              <a:gd name="connsiteY3" fmla="*/ 123880 h 1467776"/>
              <a:gd name="connsiteX4" fmla="*/ 10610107 w 11394194"/>
              <a:gd name="connsiteY4" fmla="*/ 1355780 h 1467776"/>
              <a:gd name="connsiteX5" fmla="*/ 2799607 w 11394194"/>
              <a:gd name="connsiteY5" fmla="*/ 1279580 h 1467776"/>
              <a:gd name="connsiteX6" fmla="*/ 424707 w 11394194"/>
              <a:gd name="connsiteY6" fmla="*/ 1419280 h 1467776"/>
              <a:gd name="connsiteX0" fmla="*/ 557740 w 11361520"/>
              <a:gd name="connsiteY0" fmla="*/ 1419280 h 1520801"/>
              <a:gd name="connsiteX1" fmla="*/ 672040 w 11361520"/>
              <a:gd name="connsiteY1" fmla="*/ 9580 h 1520801"/>
              <a:gd name="connsiteX2" fmla="*/ 5658750 w 11361520"/>
              <a:gd name="connsiteY2" fmla="*/ 768405 h 1520801"/>
              <a:gd name="connsiteX3" fmla="*/ 10679640 w 11361520"/>
              <a:gd name="connsiteY3" fmla="*/ 123880 h 1520801"/>
              <a:gd name="connsiteX4" fmla="*/ 10743140 w 11361520"/>
              <a:gd name="connsiteY4" fmla="*/ 1355780 h 1520801"/>
              <a:gd name="connsiteX5" fmla="*/ 5384660 w 11361520"/>
              <a:gd name="connsiteY5" fmla="*/ 1403405 h 1520801"/>
              <a:gd name="connsiteX6" fmla="*/ 557740 w 11361520"/>
              <a:gd name="connsiteY6" fmla="*/ 1419280 h 1520801"/>
              <a:gd name="connsiteX0" fmla="*/ 538028 w 11341809"/>
              <a:gd name="connsiteY0" fmla="*/ 1419280 h 1520801"/>
              <a:gd name="connsiteX1" fmla="*/ 690197 w 11341809"/>
              <a:gd name="connsiteY1" fmla="*/ 9580 h 1520801"/>
              <a:gd name="connsiteX2" fmla="*/ 5639038 w 11341809"/>
              <a:gd name="connsiteY2" fmla="*/ 768405 h 1520801"/>
              <a:gd name="connsiteX3" fmla="*/ 10659928 w 11341809"/>
              <a:gd name="connsiteY3" fmla="*/ 123880 h 1520801"/>
              <a:gd name="connsiteX4" fmla="*/ 10723428 w 11341809"/>
              <a:gd name="connsiteY4" fmla="*/ 1355780 h 1520801"/>
              <a:gd name="connsiteX5" fmla="*/ 5364948 w 11341809"/>
              <a:gd name="connsiteY5" fmla="*/ 1403405 h 1520801"/>
              <a:gd name="connsiteX6" fmla="*/ 538028 w 11341809"/>
              <a:gd name="connsiteY6" fmla="*/ 1419280 h 1520801"/>
              <a:gd name="connsiteX0" fmla="*/ 469114 w 11272895"/>
              <a:gd name="connsiteY0" fmla="*/ 1304400 h 1393226"/>
              <a:gd name="connsiteX1" fmla="*/ 763292 w 11272895"/>
              <a:gd name="connsiteY1" fmla="*/ 66150 h 1393226"/>
              <a:gd name="connsiteX2" fmla="*/ 5570124 w 11272895"/>
              <a:gd name="connsiteY2" fmla="*/ 653525 h 1393226"/>
              <a:gd name="connsiteX3" fmla="*/ 10591014 w 11272895"/>
              <a:gd name="connsiteY3" fmla="*/ 9000 h 1393226"/>
              <a:gd name="connsiteX4" fmla="*/ 10654514 w 11272895"/>
              <a:gd name="connsiteY4" fmla="*/ 1240900 h 1393226"/>
              <a:gd name="connsiteX5" fmla="*/ 5296034 w 11272895"/>
              <a:gd name="connsiteY5" fmla="*/ 1288525 h 1393226"/>
              <a:gd name="connsiteX6" fmla="*/ 469114 w 11272895"/>
              <a:gd name="connsiteY6" fmla="*/ 1304400 h 1393226"/>
              <a:gd name="connsiteX0" fmla="*/ 542996 w 11147965"/>
              <a:gd name="connsiteY0" fmla="*/ 1332975 h 1415221"/>
              <a:gd name="connsiteX1" fmla="*/ 638362 w 11147965"/>
              <a:gd name="connsiteY1" fmla="*/ 66150 h 1415221"/>
              <a:gd name="connsiteX2" fmla="*/ 5445194 w 11147965"/>
              <a:gd name="connsiteY2" fmla="*/ 653525 h 1415221"/>
              <a:gd name="connsiteX3" fmla="*/ 10466084 w 11147965"/>
              <a:gd name="connsiteY3" fmla="*/ 9000 h 1415221"/>
              <a:gd name="connsiteX4" fmla="*/ 10529584 w 11147965"/>
              <a:gd name="connsiteY4" fmla="*/ 1240900 h 1415221"/>
              <a:gd name="connsiteX5" fmla="*/ 5171104 w 11147965"/>
              <a:gd name="connsiteY5" fmla="*/ 1288525 h 1415221"/>
              <a:gd name="connsiteX6" fmla="*/ 542996 w 11147965"/>
              <a:gd name="connsiteY6" fmla="*/ 1332975 h 1415221"/>
              <a:gd name="connsiteX0" fmla="*/ 542996 w 11147965"/>
              <a:gd name="connsiteY0" fmla="*/ 1332871 h 1415117"/>
              <a:gd name="connsiteX1" fmla="*/ 638362 w 11147965"/>
              <a:gd name="connsiteY1" fmla="*/ 66046 h 1415117"/>
              <a:gd name="connsiteX2" fmla="*/ 5445194 w 11147965"/>
              <a:gd name="connsiteY2" fmla="*/ 653421 h 1415117"/>
              <a:gd name="connsiteX3" fmla="*/ 10466084 w 11147965"/>
              <a:gd name="connsiteY3" fmla="*/ 8896 h 1415117"/>
              <a:gd name="connsiteX4" fmla="*/ 10529584 w 11147965"/>
              <a:gd name="connsiteY4" fmla="*/ 1240796 h 1415117"/>
              <a:gd name="connsiteX5" fmla="*/ 5171104 w 11147965"/>
              <a:gd name="connsiteY5" fmla="*/ 1288421 h 1415117"/>
              <a:gd name="connsiteX6" fmla="*/ 542996 w 11147965"/>
              <a:gd name="connsiteY6" fmla="*/ 1332871 h 1415117"/>
              <a:gd name="connsiteX0" fmla="*/ 538475 w 11147957"/>
              <a:gd name="connsiteY0" fmla="*/ 1334012 h 1416258"/>
              <a:gd name="connsiteX1" fmla="*/ 633841 w 11147957"/>
              <a:gd name="connsiteY1" fmla="*/ 67187 h 1416258"/>
              <a:gd name="connsiteX2" fmla="*/ 5364935 w 11147957"/>
              <a:gd name="connsiteY2" fmla="*/ 625987 h 1416258"/>
              <a:gd name="connsiteX3" fmla="*/ 10461563 w 11147957"/>
              <a:gd name="connsiteY3" fmla="*/ 10037 h 1416258"/>
              <a:gd name="connsiteX4" fmla="*/ 10525063 w 11147957"/>
              <a:gd name="connsiteY4" fmla="*/ 1241937 h 1416258"/>
              <a:gd name="connsiteX5" fmla="*/ 5166583 w 11147957"/>
              <a:gd name="connsiteY5" fmla="*/ 1289562 h 1416258"/>
              <a:gd name="connsiteX6" fmla="*/ 538475 w 11147957"/>
              <a:gd name="connsiteY6" fmla="*/ 1334012 h 1416258"/>
              <a:gd name="connsiteX0" fmla="*/ 542428 w 11147960"/>
              <a:gd name="connsiteY0" fmla="*/ 1334832 h 1417078"/>
              <a:gd name="connsiteX1" fmla="*/ 637794 w 11147960"/>
              <a:gd name="connsiteY1" fmla="*/ 68007 h 1417078"/>
              <a:gd name="connsiteX2" fmla="*/ 5435159 w 11147960"/>
              <a:gd name="connsiteY2" fmla="*/ 607757 h 1417078"/>
              <a:gd name="connsiteX3" fmla="*/ 10465516 w 11147960"/>
              <a:gd name="connsiteY3" fmla="*/ 10857 h 1417078"/>
              <a:gd name="connsiteX4" fmla="*/ 10529016 w 11147960"/>
              <a:gd name="connsiteY4" fmla="*/ 1242757 h 1417078"/>
              <a:gd name="connsiteX5" fmla="*/ 5170536 w 11147960"/>
              <a:gd name="connsiteY5" fmla="*/ 1290382 h 1417078"/>
              <a:gd name="connsiteX6" fmla="*/ 542428 w 11147960"/>
              <a:gd name="connsiteY6" fmla="*/ 1334832 h 1417078"/>
              <a:gd name="connsiteX0" fmla="*/ 557885 w 11148043"/>
              <a:gd name="connsiteY0" fmla="*/ 1334832 h 1422762"/>
              <a:gd name="connsiteX1" fmla="*/ 653251 w 11148043"/>
              <a:gd name="connsiteY1" fmla="*/ 68007 h 1422762"/>
              <a:gd name="connsiteX2" fmla="*/ 5450616 w 11148043"/>
              <a:gd name="connsiteY2" fmla="*/ 607757 h 1422762"/>
              <a:gd name="connsiteX3" fmla="*/ 10480973 w 11148043"/>
              <a:gd name="connsiteY3" fmla="*/ 10857 h 1422762"/>
              <a:gd name="connsiteX4" fmla="*/ 10544473 w 11148043"/>
              <a:gd name="connsiteY4" fmla="*/ 1242757 h 1422762"/>
              <a:gd name="connsiteX5" fmla="*/ 5422675 w 11148043"/>
              <a:gd name="connsiteY5" fmla="*/ 1309432 h 1422762"/>
              <a:gd name="connsiteX6" fmla="*/ 557885 w 11148043"/>
              <a:gd name="connsiteY6" fmla="*/ 1334832 h 1422762"/>
              <a:gd name="connsiteX0" fmla="*/ 557885 w 11148043"/>
              <a:gd name="connsiteY0" fmla="*/ 1334832 h 1411811"/>
              <a:gd name="connsiteX1" fmla="*/ 653251 w 11148043"/>
              <a:gd name="connsiteY1" fmla="*/ 68007 h 1411811"/>
              <a:gd name="connsiteX2" fmla="*/ 5450616 w 11148043"/>
              <a:gd name="connsiteY2" fmla="*/ 607757 h 1411811"/>
              <a:gd name="connsiteX3" fmla="*/ 10480973 w 11148043"/>
              <a:gd name="connsiteY3" fmla="*/ 10857 h 1411811"/>
              <a:gd name="connsiteX4" fmla="*/ 10544473 w 11148043"/>
              <a:gd name="connsiteY4" fmla="*/ 1242757 h 1411811"/>
              <a:gd name="connsiteX5" fmla="*/ 5422676 w 11148043"/>
              <a:gd name="connsiteY5" fmla="*/ 1271332 h 1411811"/>
              <a:gd name="connsiteX6" fmla="*/ 557885 w 11148043"/>
              <a:gd name="connsiteY6" fmla="*/ 1334832 h 1411811"/>
              <a:gd name="connsiteX0" fmla="*/ 557885 w 10991984"/>
              <a:gd name="connsiteY0" fmla="*/ 1336009 h 1412988"/>
              <a:gd name="connsiteX1" fmla="*/ 653251 w 10991984"/>
              <a:gd name="connsiteY1" fmla="*/ 69184 h 1412988"/>
              <a:gd name="connsiteX2" fmla="*/ 5450616 w 10991984"/>
              <a:gd name="connsiteY2" fmla="*/ 608934 h 1412988"/>
              <a:gd name="connsiteX3" fmla="*/ 10480973 w 10991984"/>
              <a:gd name="connsiteY3" fmla="*/ 12034 h 1412988"/>
              <a:gd name="connsiteX4" fmla="*/ 10250988 w 10991984"/>
              <a:gd name="connsiteY4" fmla="*/ 1282034 h 1412988"/>
              <a:gd name="connsiteX5" fmla="*/ 5422676 w 10991984"/>
              <a:gd name="connsiteY5" fmla="*/ 1272509 h 1412988"/>
              <a:gd name="connsiteX6" fmla="*/ 557885 w 10991984"/>
              <a:gd name="connsiteY6" fmla="*/ 1336009 h 1412988"/>
              <a:gd name="connsiteX0" fmla="*/ 557885 w 10828149"/>
              <a:gd name="connsiteY0" fmla="*/ 1317359 h 1394338"/>
              <a:gd name="connsiteX1" fmla="*/ 653251 w 10828149"/>
              <a:gd name="connsiteY1" fmla="*/ 50534 h 1394338"/>
              <a:gd name="connsiteX2" fmla="*/ 5450616 w 10828149"/>
              <a:gd name="connsiteY2" fmla="*/ 590284 h 1394338"/>
              <a:gd name="connsiteX3" fmla="*/ 10206422 w 10828149"/>
              <a:gd name="connsiteY3" fmla="*/ 12434 h 1394338"/>
              <a:gd name="connsiteX4" fmla="*/ 10250988 w 10828149"/>
              <a:gd name="connsiteY4" fmla="*/ 1263384 h 1394338"/>
              <a:gd name="connsiteX5" fmla="*/ 5422676 w 10828149"/>
              <a:gd name="connsiteY5" fmla="*/ 1253859 h 1394338"/>
              <a:gd name="connsiteX6" fmla="*/ 557885 w 10828149"/>
              <a:gd name="connsiteY6" fmla="*/ 1317359 h 1394338"/>
              <a:gd name="connsiteX0" fmla="*/ 557885 w 10778448"/>
              <a:gd name="connsiteY0" fmla="*/ 1281912 h 1358891"/>
              <a:gd name="connsiteX1" fmla="*/ 653251 w 10778448"/>
              <a:gd name="connsiteY1" fmla="*/ 15087 h 1358891"/>
              <a:gd name="connsiteX2" fmla="*/ 5450616 w 10778448"/>
              <a:gd name="connsiteY2" fmla="*/ 554837 h 1358891"/>
              <a:gd name="connsiteX3" fmla="*/ 10111749 w 10778448"/>
              <a:gd name="connsiteY3" fmla="*/ 91287 h 1358891"/>
              <a:gd name="connsiteX4" fmla="*/ 10250988 w 10778448"/>
              <a:gd name="connsiteY4" fmla="*/ 1227937 h 1358891"/>
              <a:gd name="connsiteX5" fmla="*/ 5422676 w 10778448"/>
              <a:gd name="connsiteY5" fmla="*/ 1218412 h 1358891"/>
              <a:gd name="connsiteX6" fmla="*/ 557885 w 10778448"/>
              <a:gd name="connsiteY6" fmla="*/ 1281912 h 1358891"/>
              <a:gd name="connsiteX0" fmla="*/ 557885 w 10745795"/>
              <a:gd name="connsiteY0" fmla="*/ 1281849 h 1358828"/>
              <a:gd name="connsiteX1" fmla="*/ 653251 w 10745795"/>
              <a:gd name="connsiteY1" fmla="*/ 15024 h 1358828"/>
              <a:gd name="connsiteX2" fmla="*/ 5450616 w 10745795"/>
              <a:gd name="connsiteY2" fmla="*/ 554774 h 1358828"/>
              <a:gd name="connsiteX3" fmla="*/ 10045478 w 10745795"/>
              <a:gd name="connsiteY3" fmla="*/ 72174 h 1358828"/>
              <a:gd name="connsiteX4" fmla="*/ 10250988 w 10745795"/>
              <a:gd name="connsiteY4" fmla="*/ 1227874 h 1358828"/>
              <a:gd name="connsiteX5" fmla="*/ 5422676 w 10745795"/>
              <a:gd name="connsiteY5" fmla="*/ 1218349 h 1358828"/>
              <a:gd name="connsiteX6" fmla="*/ 557885 w 10745795"/>
              <a:gd name="connsiteY6" fmla="*/ 1281849 h 1358828"/>
              <a:gd name="connsiteX0" fmla="*/ 557885 w 10751983"/>
              <a:gd name="connsiteY0" fmla="*/ 1281849 h 1358828"/>
              <a:gd name="connsiteX1" fmla="*/ 653251 w 10751983"/>
              <a:gd name="connsiteY1" fmla="*/ 15024 h 1358828"/>
              <a:gd name="connsiteX2" fmla="*/ 5450616 w 10751983"/>
              <a:gd name="connsiteY2" fmla="*/ 554774 h 1358828"/>
              <a:gd name="connsiteX3" fmla="*/ 10045478 w 10751983"/>
              <a:gd name="connsiteY3" fmla="*/ 72174 h 1358828"/>
              <a:gd name="connsiteX4" fmla="*/ 10250988 w 10751983"/>
              <a:gd name="connsiteY4" fmla="*/ 1227874 h 1358828"/>
              <a:gd name="connsiteX5" fmla="*/ 5422676 w 10751983"/>
              <a:gd name="connsiteY5" fmla="*/ 1218349 h 1358828"/>
              <a:gd name="connsiteX6" fmla="*/ 557885 w 10751983"/>
              <a:gd name="connsiteY6" fmla="*/ 1281849 h 1358828"/>
              <a:gd name="connsiteX0" fmla="*/ 557885 w 10739666"/>
              <a:gd name="connsiteY0" fmla="*/ 1281849 h 1358828"/>
              <a:gd name="connsiteX1" fmla="*/ 653251 w 10739666"/>
              <a:gd name="connsiteY1" fmla="*/ 15024 h 1358828"/>
              <a:gd name="connsiteX2" fmla="*/ 5450616 w 10739666"/>
              <a:gd name="connsiteY2" fmla="*/ 554774 h 1358828"/>
              <a:gd name="connsiteX3" fmla="*/ 10045478 w 10739666"/>
              <a:gd name="connsiteY3" fmla="*/ 72174 h 1358828"/>
              <a:gd name="connsiteX4" fmla="*/ 10250988 w 10739666"/>
              <a:gd name="connsiteY4" fmla="*/ 1227874 h 1358828"/>
              <a:gd name="connsiteX5" fmla="*/ 5422676 w 10739666"/>
              <a:gd name="connsiteY5" fmla="*/ 1218349 h 1358828"/>
              <a:gd name="connsiteX6" fmla="*/ 557885 w 10739666"/>
              <a:gd name="connsiteY6" fmla="*/ 1281849 h 1358828"/>
              <a:gd name="connsiteX0" fmla="*/ 557885 w 10739666"/>
              <a:gd name="connsiteY0" fmla="*/ 1281849 h 1358828"/>
              <a:gd name="connsiteX1" fmla="*/ 653251 w 10739666"/>
              <a:gd name="connsiteY1" fmla="*/ 15024 h 1358828"/>
              <a:gd name="connsiteX2" fmla="*/ 5450616 w 10739666"/>
              <a:gd name="connsiteY2" fmla="*/ 554774 h 1358828"/>
              <a:gd name="connsiteX3" fmla="*/ 10045478 w 10739666"/>
              <a:gd name="connsiteY3" fmla="*/ 72174 h 1358828"/>
              <a:gd name="connsiteX4" fmla="*/ 10250988 w 10739666"/>
              <a:gd name="connsiteY4" fmla="*/ 1227874 h 1358828"/>
              <a:gd name="connsiteX5" fmla="*/ 5422676 w 10739666"/>
              <a:gd name="connsiteY5" fmla="*/ 1218349 h 1358828"/>
              <a:gd name="connsiteX6" fmla="*/ 557885 w 10739666"/>
              <a:gd name="connsiteY6" fmla="*/ 1281849 h 1358828"/>
              <a:gd name="connsiteX0" fmla="*/ 557885 w 10716142"/>
              <a:gd name="connsiteY0" fmla="*/ 1281849 h 1367357"/>
              <a:gd name="connsiteX1" fmla="*/ 653251 w 10716142"/>
              <a:gd name="connsiteY1" fmla="*/ 15024 h 1367357"/>
              <a:gd name="connsiteX2" fmla="*/ 5450616 w 10716142"/>
              <a:gd name="connsiteY2" fmla="*/ 554774 h 1367357"/>
              <a:gd name="connsiteX3" fmla="*/ 10045478 w 10716142"/>
              <a:gd name="connsiteY3" fmla="*/ 72174 h 1367357"/>
              <a:gd name="connsiteX4" fmla="*/ 10250988 w 10716142"/>
              <a:gd name="connsiteY4" fmla="*/ 1227874 h 1367357"/>
              <a:gd name="connsiteX5" fmla="*/ 5422676 w 10716142"/>
              <a:gd name="connsiteY5" fmla="*/ 1218349 h 1367357"/>
              <a:gd name="connsiteX6" fmla="*/ 557885 w 10716142"/>
              <a:gd name="connsiteY6" fmla="*/ 1281849 h 1367357"/>
              <a:gd name="connsiteX0" fmla="*/ 557885 w 10673599"/>
              <a:gd name="connsiteY0" fmla="*/ 1281849 h 1358828"/>
              <a:gd name="connsiteX1" fmla="*/ 653251 w 10673599"/>
              <a:gd name="connsiteY1" fmla="*/ 15024 h 1358828"/>
              <a:gd name="connsiteX2" fmla="*/ 5450616 w 10673599"/>
              <a:gd name="connsiteY2" fmla="*/ 554774 h 1358828"/>
              <a:gd name="connsiteX3" fmla="*/ 10045478 w 10673599"/>
              <a:gd name="connsiteY3" fmla="*/ 72174 h 1358828"/>
              <a:gd name="connsiteX4" fmla="*/ 10250988 w 10673599"/>
              <a:gd name="connsiteY4" fmla="*/ 1227874 h 1358828"/>
              <a:gd name="connsiteX5" fmla="*/ 5422676 w 10673599"/>
              <a:gd name="connsiteY5" fmla="*/ 1218349 h 1358828"/>
              <a:gd name="connsiteX6" fmla="*/ 557885 w 10673599"/>
              <a:gd name="connsiteY6" fmla="*/ 1281849 h 135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3599" h="1358828">
                <a:moveTo>
                  <a:pt x="557885" y="1281849"/>
                </a:moveTo>
                <a:cubicBezTo>
                  <a:pt x="-237019" y="1081295"/>
                  <a:pt x="-162204" y="136203"/>
                  <a:pt x="653251" y="15024"/>
                </a:cubicBezTo>
                <a:cubicBezTo>
                  <a:pt x="1468706" y="-106155"/>
                  <a:pt x="3885245" y="545249"/>
                  <a:pt x="5450616" y="554774"/>
                </a:cubicBezTo>
                <a:cubicBezTo>
                  <a:pt x="7015987" y="564299"/>
                  <a:pt x="9264351" y="-163834"/>
                  <a:pt x="10045478" y="72174"/>
                </a:cubicBezTo>
                <a:cubicBezTo>
                  <a:pt x="10826605" y="308182"/>
                  <a:pt x="10860512" y="951120"/>
                  <a:pt x="10250988" y="1227874"/>
                </a:cubicBezTo>
                <a:cubicBezTo>
                  <a:pt x="9641464" y="1504628"/>
                  <a:pt x="7120243" y="1207766"/>
                  <a:pt x="5422676" y="1218349"/>
                </a:cubicBezTo>
                <a:cubicBezTo>
                  <a:pt x="3725109" y="1228932"/>
                  <a:pt x="1352789" y="1482403"/>
                  <a:pt x="557885" y="1281849"/>
                </a:cubicBezTo>
                <a:close/>
              </a:path>
            </a:pathLst>
          </a:custGeom>
          <a:solidFill>
            <a:srgbClr val="FFD17D">
              <a:lumMod val="20000"/>
              <a:lumOff val="80000"/>
            </a:srgbClr>
          </a:solidFill>
          <a:ln w="19050" cap="flat" cmpd="sng" algn="ctr">
            <a:solidFill>
              <a:srgbClr val="FFD17D">
                <a:lumMod val="75000"/>
              </a:srgbClr>
            </a:solidFill>
            <a:prstDash val="sysDot"/>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a:extLst>
              <a:ext uri="{FF2B5EF4-FFF2-40B4-BE49-F238E27FC236}">
                <a16:creationId xmlns:a16="http://schemas.microsoft.com/office/drawing/2014/main" xmlns="" id="{F6B79D2B-B4EA-4635-9D08-D7500685E6DA}"/>
              </a:ext>
            </a:extLst>
          </p:cNvPr>
          <p:cNvSpPr txBox="1"/>
          <p:nvPr/>
        </p:nvSpPr>
        <p:spPr bwMode="gray">
          <a:xfrm>
            <a:off x="2310592" y="3854518"/>
            <a:ext cx="1026243" cy="584775"/>
          </a:xfrm>
          <a:prstGeom prst="rect">
            <a:avLst/>
          </a:prstGeom>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600" b="1" dirty="0" smtClean="0">
                <a:solidFill>
                  <a:srgbClr val="FFD17D">
                    <a:lumMod val="75000"/>
                  </a:srgbClr>
                </a:solidFill>
                <a:latin typeface="Huawei Sans" panose="020C0503030203020204" pitchFamily="34" charset="0"/>
              </a:rPr>
              <a:t>BD 20</a:t>
            </a:r>
          </a:p>
          <a:p>
            <a:pPr marL="0" marR="0" lvl="0" indent="0" algn="ctr" defTabSz="914400" eaLnBrk="1" fontAlgn="ctr" latinLnBrk="0" hangingPunct="1">
              <a:lnSpc>
                <a:spcPct val="100000"/>
              </a:lnSpc>
              <a:spcBef>
                <a:spcPts val="0"/>
              </a:spcBef>
              <a:spcAft>
                <a:spcPts val="0"/>
              </a:spcAft>
              <a:buClrTx/>
              <a:buSzTx/>
              <a:buFontTx/>
              <a:buNone/>
              <a:tabLst/>
              <a:defRPr/>
            </a:pPr>
            <a:r>
              <a:rPr lang="en-US" sz="1600" b="0" dirty="0" smtClean="0">
                <a:solidFill>
                  <a:srgbClr val="FFD17D">
                    <a:lumMod val="75000"/>
                  </a:srgbClr>
                </a:solidFill>
                <a:latin typeface="Huawei Sans" panose="020C0503030203020204" pitchFamily="34" charset="0"/>
              </a:rPr>
              <a:t>VNI2000</a:t>
            </a:r>
            <a:endParaRPr kumimoji="0" lang="en-US" altLang="zh-CN" sz="1600" b="0" i="0" u="none" strike="noStrike" kern="0" cap="none" spc="0" normalizeH="0" baseline="0" noProof="0" dirty="0" smtClean="0">
              <a:ln>
                <a:noFill/>
              </a:ln>
              <a:solidFill>
                <a:srgbClr val="FFD17D">
                  <a:lumMod val="75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a:extLst>
              <a:ext uri="{FF2B5EF4-FFF2-40B4-BE49-F238E27FC236}">
                <a16:creationId xmlns:a16="http://schemas.microsoft.com/office/drawing/2014/main" xmlns="" id="{F6767DC8-5493-425A-9B33-00750E3DD676}"/>
              </a:ext>
            </a:extLst>
          </p:cNvPr>
          <p:cNvSpPr txBox="1"/>
          <p:nvPr/>
        </p:nvSpPr>
        <p:spPr bwMode="gray">
          <a:xfrm>
            <a:off x="9134013" y="3854518"/>
            <a:ext cx="1026243" cy="584775"/>
          </a:xfrm>
          <a:prstGeom prst="rect">
            <a:avLst/>
          </a:prstGeom>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600" b="1" dirty="0" smtClean="0">
                <a:solidFill>
                  <a:srgbClr val="FFD17D">
                    <a:lumMod val="75000"/>
                  </a:srgbClr>
                </a:solidFill>
                <a:latin typeface="Huawei Sans" panose="020C0503030203020204" pitchFamily="34" charset="0"/>
              </a:rPr>
              <a:t>BD 20</a:t>
            </a:r>
          </a:p>
          <a:p>
            <a:pPr marL="0" marR="0" lvl="0" indent="0" algn="ctr" defTabSz="914400" eaLnBrk="1" fontAlgn="ctr" latinLnBrk="0" hangingPunct="1">
              <a:lnSpc>
                <a:spcPct val="100000"/>
              </a:lnSpc>
              <a:spcBef>
                <a:spcPts val="0"/>
              </a:spcBef>
              <a:spcAft>
                <a:spcPts val="0"/>
              </a:spcAft>
              <a:buClrTx/>
              <a:buSzTx/>
              <a:buFontTx/>
              <a:buNone/>
              <a:tabLst/>
              <a:defRPr/>
            </a:pPr>
            <a:r>
              <a:rPr lang="en-US" sz="1600" b="0" dirty="0" smtClean="0">
                <a:solidFill>
                  <a:srgbClr val="FFD17D">
                    <a:lumMod val="75000"/>
                  </a:srgbClr>
                </a:solidFill>
                <a:latin typeface="Huawei Sans" panose="020C0503030203020204" pitchFamily="34" charset="0"/>
              </a:rPr>
              <a:t>VNI2000</a:t>
            </a:r>
            <a:endParaRPr kumimoji="0" lang="en-US" altLang="zh-CN" sz="1600" b="0" i="0" u="none" strike="noStrike" kern="0" cap="none" spc="0" normalizeH="0" baseline="0" noProof="0" dirty="0" smtClean="0">
              <a:ln>
                <a:noFill/>
              </a:ln>
              <a:solidFill>
                <a:srgbClr val="FFD17D">
                  <a:lumMod val="75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a:extLst>
              <a:ext uri="{FF2B5EF4-FFF2-40B4-BE49-F238E27FC236}">
                <a16:creationId xmlns:a16="http://schemas.microsoft.com/office/drawing/2014/main" xmlns="" id="{48261580-01AC-47F6-BD8A-52AE184521DC}"/>
              </a:ext>
            </a:extLst>
          </p:cNvPr>
          <p:cNvSpPr txBox="1"/>
          <p:nvPr/>
        </p:nvSpPr>
        <p:spPr bwMode="gray">
          <a:xfrm>
            <a:off x="3282244" y="4139702"/>
            <a:ext cx="575799" cy="307777"/>
          </a:xfrm>
          <a:prstGeom prst="rect">
            <a:avLst/>
          </a:prstGeom>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SW1</a:t>
            </a: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文本框 131">
            <a:extLst>
              <a:ext uri="{FF2B5EF4-FFF2-40B4-BE49-F238E27FC236}">
                <a16:creationId xmlns:a16="http://schemas.microsoft.com/office/drawing/2014/main" xmlns="" id="{D59EA876-A37B-4163-A957-CD214692C151}"/>
              </a:ext>
            </a:extLst>
          </p:cNvPr>
          <p:cNvSpPr txBox="1"/>
          <p:nvPr/>
        </p:nvSpPr>
        <p:spPr bwMode="gray">
          <a:xfrm>
            <a:off x="8581249" y="4131516"/>
            <a:ext cx="575799" cy="307777"/>
          </a:xfrm>
          <a:prstGeom prst="rect">
            <a:avLst/>
          </a:prstGeom>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SW2</a:t>
            </a: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3" name="直接连接符 132"/>
          <p:cNvCxnSpPr/>
          <p:nvPr/>
        </p:nvCxnSpPr>
        <p:spPr bwMode="gray">
          <a:xfrm flipH="1">
            <a:off x="8888010" y="4640807"/>
            <a:ext cx="1718412" cy="0"/>
          </a:xfrm>
          <a:prstGeom prst="line">
            <a:avLst/>
          </a:prstGeom>
          <a:noFill/>
          <a:ln w="19050" cap="flat" cmpd="sng" algn="ctr">
            <a:solidFill>
              <a:sysClr val="windowText" lastClr="000000"/>
            </a:solidFill>
            <a:prstDash val="solid"/>
            <a:miter lim="800000"/>
          </a:ln>
          <a:effectLst/>
        </p:spPr>
      </p:cxnSp>
      <p:cxnSp>
        <p:nvCxnSpPr>
          <p:cNvPr id="134" name="直接连接符 133"/>
          <p:cNvCxnSpPr/>
          <p:nvPr/>
        </p:nvCxnSpPr>
        <p:spPr bwMode="gray">
          <a:xfrm flipH="1">
            <a:off x="1730785" y="4640807"/>
            <a:ext cx="1813948" cy="0"/>
          </a:xfrm>
          <a:prstGeom prst="line">
            <a:avLst/>
          </a:prstGeom>
          <a:noFill/>
          <a:ln w="19050" cap="flat" cmpd="sng" algn="ctr">
            <a:solidFill>
              <a:sysClr val="windowText" lastClr="000000"/>
            </a:solidFill>
            <a:prstDash val="solid"/>
            <a:miter lim="800000"/>
          </a:ln>
          <a:effectLst/>
        </p:spPr>
      </p:cxnSp>
      <p:grpSp>
        <p:nvGrpSpPr>
          <p:cNvPr id="135" name="组合 134"/>
          <p:cNvGrpSpPr/>
          <p:nvPr/>
        </p:nvGrpSpPr>
        <p:grpSpPr bwMode="gray">
          <a:xfrm>
            <a:off x="3570144" y="3796056"/>
            <a:ext cx="5295126" cy="821924"/>
            <a:chOff x="6600056" y="4353447"/>
            <a:chExt cx="1296144" cy="833967"/>
          </a:xfrm>
        </p:grpSpPr>
        <p:cxnSp>
          <p:nvCxnSpPr>
            <p:cNvPr id="136" name="直接连接符 135"/>
            <p:cNvCxnSpPr/>
            <p:nvPr/>
          </p:nvCxnSpPr>
          <p:spPr bwMode="gray">
            <a:xfrm flipH="1">
              <a:off x="6600056" y="4353447"/>
              <a:ext cx="648072" cy="833967"/>
            </a:xfrm>
            <a:prstGeom prst="line">
              <a:avLst/>
            </a:prstGeom>
            <a:noFill/>
            <a:ln w="19050" cap="flat" cmpd="sng" algn="ctr">
              <a:solidFill>
                <a:sysClr val="window" lastClr="FFFFFF">
                  <a:lumMod val="75000"/>
                </a:sysClr>
              </a:solidFill>
              <a:prstDash val="solid"/>
              <a:miter lim="800000"/>
            </a:ln>
            <a:effectLst/>
          </p:spPr>
        </p:cxnSp>
        <p:cxnSp>
          <p:nvCxnSpPr>
            <p:cNvPr id="137" name="直接连接符 136"/>
            <p:cNvCxnSpPr/>
            <p:nvPr/>
          </p:nvCxnSpPr>
          <p:spPr bwMode="gray">
            <a:xfrm>
              <a:off x="7248128" y="4353447"/>
              <a:ext cx="648072" cy="833967"/>
            </a:xfrm>
            <a:prstGeom prst="line">
              <a:avLst/>
            </a:prstGeom>
            <a:noFill/>
            <a:ln w="19050" cap="flat" cmpd="sng" algn="ctr">
              <a:solidFill>
                <a:sysClr val="window" lastClr="FFFFFF">
                  <a:lumMod val="75000"/>
                </a:sysClr>
              </a:solidFill>
              <a:prstDash val="solid"/>
              <a:miter lim="800000"/>
            </a:ln>
            <a:effectLst/>
          </p:spPr>
        </p:cxnSp>
      </p:grpSp>
      <p:sp>
        <p:nvSpPr>
          <p:cNvPr id="138" name="矩形 137"/>
          <p:cNvSpPr/>
          <p:nvPr/>
        </p:nvSpPr>
        <p:spPr bwMode="gray">
          <a:xfrm>
            <a:off x="770231" y="3860908"/>
            <a:ext cx="1377301" cy="523220"/>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PC1</a:t>
            </a:r>
          </a:p>
          <a:p>
            <a:pPr marL="0" marR="0" lvl="0" indent="0" algn="ctr" defTabSz="914400" eaLnBrk="1" fontAlgn="ctr" latinLnBrk="0" hangingPunct="1">
              <a:lnSpc>
                <a:spcPct val="100000"/>
              </a:lnSpc>
              <a:spcBef>
                <a:spcPts val="0"/>
              </a:spcBef>
              <a:spcAft>
                <a:spcPts val="0"/>
              </a:spcAft>
              <a:buClrTx/>
              <a:buSzTx/>
              <a:buFontTx/>
              <a:buNone/>
              <a:tabLst/>
              <a:defRPr/>
            </a:pPr>
            <a:r>
              <a:rPr lang="en-US" sz="1400" b="0" dirty="0" smtClean="0">
                <a:solidFill>
                  <a:prstClr val="black"/>
                </a:solidFill>
                <a:latin typeface="Huawei Sans" panose="020C0503030203020204" pitchFamily="34" charset="0"/>
              </a:rPr>
              <a:t>192.168.1.1/24</a:t>
            </a: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矩形 138"/>
          <p:cNvSpPr/>
          <p:nvPr/>
        </p:nvSpPr>
        <p:spPr bwMode="gray">
          <a:xfrm rot="20513042">
            <a:off x="4289293" y="3906858"/>
            <a:ext cx="1133644" cy="307777"/>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0" dirty="0" smtClean="0">
                <a:solidFill>
                  <a:prstClr val="white">
                    <a:lumMod val="75000"/>
                  </a:prstClr>
                </a:solidFill>
                <a:latin typeface="Huawei Sans" panose="020C0503030203020204" pitchFamily="34" charset="0"/>
              </a:rPr>
              <a:t>Layer 3 link</a:t>
            </a:r>
            <a:endParaRPr kumimoji="0" lang="en-US" altLang="zh-CN" sz="1400" b="0" i="0" u="none" strike="noStrike" kern="0" cap="none" spc="0" normalizeH="0" baseline="0" noProof="0" dirty="0" smtClean="0">
              <a:ln>
                <a:noFill/>
              </a:ln>
              <a:solidFill>
                <a:prstClr val="white">
                  <a:lumMod val="7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矩形 139"/>
          <p:cNvSpPr/>
          <p:nvPr/>
        </p:nvSpPr>
        <p:spPr bwMode="gray">
          <a:xfrm rot="993331">
            <a:off x="6879903" y="3858563"/>
            <a:ext cx="1133644" cy="307777"/>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0" dirty="0" smtClean="0">
                <a:solidFill>
                  <a:prstClr val="white">
                    <a:lumMod val="75000"/>
                  </a:prstClr>
                </a:solidFill>
                <a:latin typeface="Huawei Sans" panose="020C0503030203020204" pitchFamily="34" charset="0"/>
              </a:rPr>
              <a:t>Layer 3 link</a:t>
            </a:r>
            <a:endParaRPr kumimoji="0" lang="en-US" altLang="zh-CN" sz="1400" b="0" i="0" u="none" strike="noStrike" kern="0" cap="none" spc="0" normalizeH="0" baseline="0" noProof="0" dirty="0" smtClean="0">
              <a:ln>
                <a:noFill/>
              </a:ln>
              <a:solidFill>
                <a:prstClr val="white">
                  <a:lumMod val="7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矩形 140"/>
          <p:cNvSpPr/>
          <p:nvPr/>
        </p:nvSpPr>
        <p:spPr bwMode="gray">
          <a:xfrm>
            <a:off x="10127844" y="3860908"/>
            <a:ext cx="1377301" cy="523220"/>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PC2</a:t>
            </a:r>
          </a:p>
          <a:p>
            <a:pPr marL="0" marR="0" lvl="0" indent="0" algn="ctr" defTabSz="914400" eaLnBrk="1" fontAlgn="ctr" latinLnBrk="0" hangingPunct="1">
              <a:lnSpc>
                <a:spcPct val="100000"/>
              </a:lnSpc>
              <a:spcBef>
                <a:spcPts val="0"/>
              </a:spcBef>
              <a:spcAft>
                <a:spcPts val="0"/>
              </a:spcAft>
              <a:buClrTx/>
              <a:buSzTx/>
              <a:buFontTx/>
              <a:buNone/>
              <a:tabLst/>
              <a:defRPr/>
            </a:pPr>
            <a:r>
              <a:rPr lang="en-US" sz="1400" b="0" dirty="0" smtClean="0">
                <a:solidFill>
                  <a:prstClr val="black"/>
                </a:solidFill>
                <a:latin typeface="Huawei Sans" panose="020C0503030203020204" pitchFamily="34" charset="0"/>
              </a:rPr>
              <a:t>192.168.1.2/24</a:t>
            </a: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2" name="图片 11" descr="开放网络-蓝.png"/>
          <p:cNvPicPr>
            <a:picLocks noChangeAspect="1"/>
          </p:cNvPicPr>
          <p:nvPr/>
        </p:nvPicPr>
        <p:blipFill>
          <a:blip r:embed="rId3" cstate="print"/>
          <a:stretch>
            <a:fillRect/>
          </a:stretch>
        </p:blipFill>
        <p:spPr bwMode="gray">
          <a:xfrm>
            <a:off x="1191178" y="4393959"/>
            <a:ext cx="539607" cy="415381"/>
          </a:xfrm>
          <a:prstGeom prst="rect">
            <a:avLst/>
          </a:prstGeom>
        </p:spPr>
      </p:pic>
      <p:pic>
        <p:nvPicPr>
          <p:cNvPr id="143" name="图片 11" descr="开放网络-蓝.png"/>
          <p:cNvPicPr>
            <a:picLocks noChangeAspect="1"/>
          </p:cNvPicPr>
          <p:nvPr/>
        </p:nvPicPr>
        <p:blipFill>
          <a:blip r:embed="rId3" cstate="print"/>
          <a:stretch>
            <a:fillRect/>
          </a:stretch>
        </p:blipFill>
        <p:spPr bwMode="gray">
          <a:xfrm>
            <a:off x="10606422" y="4393959"/>
            <a:ext cx="539607" cy="415381"/>
          </a:xfrm>
          <a:prstGeom prst="rect">
            <a:avLst/>
          </a:prstGeom>
        </p:spPr>
      </p:pic>
      <p:pic>
        <p:nvPicPr>
          <p:cNvPr id="144" name="图片 87" descr="汇聚交换机.png"/>
          <p:cNvPicPr>
            <a:picLocks noChangeAspect="1"/>
          </p:cNvPicPr>
          <p:nvPr/>
        </p:nvPicPr>
        <p:blipFill>
          <a:blip r:embed="rId4" cstate="print"/>
          <a:stretch>
            <a:fillRect/>
          </a:stretch>
        </p:blipFill>
        <p:spPr bwMode="gray">
          <a:xfrm>
            <a:off x="3300144" y="4441398"/>
            <a:ext cx="540000" cy="441818"/>
          </a:xfrm>
          <a:prstGeom prst="rect">
            <a:avLst/>
          </a:prstGeom>
        </p:spPr>
      </p:pic>
      <p:pic>
        <p:nvPicPr>
          <p:cNvPr id="145" name="图片 87" descr="汇聚交换机.png"/>
          <p:cNvPicPr>
            <a:picLocks noChangeAspect="1"/>
          </p:cNvPicPr>
          <p:nvPr/>
        </p:nvPicPr>
        <p:blipFill>
          <a:blip r:embed="rId4" cstate="print"/>
          <a:stretch>
            <a:fillRect/>
          </a:stretch>
        </p:blipFill>
        <p:spPr bwMode="gray">
          <a:xfrm>
            <a:off x="8599149" y="4441398"/>
            <a:ext cx="540000" cy="441818"/>
          </a:xfrm>
          <a:prstGeom prst="rect">
            <a:avLst/>
          </a:prstGeom>
        </p:spPr>
      </p:pic>
      <p:grpSp>
        <p:nvGrpSpPr>
          <p:cNvPr id="146" name="组合 145"/>
          <p:cNvGrpSpPr/>
          <p:nvPr/>
        </p:nvGrpSpPr>
        <p:grpSpPr bwMode="gray">
          <a:xfrm>
            <a:off x="3889801" y="4493017"/>
            <a:ext cx="4636766" cy="374461"/>
            <a:chOff x="3798574" y="5113872"/>
            <a:chExt cx="4636766" cy="374461"/>
          </a:xfrm>
        </p:grpSpPr>
        <p:sp>
          <p:nvSpPr>
            <p:cNvPr id="147" name="圆柱形 146"/>
            <p:cNvSpPr/>
            <p:nvPr/>
          </p:nvSpPr>
          <p:spPr bwMode="gray">
            <a:xfrm rot="16200000">
              <a:off x="5977171" y="3009840"/>
              <a:ext cx="279572" cy="4636766"/>
            </a:xfrm>
            <a:prstGeom prst="can">
              <a:avLst>
                <a:gd name="adj" fmla="val 79712"/>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矩形 147"/>
            <p:cNvSpPr/>
            <p:nvPr/>
          </p:nvSpPr>
          <p:spPr bwMode="gray">
            <a:xfrm>
              <a:off x="5457011" y="5113872"/>
              <a:ext cx="1407758" cy="374461"/>
            </a:xfrm>
            <a:prstGeom prst="rect">
              <a:avLst/>
            </a:prstGeom>
          </p:spPr>
          <p:txBody>
            <a:bodyPr wrap="none">
              <a:spAutoFit/>
            </a:bodyPr>
            <a:lstStyle/>
            <a:p>
              <a:pPr marL="0" marR="0" lvl="0" indent="0" algn="ctr" defTabSz="914400" eaLnBrk="1" fontAlgn="ctr" latinLnBrk="0" hangingPunct="1">
                <a:lnSpc>
                  <a:spcPts val="22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VXLAN tunnel</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49" name="图片 86" descr="核心交换机.png"/>
          <p:cNvPicPr>
            <a:picLocks noChangeAspect="1"/>
          </p:cNvPicPr>
          <p:nvPr/>
        </p:nvPicPr>
        <p:blipFill>
          <a:blip r:embed="rId5" cstate="print">
            <a:duotone>
              <a:srgbClr val="F3FBFE">
                <a:shade val="45000"/>
                <a:satMod val="135000"/>
              </a:srgbClr>
              <a:prstClr val="white"/>
            </a:duotone>
          </a:blip>
          <a:stretch>
            <a:fillRect/>
          </a:stretch>
        </p:blipFill>
        <p:spPr bwMode="gray">
          <a:xfrm>
            <a:off x="5948964" y="3615110"/>
            <a:ext cx="540000" cy="441818"/>
          </a:xfrm>
          <a:prstGeom prst="rect">
            <a:avLst/>
          </a:prstGeom>
          <a:noFill/>
          <a:ln>
            <a:noFill/>
          </a:ln>
        </p:spPr>
      </p:pic>
      <p:sp>
        <p:nvSpPr>
          <p:cNvPr id="150" name="矩形 149"/>
          <p:cNvSpPr/>
          <p:nvPr/>
        </p:nvSpPr>
        <p:spPr bwMode="gray">
          <a:xfrm>
            <a:off x="2193019" y="5262248"/>
            <a:ext cx="713658" cy="440643"/>
          </a:xfrm>
          <a:prstGeom prst="rect">
            <a:avLst/>
          </a:prstGeom>
          <a:solidFill>
            <a:sysClr val="window" lastClr="FFFFFF">
              <a:lumMod val="85000"/>
            </a:sysClr>
          </a:solidFill>
          <a:ln w="19050">
            <a:solidFill>
              <a:sysClr val="window" lastClr="FFFFFF"/>
            </a:solidFill>
          </a:ln>
        </p:spPr>
        <p:txBody>
          <a:bodyPr wrap="square" lIns="0" rIns="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lumMod val="75000"/>
                    <a:lumOff val="25000"/>
                  </a:prstClr>
                </a:solidFill>
                <a:latin typeface="Huawei Sans" panose="020C0503030203020204" pitchFamily="34" charset="0"/>
              </a:rPr>
              <a:t>IP header</a:t>
            </a:r>
            <a:endParaRPr kumimoji="0" lang="en-US" altLang="zh-CN" sz="1200" b="0" i="0" u="none" strike="noStrike" kern="0" cap="none" spc="0" normalizeH="0" baseline="0" noProof="0" dirty="0" smtClean="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矩形 150"/>
          <p:cNvSpPr/>
          <p:nvPr/>
        </p:nvSpPr>
        <p:spPr bwMode="gray">
          <a:xfrm>
            <a:off x="2906677" y="5262248"/>
            <a:ext cx="594890" cy="440643"/>
          </a:xfrm>
          <a:prstGeom prst="rect">
            <a:avLst/>
          </a:prstGeom>
          <a:solidFill>
            <a:sysClr val="window" lastClr="FFFFFF">
              <a:lumMod val="85000"/>
            </a:sysClr>
          </a:solidFill>
          <a:ln w="19050">
            <a:solidFill>
              <a:sysClr val="window" lastClr="FFFFFF"/>
            </a:solidFill>
          </a:ln>
        </p:spPr>
        <p:txBody>
          <a:bodyPr wrap="square" lIns="0" rIns="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lumMod val="75000"/>
                    <a:lumOff val="25000"/>
                  </a:prstClr>
                </a:solidFill>
                <a:latin typeface="Huawei Sans" panose="020C0503030203020204" pitchFamily="34" charset="0"/>
              </a:rPr>
              <a:t>Payload</a:t>
            </a:r>
            <a:endParaRPr kumimoji="0" lang="en-US" altLang="zh-CN" sz="1200" b="0" i="0" u="none" strike="noStrike" kern="0" cap="none" spc="0" normalizeH="0" baseline="0" noProof="0" dirty="0" smtClean="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矩形 151"/>
          <p:cNvSpPr/>
          <p:nvPr/>
        </p:nvSpPr>
        <p:spPr bwMode="gray">
          <a:xfrm>
            <a:off x="1263876" y="5262248"/>
            <a:ext cx="954017" cy="440643"/>
          </a:xfrm>
          <a:prstGeom prst="rect">
            <a:avLst/>
          </a:prstGeom>
          <a:solidFill>
            <a:sysClr val="window" lastClr="FFFFFF">
              <a:lumMod val="85000"/>
            </a:sysClr>
          </a:solidFill>
          <a:ln w="19050">
            <a:solidFill>
              <a:sysClr val="window" lastClr="FFFFFF"/>
            </a:solidFill>
          </a:ln>
        </p:spPr>
        <p:txBody>
          <a:bodyPr wrap="square" lIns="36000" rIns="3600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lumMod val="75000"/>
                    <a:lumOff val="25000"/>
                  </a:prstClr>
                </a:solidFill>
                <a:latin typeface="Huawei Sans" panose="020C0503030203020204" pitchFamily="34" charset="0"/>
              </a:rPr>
              <a:t>Ethernet header</a:t>
            </a:r>
            <a:endParaRPr kumimoji="0" lang="en-US" altLang="zh-CN" sz="1200" b="0" i="0" u="none" strike="noStrike" kern="0" cap="none" spc="0" normalizeH="0" baseline="0" noProof="0" dirty="0" smtClean="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3" name="直接连接符 152"/>
          <p:cNvCxnSpPr/>
          <p:nvPr/>
        </p:nvCxnSpPr>
        <p:spPr bwMode="gray">
          <a:xfrm flipH="1">
            <a:off x="1263877" y="5166795"/>
            <a:ext cx="2237690" cy="0"/>
          </a:xfrm>
          <a:prstGeom prst="line">
            <a:avLst/>
          </a:prstGeom>
          <a:noFill/>
          <a:ln w="38100" cap="flat" cmpd="sng" algn="ctr">
            <a:solidFill>
              <a:srgbClr val="EC7061"/>
            </a:solidFill>
            <a:prstDash val="solid"/>
            <a:miter lim="800000"/>
            <a:headEnd type="triangle"/>
          </a:ln>
          <a:effectLst/>
        </p:spPr>
      </p:cxnSp>
      <p:cxnSp>
        <p:nvCxnSpPr>
          <p:cNvPr id="154" name="直接连接符 153"/>
          <p:cNvCxnSpPr/>
          <p:nvPr/>
        </p:nvCxnSpPr>
        <p:spPr bwMode="gray">
          <a:xfrm flipH="1">
            <a:off x="3640230" y="5166795"/>
            <a:ext cx="4845698" cy="0"/>
          </a:xfrm>
          <a:prstGeom prst="line">
            <a:avLst/>
          </a:prstGeom>
          <a:noFill/>
          <a:ln w="38100" cap="flat" cmpd="sng" algn="ctr">
            <a:solidFill>
              <a:srgbClr val="EC7061"/>
            </a:solidFill>
            <a:prstDash val="solid"/>
            <a:miter lim="800000"/>
            <a:headEnd type="triangle"/>
          </a:ln>
          <a:effectLst/>
        </p:spPr>
      </p:cxnSp>
      <p:sp>
        <p:nvSpPr>
          <p:cNvPr id="155" name="矩形 154"/>
          <p:cNvSpPr/>
          <p:nvPr/>
        </p:nvSpPr>
        <p:spPr bwMode="gray">
          <a:xfrm>
            <a:off x="7260191" y="5262248"/>
            <a:ext cx="1004879" cy="440643"/>
          </a:xfrm>
          <a:prstGeom prst="rect">
            <a:avLst/>
          </a:prstGeom>
          <a:solidFill>
            <a:sysClr val="window" lastClr="FFFFFF">
              <a:lumMod val="85000"/>
            </a:sysClr>
          </a:solidFill>
          <a:ln w="19050">
            <a:solidFill>
              <a:sysClr val="window" lastClr="FFFFFF"/>
            </a:solidFill>
          </a:ln>
        </p:spPr>
        <p:txBody>
          <a:bodyPr wrap="square" lIns="0" rIns="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lumMod val="75000"/>
                    <a:lumOff val="25000"/>
                  </a:prstClr>
                </a:solidFill>
                <a:latin typeface="Huawei Sans" panose="020C0503030203020204" pitchFamily="34" charset="0"/>
              </a:rPr>
              <a:t>Original data frame</a:t>
            </a:r>
            <a:endParaRPr kumimoji="0" lang="en-US" altLang="zh-CN" sz="1200" b="0" i="0" u="none" strike="noStrike" kern="0" cap="none" spc="0" normalizeH="0" baseline="0" noProof="0" dirty="0" smtClean="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矩形 155"/>
          <p:cNvSpPr/>
          <p:nvPr/>
        </p:nvSpPr>
        <p:spPr bwMode="gray">
          <a:xfrm>
            <a:off x="6251462" y="5262248"/>
            <a:ext cx="1004879" cy="440643"/>
          </a:xfrm>
          <a:prstGeom prst="rect">
            <a:avLst/>
          </a:prstGeom>
          <a:solidFill>
            <a:srgbClr val="EC7061"/>
          </a:solidFill>
          <a:ln w="19050">
            <a:solidFill>
              <a:sysClr val="window" lastClr="FFFFFF"/>
            </a:solidFill>
          </a:ln>
        </p:spPr>
        <p:txBody>
          <a:bodyPr wrap="square" lIns="0" rIns="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VXLAN header</a:t>
            </a: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矩形 156"/>
          <p:cNvSpPr/>
          <p:nvPr/>
        </p:nvSpPr>
        <p:spPr bwMode="gray">
          <a:xfrm>
            <a:off x="5249731" y="5262248"/>
            <a:ext cx="1004879" cy="440643"/>
          </a:xfrm>
          <a:prstGeom prst="rect">
            <a:avLst/>
          </a:prstGeom>
          <a:solidFill>
            <a:sysClr val="window" lastClr="FFFFFF">
              <a:lumMod val="75000"/>
            </a:sysClr>
          </a:solidFill>
          <a:ln w="19050">
            <a:solidFill>
              <a:sysClr val="window" lastClr="FFFFFF"/>
            </a:solidFill>
          </a:ln>
        </p:spPr>
        <p:txBody>
          <a:bodyPr wrap="square" lIns="0" rIns="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lumMod val="75000"/>
                    <a:lumOff val="25000"/>
                  </a:prstClr>
                </a:solidFill>
                <a:latin typeface="Huawei Sans" panose="020C0503030203020204" pitchFamily="34" charset="0"/>
              </a:rPr>
              <a:t>UDP header</a:t>
            </a:r>
            <a:endParaRPr kumimoji="0" lang="en-US" altLang="zh-CN" sz="1200" b="0" i="0" u="none" strike="noStrike" kern="0" cap="none" spc="0" normalizeH="0" baseline="0" noProof="0" dirty="0" smtClean="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矩形 157"/>
          <p:cNvSpPr/>
          <p:nvPr/>
        </p:nvSpPr>
        <p:spPr bwMode="gray">
          <a:xfrm>
            <a:off x="4634272" y="5262248"/>
            <a:ext cx="625571" cy="440643"/>
          </a:xfrm>
          <a:prstGeom prst="rect">
            <a:avLst/>
          </a:prstGeom>
          <a:solidFill>
            <a:sysClr val="window" lastClr="FFFFFF">
              <a:lumMod val="75000"/>
            </a:sysClr>
          </a:solidFill>
          <a:ln w="19050">
            <a:solidFill>
              <a:sysClr val="window" lastClr="FFFFFF"/>
            </a:solidFill>
          </a:ln>
        </p:spPr>
        <p:txBody>
          <a:bodyPr wrap="square" lIns="0" rIns="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lumMod val="75000"/>
                    <a:lumOff val="25000"/>
                  </a:prstClr>
                </a:solidFill>
                <a:latin typeface="Huawei Sans" panose="020C0503030203020204" pitchFamily="34" charset="0"/>
              </a:rPr>
              <a:t>IP header</a:t>
            </a:r>
            <a:endParaRPr kumimoji="0" lang="en-US" altLang="zh-CN" sz="1200" b="0" i="0" u="none" strike="noStrike" kern="0" cap="none" spc="0" normalizeH="0" baseline="0" noProof="0" dirty="0" smtClean="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矩形 158"/>
          <p:cNvSpPr/>
          <p:nvPr/>
        </p:nvSpPr>
        <p:spPr bwMode="gray">
          <a:xfrm>
            <a:off x="3678330" y="5262248"/>
            <a:ext cx="954017" cy="440643"/>
          </a:xfrm>
          <a:prstGeom prst="rect">
            <a:avLst/>
          </a:prstGeom>
          <a:solidFill>
            <a:sysClr val="window" lastClr="FFFFFF">
              <a:lumMod val="75000"/>
            </a:sysClr>
          </a:solidFill>
          <a:ln w="19050">
            <a:solidFill>
              <a:sysClr val="window" lastClr="FFFFFF"/>
            </a:solidFill>
          </a:ln>
        </p:spPr>
        <p:txBody>
          <a:bodyPr wrap="square" lIns="36000" rIns="3600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lumMod val="75000"/>
                    <a:lumOff val="25000"/>
                  </a:prstClr>
                </a:solidFill>
                <a:latin typeface="Huawei Sans" panose="020C0503030203020204" pitchFamily="34" charset="0"/>
              </a:rPr>
              <a:t>Ethernet header</a:t>
            </a:r>
            <a:endParaRPr kumimoji="0" lang="en-US" altLang="zh-CN" sz="1200" b="0" i="0" u="none" strike="noStrike" kern="0" cap="none" spc="0" normalizeH="0" baseline="0" noProof="0" dirty="0" smtClean="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矩形 159"/>
          <p:cNvSpPr/>
          <p:nvPr/>
        </p:nvSpPr>
        <p:spPr bwMode="gray">
          <a:xfrm>
            <a:off x="9812574" y="5262248"/>
            <a:ext cx="713658" cy="440643"/>
          </a:xfrm>
          <a:prstGeom prst="rect">
            <a:avLst/>
          </a:prstGeom>
          <a:solidFill>
            <a:sysClr val="window" lastClr="FFFFFF">
              <a:lumMod val="85000"/>
            </a:sysClr>
          </a:solidFill>
          <a:ln w="19050">
            <a:solidFill>
              <a:sysClr val="window" lastClr="FFFFFF"/>
            </a:solidFill>
          </a:ln>
        </p:spPr>
        <p:txBody>
          <a:bodyPr wrap="square" lIns="0" rIns="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lumMod val="75000"/>
                    <a:lumOff val="25000"/>
                  </a:prstClr>
                </a:solidFill>
                <a:latin typeface="Huawei Sans" panose="020C0503030203020204" pitchFamily="34" charset="0"/>
              </a:rPr>
              <a:t>IP header</a:t>
            </a:r>
            <a:endParaRPr kumimoji="0" lang="en-US" altLang="zh-CN" sz="1200" b="0" i="0" u="none" strike="noStrike" kern="0" cap="none" spc="0" normalizeH="0" baseline="0" noProof="0" dirty="0" smtClean="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矩形 160"/>
          <p:cNvSpPr/>
          <p:nvPr/>
        </p:nvSpPr>
        <p:spPr bwMode="gray">
          <a:xfrm>
            <a:off x="10526232" y="5262248"/>
            <a:ext cx="619797" cy="440643"/>
          </a:xfrm>
          <a:prstGeom prst="rect">
            <a:avLst/>
          </a:prstGeom>
          <a:solidFill>
            <a:sysClr val="window" lastClr="FFFFFF">
              <a:lumMod val="85000"/>
            </a:sysClr>
          </a:solidFill>
          <a:ln w="19050">
            <a:solidFill>
              <a:sysClr val="window" lastClr="FFFFFF"/>
            </a:solidFill>
          </a:ln>
        </p:spPr>
        <p:txBody>
          <a:bodyPr wrap="square" lIns="0" rIns="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lumMod val="75000"/>
                    <a:lumOff val="25000"/>
                  </a:prstClr>
                </a:solidFill>
                <a:latin typeface="Huawei Sans" panose="020C0503030203020204" pitchFamily="34" charset="0"/>
              </a:rPr>
              <a:t>Payload</a:t>
            </a:r>
            <a:endParaRPr kumimoji="0" lang="en-US" altLang="zh-CN" sz="1200" b="0" i="0" u="none" strike="noStrike" kern="0" cap="none" spc="0" normalizeH="0" baseline="0" noProof="0" dirty="0" smtClean="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矩形 161"/>
          <p:cNvSpPr/>
          <p:nvPr/>
        </p:nvSpPr>
        <p:spPr bwMode="gray">
          <a:xfrm>
            <a:off x="8883431" y="5262248"/>
            <a:ext cx="954017" cy="440643"/>
          </a:xfrm>
          <a:prstGeom prst="rect">
            <a:avLst/>
          </a:prstGeom>
          <a:solidFill>
            <a:sysClr val="window" lastClr="FFFFFF">
              <a:lumMod val="85000"/>
            </a:sysClr>
          </a:solidFill>
          <a:ln w="19050">
            <a:solidFill>
              <a:sysClr val="window" lastClr="FFFFFF"/>
            </a:solidFill>
          </a:ln>
        </p:spPr>
        <p:txBody>
          <a:bodyPr wrap="square" lIns="36000" rIns="3600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lumMod val="75000"/>
                    <a:lumOff val="25000"/>
                  </a:prstClr>
                </a:solidFill>
                <a:latin typeface="Huawei Sans" panose="020C0503030203020204" pitchFamily="34" charset="0"/>
              </a:rPr>
              <a:t>Ethernet header</a:t>
            </a:r>
            <a:endParaRPr kumimoji="0" lang="en-US" altLang="zh-CN" sz="1200" b="0" i="0" u="none" strike="noStrike" kern="0" cap="none" spc="0" normalizeH="0" baseline="0" noProof="0" dirty="0" smtClean="0">
              <a:ln>
                <a:noFill/>
              </a:ln>
              <a:solidFill>
                <a:prstClr val="black">
                  <a:lumMod val="75000"/>
                  <a:lumOff val="2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3" name="直接连接符 162"/>
          <p:cNvCxnSpPr/>
          <p:nvPr/>
        </p:nvCxnSpPr>
        <p:spPr bwMode="gray">
          <a:xfrm flipH="1">
            <a:off x="8883432" y="5166795"/>
            <a:ext cx="2262597" cy="0"/>
          </a:xfrm>
          <a:prstGeom prst="line">
            <a:avLst/>
          </a:prstGeom>
          <a:noFill/>
          <a:ln w="38100" cap="flat" cmpd="sng" algn="ctr">
            <a:solidFill>
              <a:srgbClr val="EC7061"/>
            </a:solidFill>
            <a:prstDash val="solid"/>
            <a:miter lim="800000"/>
            <a:headEnd type="triangle"/>
          </a:ln>
          <a:effectLst/>
        </p:spPr>
      </p:cxnSp>
      <p:sp>
        <p:nvSpPr>
          <p:cNvPr id="164" name="矩形 163"/>
          <p:cNvSpPr/>
          <p:nvPr/>
        </p:nvSpPr>
        <p:spPr bwMode="gray">
          <a:xfrm>
            <a:off x="6227564" y="5909025"/>
            <a:ext cx="989373" cy="307777"/>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0" dirty="0" smtClean="0">
                <a:solidFill>
                  <a:srgbClr val="C7000B"/>
                </a:solidFill>
                <a:latin typeface="Huawei Sans" panose="020C0503030203020204" pitchFamily="34" charset="0"/>
              </a:rPr>
              <a:t>VNI: 2000</a:t>
            </a:r>
            <a:endParaRPr kumimoji="0" lang="en-US" altLang="zh-CN" sz="1400" b="0" i="0" u="none" strike="noStrike" kern="0" cap="none" spc="0"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右大括号 164"/>
          <p:cNvSpPr/>
          <p:nvPr/>
        </p:nvSpPr>
        <p:spPr bwMode="gray">
          <a:xfrm rot="5400000">
            <a:off x="2347027" y="4685940"/>
            <a:ext cx="71390" cy="2237689"/>
          </a:xfrm>
          <a:prstGeom prst="rightBrace">
            <a:avLst/>
          </a:prstGeom>
          <a:noFill/>
          <a:ln w="19050" cap="flat" cmpd="sng" algn="ctr">
            <a:solidFill>
              <a:sysClr val="window" lastClr="FFFFFF">
                <a:lumMod val="7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矩形 165"/>
          <p:cNvSpPr/>
          <p:nvPr/>
        </p:nvSpPr>
        <p:spPr bwMode="gray">
          <a:xfrm>
            <a:off x="1422112" y="5909025"/>
            <a:ext cx="1806905" cy="307777"/>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0" dirty="0" smtClean="0">
                <a:solidFill>
                  <a:schemeClr val="bg1">
                    <a:lumMod val="50000"/>
                  </a:schemeClr>
                </a:solidFill>
                <a:latin typeface="Huawei Sans" panose="020C0503030203020204" pitchFamily="34" charset="0"/>
              </a:rPr>
              <a:t>Original data frame</a:t>
            </a:r>
            <a:endParaRPr kumimoji="0" lang="en-US" altLang="zh-CN" sz="1400" b="0" i="0" u="none" strike="noStrike" kern="0" cap="none" spc="0" normalizeH="0" baseline="0" noProof="0" dirty="0" smtClean="0">
              <a:ln>
                <a:noFill/>
              </a:ln>
              <a:solidFill>
                <a:schemeClr val="bg1">
                  <a:lumMod val="50000"/>
                </a:scheme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右大括号 166"/>
          <p:cNvSpPr/>
          <p:nvPr/>
        </p:nvSpPr>
        <p:spPr bwMode="gray">
          <a:xfrm rot="5400000">
            <a:off x="6668235" y="5476998"/>
            <a:ext cx="103723" cy="623244"/>
          </a:xfrm>
          <a:prstGeom prst="rightBrace">
            <a:avLst/>
          </a:prstGeom>
          <a:noFill/>
          <a:ln w="19050" cap="flat" cmpd="sng" algn="ctr">
            <a:solidFill>
              <a:sysClr val="window" lastClr="FFFFFF">
                <a:lumMod val="7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占位符 3"/>
          <p:cNvSpPr txBox="1">
            <a:spLocks/>
          </p:cNvSpPr>
          <p:nvPr/>
        </p:nvSpPr>
        <p:spPr bwMode="gray">
          <a:xfrm>
            <a:off x="6233963" y="1052514"/>
            <a:ext cx="5623592" cy="238125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smtClean="0">
                <a:latin typeface="Huawei Sans" panose="020C0503030203020204" pitchFamily="34" charset="0"/>
              </a:rPr>
              <a:t>Bridge domain (BD):</a:t>
            </a:r>
          </a:p>
          <a:p>
            <a:pPr lvl="1" fontAlgn="ctr"/>
            <a:r>
              <a:rPr lang="en-US" sz="1400" dirty="0" smtClean="0">
                <a:latin typeface="Huawei Sans" panose="020C0503030203020204" pitchFamily="34" charset="0"/>
              </a:rPr>
              <a:t>VLANs are used to divide broadcast domains on a traditional network. Similarly, BDs are used to divide broadcast domains on a VXLAN network. A BD identifies a large Layer 2 broadcast domain on a VXLAN network.</a:t>
            </a:r>
          </a:p>
          <a:p>
            <a:pPr lvl="1" fontAlgn="ctr"/>
            <a:r>
              <a:rPr lang="en-US" sz="1400" dirty="0" smtClean="0">
                <a:latin typeface="Huawei Sans" panose="020C0503030203020204" pitchFamily="34" charset="0"/>
              </a:rPr>
              <a:t>VNIs are mapped to BDs in 1:1 mode. Terminals in the same BD can communicate with each other at Layer 2.</a:t>
            </a:r>
            <a:endParaRPr lang="en-US" sz="1400" dirty="0">
              <a:latin typeface="Huawei Sans" panose="020C0503030203020204" pitchFamily="34" charset="0"/>
            </a:endParaRPr>
          </a:p>
        </p:txBody>
      </p:sp>
      <p:grpSp>
        <p:nvGrpSpPr>
          <p:cNvPr id="53" name="组合 52"/>
          <p:cNvGrpSpPr/>
          <p:nvPr/>
        </p:nvGrpSpPr>
        <p:grpSpPr bwMode="gray">
          <a:xfrm>
            <a:off x="6750166" y="81688"/>
            <a:ext cx="4978285" cy="288000"/>
            <a:chOff x="6490353" y="88900"/>
            <a:chExt cx="4978285" cy="296380"/>
          </a:xfrm>
        </p:grpSpPr>
        <p:sp>
          <p:nvSpPr>
            <p:cNvPr id="54" name="五边形 53">
              <a:extLst>
                <a:ext uri="{FF2B5EF4-FFF2-40B4-BE49-F238E27FC236}">
                  <a16:creationId xmlns:a16="http://schemas.microsoft.com/office/drawing/2014/main" xmlns="" id="{582DAA93-C17E-4899-8845-AB6748622C3D}"/>
                </a:ext>
              </a:extLst>
            </p:cNvPr>
            <p:cNvSpPr/>
            <p:nvPr/>
          </p:nvSpPr>
          <p:spPr bwMode="gray">
            <a:xfrm>
              <a:off x="6490353" y="88900"/>
              <a:ext cx="1503513" cy="29638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Load Balancing</a:t>
              </a:r>
              <a:endParaRPr lang="en-US" sz="1200" dirty="0">
                <a:latin typeface="Huawei Sans" panose="020C0503030203020204" pitchFamily="34" charset="0"/>
              </a:endParaRPr>
            </a:p>
          </p:txBody>
        </p:sp>
        <p:sp>
          <p:nvSpPr>
            <p:cNvPr id="55" name="燕尾形 54">
              <a:extLst>
                <a:ext uri="{FF2B5EF4-FFF2-40B4-BE49-F238E27FC236}">
                  <a16:creationId xmlns:a16="http://schemas.microsoft.com/office/drawing/2014/main" xmlns="" id="{E7EFC8A1-15C0-4A48-9534-332F142C03DE}"/>
                </a:ext>
              </a:extLst>
            </p:cNvPr>
            <p:cNvSpPr/>
            <p:nvPr/>
          </p:nvSpPr>
          <p:spPr bwMode="gray">
            <a:xfrm>
              <a:off x="8809363" y="88900"/>
              <a:ext cx="985131" cy="29638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VXLAN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62">
              <a:extLst>
                <a:ext uri="{FF2B5EF4-FFF2-40B4-BE49-F238E27FC236}">
                  <a16:creationId xmlns:a16="http://schemas.microsoft.com/office/drawing/2014/main" xmlns="" id="{A739A215-DDE7-40DF-AA00-AB3263EF5C75}"/>
                </a:ext>
              </a:extLst>
            </p:cNvPr>
            <p:cNvSpPr/>
            <p:nvPr/>
          </p:nvSpPr>
          <p:spPr bwMode="gray">
            <a:xfrm>
              <a:off x="9709677" y="88900"/>
              <a:ext cx="703318"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EVPN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a:extLst>
                <a:ext uri="{FF2B5EF4-FFF2-40B4-BE49-F238E27FC236}">
                  <a16:creationId xmlns:a16="http://schemas.microsoft.com/office/drawing/2014/main" xmlns="" id="{77D457C9-5406-4721-B411-C71DFF2AD8AB}"/>
                </a:ext>
              </a:extLst>
            </p:cNvPr>
            <p:cNvSpPr/>
            <p:nvPr/>
          </p:nvSpPr>
          <p:spPr bwMode="gray">
            <a:xfrm>
              <a:off x="10328178" y="88900"/>
              <a:ext cx="1140460"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64">
              <a:extLst>
                <a:ext uri="{FF2B5EF4-FFF2-40B4-BE49-F238E27FC236}">
                  <a16:creationId xmlns:a16="http://schemas.microsoft.com/office/drawing/2014/main" xmlns="" id="{E7EFC8A1-15C0-4A48-9534-332F142C03DE}"/>
                </a:ext>
              </a:extLst>
            </p:cNvPr>
            <p:cNvSpPr/>
            <p:nvPr/>
          </p:nvSpPr>
          <p:spPr bwMode="gray">
            <a:xfrm>
              <a:off x="7909049" y="88900"/>
              <a:ext cx="985131" cy="29638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M-LAG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6314828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bwMode="gray">
          <a:xfrm flipH="1" flipV="1">
            <a:off x="10410244" y="3147821"/>
            <a:ext cx="0" cy="830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gray">
          <a:xfrm flipH="1" flipV="1">
            <a:off x="7724823" y="3147821"/>
            <a:ext cx="0" cy="830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en-US" dirty="0" smtClean="0"/>
              <a:t>Basic VXLAN Concepts: Layer 2 and Layer 3 VXLAN Gateways</a:t>
            </a:r>
            <a:endParaRPr lang="en-US" altLang="zh-CN" dirty="0">
              <a:sym typeface="Huawei Sans" panose="020C0503030203020204" pitchFamily="34" charset="0"/>
            </a:endParaRPr>
          </a:p>
        </p:txBody>
      </p:sp>
      <p:pic>
        <p:nvPicPr>
          <p:cNvPr id="3" name="图片 86" descr="核心交换机.png"/>
          <p:cNvPicPr>
            <a:picLocks noChangeAspect="1"/>
          </p:cNvPicPr>
          <p:nvPr/>
        </p:nvPicPr>
        <p:blipFill>
          <a:blip r:embed="rId3"/>
          <a:stretch>
            <a:fillRect/>
          </a:stretch>
        </p:blipFill>
        <p:spPr bwMode="gray">
          <a:xfrm>
            <a:off x="8795892" y="1793336"/>
            <a:ext cx="553102" cy="452540"/>
          </a:xfrm>
          <a:prstGeom prst="rect">
            <a:avLst/>
          </a:prstGeom>
        </p:spPr>
      </p:pic>
      <p:pic>
        <p:nvPicPr>
          <p:cNvPr id="4" name="图片 87" descr="汇聚交换机.png"/>
          <p:cNvPicPr>
            <a:picLocks noChangeAspect="1"/>
          </p:cNvPicPr>
          <p:nvPr/>
        </p:nvPicPr>
        <p:blipFill>
          <a:blip r:embed="rId4"/>
          <a:stretch>
            <a:fillRect/>
          </a:stretch>
        </p:blipFill>
        <p:spPr bwMode="gray">
          <a:xfrm>
            <a:off x="10112057" y="2779831"/>
            <a:ext cx="553102" cy="452540"/>
          </a:xfrm>
          <a:prstGeom prst="rect">
            <a:avLst/>
          </a:prstGeom>
        </p:spPr>
      </p:pic>
      <p:pic>
        <p:nvPicPr>
          <p:cNvPr id="5" name="图片 87" descr="汇聚交换机.png"/>
          <p:cNvPicPr>
            <a:picLocks noChangeAspect="1"/>
          </p:cNvPicPr>
          <p:nvPr/>
        </p:nvPicPr>
        <p:blipFill>
          <a:blip r:embed="rId4"/>
          <a:stretch>
            <a:fillRect/>
          </a:stretch>
        </p:blipFill>
        <p:spPr bwMode="gray">
          <a:xfrm>
            <a:off x="7419631" y="2779831"/>
            <a:ext cx="553102" cy="452540"/>
          </a:xfrm>
          <a:prstGeom prst="rect">
            <a:avLst/>
          </a:prstGeom>
        </p:spPr>
      </p:pic>
      <p:cxnSp>
        <p:nvCxnSpPr>
          <p:cNvPr id="6" name="直接连接符 5"/>
          <p:cNvCxnSpPr/>
          <p:nvPr/>
        </p:nvCxnSpPr>
        <p:spPr bwMode="gray">
          <a:xfrm flipH="1" flipV="1">
            <a:off x="1832603" y="3147821"/>
            <a:ext cx="0" cy="830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flipH="1" flipV="1">
            <a:off x="4518024" y="3147821"/>
            <a:ext cx="0" cy="830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bwMode="gray">
          <a:xfrm>
            <a:off x="1687792" y="2053622"/>
            <a:ext cx="2995629" cy="915003"/>
            <a:chOff x="6600056" y="4353447"/>
            <a:chExt cx="1296144" cy="833967"/>
          </a:xfrm>
        </p:grpSpPr>
        <p:cxnSp>
          <p:nvCxnSpPr>
            <p:cNvPr id="9" name="直接连接符 8"/>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bwMode="gray">
          <a:xfrm>
            <a:off x="454636" y="2640446"/>
            <a:ext cx="1332886" cy="738664"/>
          </a:xfrm>
          <a:prstGeom prst="rect">
            <a:avLst/>
          </a:prstGeom>
        </p:spPr>
        <p:txBody>
          <a:bodyPr wrap="square">
            <a:spAutoFit/>
          </a:bodyPr>
          <a:lstStyle/>
          <a:p>
            <a:pPr algn="ctr" fontAlgn="ctr"/>
            <a:r>
              <a:rPr lang="en-US" sz="1400" b="1" dirty="0" smtClean="0">
                <a:solidFill>
                  <a:srgbClr val="C7000B"/>
                </a:solidFill>
                <a:latin typeface="Huawei Sans" panose="020C0503030203020204" pitchFamily="34" charset="0"/>
              </a:rPr>
              <a:t>Edge1</a:t>
            </a:r>
          </a:p>
          <a:p>
            <a:pPr algn="ctr" fontAlgn="ctr"/>
            <a:r>
              <a:rPr lang="en-US" sz="1400" b="1" dirty="0" smtClean="0">
                <a:solidFill>
                  <a:srgbClr val="C7000B"/>
                </a:solidFill>
                <a:latin typeface="Huawei Sans" panose="020C0503030203020204" pitchFamily="34" charset="0"/>
              </a:rPr>
              <a:t>Layer 2 gateway</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4549627" y="2640446"/>
            <a:ext cx="1332886" cy="738664"/>
          </a:xfrm>
          <a:prstGeom prst="rect">
            <a:avLst/>
          </a:prstGeom>
        </p:spPr>
        <p:txBody>
          <a:bodyPr wrap="square">
            <a:spAutoFit/>
          </a:bodyPr>
          <a:lstStyle/>
          <a:p>
            <a:pPr algn="ctr" fontAlgn="ctr"/>
            <a:r>
              <a:rPr lang="en-US" sz="1400" b="1" dirty="0" smtClean="0">
                <a:solidFill>
                  <a:srgbClr val="C7000B"/>
                </a:solidFill>
                <a:latin typeface="Huawei Sans" panose="020C0503030203020204" pitchFamily="34" charset="0"/>
              </a:rPr>
              <a:t>Edge2</a:t>
            </a:r>
          </a:p>
          <a:p>
            <a:pPr algn="ctr" fontAlgn="ctr"/>
            <a:r>
              <a:rPr lang="en-US" sz="1400" b="1" dirty="0" smtClean="0">
                <a:solidFill>
                  <a:srgbClr val="C7000B"/>
                </a:solidFill>
                <a:latin typeface="Huawei Sans" panose="020C0503030203020204" pitchFamily="34" charset="0"/>
              </a:rPr>
              <a:t>Layer 2 gateway</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2816745" y="1500502"/>
            <a:ext cx="772969" cy="307777"/>
          </a:xfrm>
          <a:prstGeom prst="rect">
            <a:avLst/>
          </a:prstGeom>
        </p:spPr>
        <p:txBody>
          <a:bodyPr wrap="none">
            <a:spAutoFit/>
          </a:bodyPr>
          <a:lstStyle/>
          <a:p>
            <a:pPr algn="ctr" fontAlgn="ctr"/>
            <a:r>
              <a:rPr lang="en-US" sz="1400" b="1" dirty="0" smtClean="0">
                <a:solidFill>
                  <a:prstClr val="black"/>
                </a:solidFill>
                <a:latin typeface="Huawei Sans" panose="020C0503030203020204" pitchFamily="34" charset="0"/>
              </a:rPr>
              <a:t>Border</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1138347" y="4336245"/>
            <a:ext cx="1388522" cy="523220"/>
          </a:xfrm>
          <a:prstGeom prst="rect">
            <a:avLst/>
          </a:prstGeom>
        </p:spPr>
        <p:txBody>
          <a:bodyPr wrap="none">
            <a:spAutoFit/>
          </a:bodyPr>
          <a:lstStyle/>
          <a:p>
            <a:pPr algn="ctr" fontAlgn="ctr"/>
            <a:r>
              <a:rPr lang="en-US" sz="1400" b="1" dirty="0" smtClean="0">
                <a:solidFill>
                  <a:prstClr val="black"/>
                </a:solidFill>
                <a:latin typeface="Huawei Sans" panose="020C0503030203020204" pitchFamily="34" charset="0"/>
              </a:rPr>
              <a:t>PC1</a:t>
            </a:r>
            <a:endPar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prstClr val="black"/>
                </a:solidFill>
                <a:latin typeface="Huawei Sans" panose="020C0503030203020204" pitchFamily="34" charset="0"/>
              </a:rPr>
              <a:t>192.168.1.1/24</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3885202" y="4336245"/>
            <a:ext cx="1377300" cy="523220"/>
          </a:xfrm>
          <a:prstGeom prst="rect">
            <a:avLst/>
          </a:prstGeom>
        </p:spPr>
        <p:txBody>
          <a:bodyPr wrap="none">
            <a:spAutoFit/>
          </a:bodyPr>
          <a:lstStyle/>
          <a:p>
            <a:pPr algn="ctr" fontAlgn="ctr"/>
            <a:r>
              <a:rPr lang="en-US" sz="1400" b="1" dirty="0" smtClean="0">
                <a:solidFill>
                  <a:prstClr val="black"/>
                </a:solidFill>
                <a:latin typeface="Huawei Sans" panose="020C0503030203020204" pitchFamily="34" charset="0"/>
              </a:rPr>
              <a:t>PC2</a:t>
            </a:r>
            <a:endPar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prstClr val="black"/>
                </a:solidFill>
                <a:latin typeface="Huawei Sans" panose="020C0503030203020204" pitchFamily="34" charset="0"/>
              </a:rPr>
              <a:t>192.168.1.2/24</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745013" y="4867470"/>
            <a:ext cx="4789012" cy="974530"/>
          </a:xfrm>
          <a:prstGeom prst="rect">
            <a:avLst/>
          </a:prstGeom>
        </p:spPr>
        <p:txBody>
          <a:bodyPr wrap="square">
            <a:noAutofit/>
          </a:bodyPr>
          <a:lstStyle/>
          <a:p>
            <a:pPr fontAlgn="ctr">
              <a:lnSpc>
                <a:spcPts val="2400"/>
              </a:lnSpc>
            </a:pPr>
            <a:r>
              <a:rPr lang="en-US" sz="1400" b="1" dirty="0" smtClean="0">
                <a:solidFill>
                  <a:srgbClr val="333333"/>
                </a:solidFill>
                <a:latin typeface="Huawei Sans" panose="020C0503030203020204" pitchFamily="34" charset="0"/>
              </a:rPr>
              <a:t>Layer 2 gateway:</a:t>
            </a:r>
            <a:r>
              <a:rPr lang="en-US" sz="1400" dirty="0" smtClean="0">
                <a:solidFill>
                  <a:srgbClr val="333333"/>
                </a:solidFill>
                <a:latin typeface="Huawei Sans" panose="020C0503030203020204" pitchFamily="34" charset="0"/>
              </a:rPr>
              <a:t> allows traffic to enter a VXLAN network or is used for intra-subnet communication between terminals on the same VXLAN network.</a:t>
            </a:r>
            <a:endParaRPr lang="en-US" sz="1400" dirty="0">
              <a:solidFill>
                <a:srgbClr val="333333"/>
              </a:solidFill>
              <a:latin typeface="Huawei Sans" panose="020C0503030203020204" pitchFamily="34" charset="0"/>
            </a:endParaRPr>
          </a:p>
        </p:txBody>
      </p:sp>
      <p:sp>
        <p:nvSpPr>
          <p:cNvPr id="20" name="矩形 19"/>
          <p:cNvSpPr/>
          <p:nvPr/>
        </p:nvSpPr>
        <p:spPr bwMode="gray">
          <a:xfrm>
            <a:off x="6305829" y="2640446"/>
            <a:ext cx="1332886" cy="738664"/>
          </a:xfrm>
          <a:prstGeom prst="rect">
            <a:avLst/>
          </a:prstGeom>
        </p:spPr>
        <p:txBody>
          <a:bodyPr wrap="square">
            <a:spAutoFit/>
          </a:bodyPr>
          <a:lstStyle/>
          <a:p>
            <a:pPr algn="ctr" fontAlgn="ctr"/>
            <a:r>
              <a:rPr lang="en-US" sz="1400" b="1" dirty="0" smtClean="0">
                <a:latin typeface="Huawei Sans" panose="020C0503030203020204" pitchFamily="34" charset="0"/>
              </a:rPr>
              <a:t>Edge1</a:t>
            </a:r>
          </a:p>
          <a:p>
            <a:pPr algn="ctr" fontAlgn="ctr"/>
            <a:r>
              <a:rPr lang="en-US" sz="1400" b="1" dirty="0" smtClean="0">
                <a:latin typeface="Huawei Sans" panose="020C0503030203020204" pitchFamily="34" charset="0"/>
              </a:rPr>
              <a:t>Layer 2 gateway</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柱形 20"/>
          <p:cNvSpPr/>
          <p:nvPr/>
        </p:nvSpPr>
        <p:spPr bwMode="gray">
          <a:xfrm rot="14017221">
            <a:off x="8266151" y="1874233"/>
            <a:ext cx="222027" cy="1282834"/>
          </a:xfrm>
          <a:prstGeom prst="can">
            <a:avLst>
              <a:gd name="adj" fmla="val 4946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10435096" y="2640446"/>
            <a:ext cx="1332886" cy="738664"/>
          </a:xfrm>
          <a:prstGeom prst="rect">
            <a:avLst/>
          </a:prstGeom>
        </p:spPr>
        <p:txBody>
          <a:bodyPr wrap="square">
            <a:spAutoFit/>
          </a:bodyPr>
          <a:lstStyle/>
          <a:p>
            <a:pPr algn="ctr" fontAlgn="ctr"/>
            <a:r>
              <a:rPr lang="en-US" sz="1400" b="1" dirty="0" smtClean="0">
                <a:latin typeface="Huawei Sans" panose="020C0503030203020204" pitchFamily="34" charset="0"/>
              </a:rPr>
              <a:t>Edge2</a:t>
            </a:r>
          </a:p>
          <a:p>
            <a:pPr algn="ctr" fontAlgn="ctr"/>
            <a:r>
              <a:rPr lang="en-US" sz="1400" b="1" dirty="0" smtClean="0">
                <a:latin typeface="Huawei Sans" panose="020C0503030203020204" pitchFamily="34" charset="0"/>
              </a:rPr>
              <a:t>Layer 2 gateway</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9320155" y="1588773"/>
            <a:ext cx="1614545" cy="523220"/>
          </a:xfrm>
          <a:prstGeom prst="rect">
            <a:avLst/>
          </a:prstGeom>
        </p:spPr>
        <p:txBody>
          <a:bodyPr wrap="none">
            <a:spAutoFit/>
          </a:bodyPr>
          <a:lstStyle/>
          <a:p>
            <a:pPr fontAlgn="ctr"/>
            <a:r>
              <a:rPr lang="en-US" sz="1400" b="1" dirty="0" smtClean="0">
                <a:solidFill>
                  <a:srgbClr val="C7000B"/>
                </a:solidFill>
                <a:latin typeface="Huawei Sans" panose="020C0503030203020204" pitchFamily="34" charset="0"/>
              </a:rPr>
              <a:t>Border</a:t>
            </a:r>
          </a:p>
          <a:p>
            <a:pPr fontAlgn="ctr"/>
            <a:r>
              <a:rPr lang="en-US" sz="1400" b="1" dirty="0" smtClean="0">
                <a:solidFill>
                  <a:srgbClr val="C7000B"/>
                </a:solidFill>
                <a:latin typeface="Huawei Sans" panose="020C0503030203020204" pitchFamily="34" charset="0"/>
              </a:rPr>
              <a:t>Layer 3 gateway</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7036178" y="4336245"/>
            <a:ext cx="1377300" cy="523220"/>
          </a:xfrm>
          <a:prstGeom prst="rect">
            <a:avLst/>
          </a:prstGeom>
        </p:spPr>
        <p:txBody>
          <a:bodyPr wrap="none">
            <a:spAutoFit/>
          </a:bodyPr>
          <a:lstStyle/>
          <a:p>
            <a:pPr algn="ctr" fontAlgn="ctr"/>
            <a:r>
              <a:rPr lang="en-US" sz="1400" b="1" dirty="0" smtClean="0">
                <a:solidFill>
                  <a:prstClr val="black"/>
                </a:solidFill>
                <a:latin typeface="Huawei Sans" panose="020C0503030203020204" pitchFamily="34" charset="0"/>
              </a:rPr>
              <a:t>PC1</a:t>
            </a:r>
            <a:endPar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prstClr val="black"/>
                </a:solidFill>
                <a:latin typeface="Huawei Sans" panose="020C0503030203020204" pitchFamily="34" charset="0"/>
              </a:rPr>
              <a:t>192.168.1.1/24</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9777422" y="4336245"/>
            <a:ext cx="1377300" cy="523220"/>
          </a:xfrm>
          <a:prstGeom prst="rect">
            <a:avLst/>
          </a:prstGeom>
        </p:spPr>
        <p:txBody>
          <a:bodyPr wrap="none">
            <a:spAutoFit/>
          </a:bodyPr>
          <a:lstStyle/>
          <a:p>
            <a:pPr algn="ctr" fontAlgn="ctr"/>
            <a:r>
              <a:rPr lang="en-US" sz="1400" b="1" dirty="0" smtClean="0">
                <a:solidFill>
                  <a:prstClr val="black"/>
                </a:solidFill>
                <a:latin typeface="Huawei Sans" panose="020C0503030203020204" pitchFamily="34" charset="0"/>
              </a:rPr>
              <a:t>PC2</a:t>
            </a:r>
            <a:endPar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prstClr val="black"/>
                </a:solidFill>
                <a:latin typeface="Huawei Sans" panose="020C0503030203020204" pitchFamily="34" charset="0"/>
              </a:rPr>
              <a:t>192.168.2.2/24</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6096000" y="4867470"/>
            <a:ext cx="5257800" cy="949130"/>
          </a:xfrm>
          <a:prstGeom prst="rect">
            <a:avLst/>
          </a:prstGeom>
        </p:spPr>
        <p:txBody>
          <a:bodyPr wrap="square">
            <a:noAutofit/>
          </a:bodyPr>
          <a:lstStyle/>
          <a:p>
            <a:pPr fontAlgn="ctr">
              <a:lnSpc>
                <a:spcPts val="2400"/>
              </a:lnSpc>
            </a:pPr>
            <a:r>
              <a:rPr lang="en-US" sz="1400" b="1" dirty="0" smtClean="0">
                <a:solidFill>
                  <a:srgbClr val="333333"/>
                </a:solidFill>
                <a:latin typeface="Huawei Sans" panose="020C0503030203020204" pitchFamily="34" charset="0"/>
              </a:rPr>
              <a:t>Layer 3 gateway: </a:t>
            </a:r>
            <a:r>
              <a:rPr lang="en-US" sz="1400" dirty="0" smtClean="0">
                <a:solidFill>
                  <a:srgbClr val="333333"/>
                </a:solidFill>
                <a:latin typeface="Huawei Sans" panose="020C0503030203020204" pitchFamily="34" charset="0"/>
              </a:rPr>
              <a:t>enables inter-subnet communication between terminals on a VXLAN network and allows terminals to access external networks (non-VXLAN networks).</a:t>
            </a:r>
            <a:endParaRPr lang="en-US" altLang="zh-CN" sz="1400"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柱形 26"/>
          <p:cNvSpPr/>
          <p:nvPr/>
        </p:nvSpPr>
        <p:spPr bwMode="gray">
          <a:xfrm rot="7585003">
            <a:off x="9658238" y="1875724"/>
            <a:ext cx="222027" cy="1276042"/>
          </a:xfrm>
          <a:prstGeom prst="can">
            <a:avLst>
              <a:gd name="adj" fmla="val 50482"/>
            </a:avLst>
          </a:prstGeom>
          <a:solidFill>
            <a:srgbClr val="56C4D2"/>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rot="2187812">
            <a:off x="9240105" y="2349147"/>
            <a:ext cx="1004621" cy="274594"/>
          </a:xfrm>
          <a:prstGeom prst="rect">
            <a:avLst/>
          </a:prstGeom>
        </p:spPr>
        <p:txBody>
          <a:bodyPr wrap="square">
            <a:noAutofit/>
          </a:bodyPr>
          <a:lstStyle/>
          <a:p>
            <a:pPr algn="ctr" fontAlgn="ctr"/>
            <a:r>
              <a:rPr lang="en-US" sz="1200" b="1" dirty="0" smtClean="0">
                <a:solidFill>
                  <a:prstClr val="white"/>
                </a:solidFill>
                <a:latin typeface="Huawei Sans" panose="020C0503030203020204" pitchFamily="34" charset="0"/>
              </a:rPr>
              <a:t>VXLAN tunnel</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图片 86" descr="核心交换机.png"/>
          <p:cNvPicPr>
            <a:picLocks noChangeAspect="1"/>
          </p:cNvPicPr>
          <p:nvPr/>
        </p:nvPicPr>
        <p:blipFill>
          <a:blip r:embed="rId3"/>
          <a:stretch>
            <a:fillRect/>
          </a:stretch>
        </p:blipFill>
        <p:spPr bwMode="gray">
          <a:xfrm>
            <a:off x="2927254" y="1793336"/>
            <a:ext cx="553102" cy="452540"/>
          </a:xfrm>
          <a:prstGeom prst="rect">
            <a:avLst/>
          </a:prstGeom>
        </p:spPr>
      </p:pic>
      <p:pic>
        <p:nvPicPr>
          <p:cNvPr id="30" name="图片 87" descr="汇聚交换机.png"/>
          <p:cNvPicPr>
            <a:picLocks noChangeAspect="1"/>
          </p:cNvPicPr>
          <p:nvPr/>
        </p:nvPicPr>
        <p:blipFill>
          <a:blip r:embed="rId4"/>
          <a:stretch>
            <a:fillRect/>
          </a:stretch>
        </p:blipFill>
        <p:spPr bwMode="gray">
          <a:xfrm>
            <a:off x="4243419" y="2779831"/>
            <a:ext cx="553102" cy="452540"/>
          </a:xfrm>
          <a:prstGeom prst="rect">
            <a:avLst/>
          </a:prstGeom>
        </p:spPr>
      </p:pic>
      <p:sp>
        <p:nvSpPr>
          <p:cNvPr id="31" name="圆柱形 30"/>
          <p:cNvSpPr/>
          <p:nvPr/>
        </p:nvSpPr>
        <p:spPr bwMode="gray">
          <a:xfrm rot="16200000">
            <a:off x="3101305" y="1891108"/>
            <a:ext cx="222027" cy="2216443"/>
          </a:xfrm>
          <a:prstGeom prst="can">
            <a:avLst>
              <a:gd name="adj" fmla="val 42484"/>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999"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bwMode="gray">
          <a:xfrm>
            <a:off x="2640882" y="2845442"/>
            <a:ext cx="1142872" cy="305105"/>
          </a:xfrm>
          <a:prstGeom prst="rect">
            <a:avLst/>
          </a:prstGeom>
        </p:spPr>
        <p:txBody>
          <a:bodyPr wrap="square">
            <a:noAutofit/>
          </a:bodyPr>
          <a:lstStyle/>
          <a:p>
            <a:pPr algn="ctr" fontAlgn="ctr"/>
            <a:r>
              <a:rPr lang="en-US" sz="1400" b="1" dirty="0" smtClean="0">
                <a:solidFill>
                  <a:prstClr val="white"/>
                </a:solidFill>
                <a:latin typeface="Huawei Sans" panose="020C0503030203020204" pitchFamily="34" charset="0"/>
              </a:rPr>
              <a:t>VXLAN tunnel</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87" descr="汇聚交换机.png"/>
          <p:cNvPicPr>
            <a:picLocks noChangeAspect="1"/>
          </p:cNvPicPr>
          <p:nvPr/>
        </p:nvPicPr>
        <p:blipFill>
          <a:blip r:embed="rId4"/>
          <a:stretch>
            <a:fillRect/>
          </a:stretch>
        </p:blipFill>
        <p:spPr bwMode="gray">
          <a:xfrm>
            <a:off x="1550993" y="2779831"/>
            <a:ext cx="553102" cy="452540"/>
          </a:xfrm>
          <a:prstGeom prst="rect">
            <a:avLst/>
          </a:prstGeom>
        </p:spPr>
      </p:pic>
      <p:sp>
        <p:nvSpPr>
          <p:cNvPr id="34" name="矩形 33"/>
          <p:cNvSpPr/>
          <p:nvPr/>
        </p:nvSpPr>
        <p:spPr bwMode="gray">
          <a:xfrm rot="19423541">
            <a:off x="7918614" y="2337781"/>
            <a:ext cx="1004621" cy="274594"/>
          </a:xfrm>
          <a:prstGeom prst="rect">
            <a:avLst/>
          </a:prstGeom>
        </p:spPr>
        <p:txBody>
          <a:bodyPr wrap="square">
            <a:noAutofit/>
          </a:bodyPr>
          <a:lstStyle/>
          <a:p>
            <a:pPr algn="ctr" fontAlgn="ctr"/>
            <a:r>
              <a:rPr lang="en-US" sz="1200" b="1" dirty="0" smtClean="0">
                <a:solidFill>
                  <a:prstClr val="white"/>
                </a:solidFill>
                <a:latin typeface="Huawei Sans" panose="020C0503030203020204" pitchFamily="34" charset="0"/>
              </a:rPr>
              <a:t>VXLAN tunnel</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11" descr="开放网络-蓝.png"/>
          <p:cNvPicPr>
            <a:picLocks noChangeAspect="1"/>
          </p:cNvPicPr>
          <p:nvPr/>
        </p:nvPicPr>
        <p:blipFill>
          <a:blip r:embed="rId5"/>
          <a:stretch>
            <a:fillRect/>
          </a:stretch>
        </p:blipFill>
        <p:spPr bwMode="gray">
          <a:xfrm>
            <a:off x="1604565" y="3962574"/>
            <a:ext cx="445957" cy="343290"/>
          </a:xfrm>
          <a:prstGeom prst="rect">
            <a:avLst/>
          </a:prstGeom>
        </p:spPr>
      </p:pic>
      <p:pic>
        <p:nvPicPr>
          <p:cNvPr id="36" name="图片 11" descr="开放网络-蓝.png"/>
          <p:cNvPicPr>
            <a:picLocks noChangeAspect="1"/>
          </p:cNvPicPr>
          <p:nvPr/>
        </p:nvPicPr>
        <p:blipFill>
          <a:blip r:embed="rId5"/>
          <a:stretch>
            <a:fillRect/>
          </a:stretch>
        </p:blipFill>
        <p:spPr bwMode="gray">
          <a:xfrm>
            <a:off x="4320540" y="3962574"/>
            <a:ext cx="445957" cy="343290"/>
          </a:xfrm>
          <a:prstGeom prst="rect">
            <a:avLst/>
          </a:prstGeom>
        </p:spPr>
      </p:pic>
      <p:pic>
        <p:nvPicPr>
          <p:cNvPr id="37" name="图片 11" descr="开放网络-蓝.png"/>
          <p:cNvPicPr>
            <a:picLocks noChangeAspect="1"/>
          </p:cNvPicPr>
          <p:nvPr/>
        </p:nvPicPr>
        <p:blipFill>
          <a:blip r:embed="rId5"/>
          <a:stretch>
            <a:fillRect/>
          </a:stretch>
        </p:blipFill>
        <p:spPr bwMode="gray">
          <a:xfrm>
            <a:off x="7509842" y="3962574"/>
            <a:ext cx="445957" cy="343290"/>
          </a:xfrm>
          <a:prstGeom prst="rect">
            <a:avLst/>
          </a:prstGeom>
        </p:spPr>
      </p:pic>
      <p:pic>
        <p:nvPicPr>
          <p:cNvPr id="38" name="图片 11" descr="开放网络-蓝.png"/>
          <p:cNvPicPr>
            <a:picLocks noChangeAspect="1"/>
          </p:cNvPicPr>
          <p:nvPr/>
        </p:nvPicPr>
        <p:blipFill>
          <a:blip r:embed="rId5"/>
          <a:stretch>
            <a:fillRect/>
          </a:stretch>
        </p:blipFill>
        <p:spPr bwMode="gray">
          <a:xfrm>
            <a:off x="10200416" y="3962574"/>
            <a:ext cx="445957" cy="343290"/>
          </a:xfrm>
          <a:prstGeom prst="rect">
            <a:avLst/>
          </a:prstGeom>
        </p:spPr>
      </p:pic>
      <p:grpSp>
        <p:nvGrpSpPr>
          <p:cNvPr id="46" name="组合 45"/>
          <p:cNvGrpSpPr/>
          <p:nvPr/>
        </p:nvGrpSpPr>
        <p:grpSpPr bwMode="gray">
          <a:xfrm>
            <a:off x="6750166" y="81688"/>
            <a:ext cx="4978285" cy="288000"/>
            <a:chOff x="6490353" y="88900"/>
            <a:chExt cx="4978285" cy="296380"/>
          </a:xfrm>
        </p:grpSpPr>
        <p:sp>
          <p:nvSpPr>
            <p:cNvPr id="47" name="五边形 46">
              <a:extLst>
                <a:ext uri="{FF2B5EF4-FFF2-40B4-BE49-F238E27FC236}">
                  <a16:creationId xmlns:a16="http://schemas.microsoft.com/office/drawing/2014/main" xmlns="" id="{582DAA93-C17E-4899-8845-AB6748622C3D}"/>
                </a:ext>
              </a:extLst>
            </p:cNvPr>
            <p:cNvSpPr/>
            <p:nvPr/>
          </p:nvSpPr>
          <p:spPr bwMode="gray">
            <a:xfrm>
              <a:off x="6490353" y="88900"/>
              <a:ext cx="1503513" cy="29638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Load Balancing</a:t>
              </a:r>
              <a:endParaRPr lang="en-US" sz="1200" dirty="0">
                <a:latin typeface="Huawei Sans" panose="020C0503030203020204" pitchFamily="34" charset="0"/>
              </a:endParaRPr>
            </a:p>
          </p:txBody>
        </p:sp>
        <p:sp>
          <p:nvSpPr>
            <p:cNvPr id="53" name="燕尾形 52">
              <a:extLst>
                <a:ext uri="{FF2B5EF4-FFF2-40B4-BE49-F238E27FC236}">
                  <a16:creationId xmlns:a16="http://schemas.microsoft.com/office/drawing/2014/main" xmlns="" id="{E7EFC8A1-15C0-4A48-9534-332F142C03DE}"/>
                </a:ext>
              </a:extLst>
            </p:cNvPr>
            <p:cNvSpPr/>
            <p:nvPr/>
          </p:nvSpPr>
          <p:spPr bwMode="gray">
            <a:xfrm>
              <a:off x="8809363" y="88900"/>
              <a:ext cx="985131" cy="29638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VXLAN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53">
              <a:extLst>
                <a:ext uri="{FF2B5EF4-FFF2-40B4-BE49-F238E27FC236}">
                  <a16:creationId xmlns:a16="http://schemas.microsoft.com/office/drawing/2014/main" xmlns="" id="{A739A215-DDE7-40DF-AA00-AB3263EF5C75}"/>
                </a:ext>
              </a:extLst>
            </p:cNvPr>
            <p:cNvSpPr/>
            <p:nvPr/>
          </p:nvSpPr>
          <p:spPr bwMode="gray">
            <a:xfrm>
              <a:off x="9709677" y="88900"/>
              <a:ext cx="703318"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EVPN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a:extLst>
                <a:ext uri="{FF2B5EF4-FFF2-40B4-BE49-F238E27FC236}">
                  <a16:creationId xmlns:a16="http://schemas.microsoft.com/office/drawing/2014/main" xmlns="" id="{77D457C9-5406-4721-B411-C71DFF2AD8AB}"/>
                </a:ext>
              </a:extLst>
            </p:cNvPr>
            <p:cNvSpPr/>
            <p:nvPr/>
          </p:nvSpPr>
          <p:spPr bwMode="gray">
            <a:xfrm>
              <a:off x="10328178" y="88900"/>
              <a:ext cx="1140460"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a:extLst>
                <a:ext uri="{FF2B5EF4-FFF2-40B4-BE49-F238E27FC236}">
                  <a16:creationId xmlns:a16="http://schemas.microsoft.com/office/drawing/2014/main" xmlns="" id="{E7EFC8A1-15C0-4A48-9534-332F142C03DE}"/>
                </a:ext>
              </a:extLst>
            </p:cNvPr>
            <p:cNvSpPr/>
            <p:nvPr/>
          </p:nvSpPr>
          <p:spPr bwMode="gray">
            <a:xfrm>
              <a:off x="7909049" y="88900"/>
              <a:ext cx="985131" cy="29638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M-LAG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0754228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Basic Concepts of VXLAN: VBDIF Interface</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a:xfrm>
            <a:off x="455612" y="3546144"/>
            <a:ext cx="11293476" cy="2381412"/>
          </a:xfrm>
        </p:spPr>
        <p:txBody>
          <a:bodyPr/>
          <a:lstStyle/>
          <a:p>
            <a:pPr algn="l"/>
            <a:r>
              <a:rPr lang="en-US" altLang="zh-CN" sz="1600" dirty="0" smtClean="0"/>
              <a:t>VLANIF interfaces are used for communication between broadcast domains on a traditional network. Similarly, VBDIF interfaces are used for communication between BDs on a VXLAN network</a:t>
            </a:r>
            <a:r>
              <a:rPr lang="en-US" sz="1600" dirty="0" smtClean="0"/>
              <a:t>.</a:t>
            </a:r>
          </a:p>
          <a:p>
            <a:pPr algn="l"/>
            <a:r>
              <a:rPr lang="en-US" sz="1600" dirty="0" smtClean="0"/>
              <a:t>A VBDIF interface is a Layer 3 logical interface created for a BD on a Layer 3 VXLAN gateway.</a:t>
            </a:r>
          </a:p>
          <a:p>
            <a:pPr algn="l"/>
            <a:r>
              <a:rPr lang="en-US" altLang="zh-CN" sz="1600" dirty="0" smtClean="0"/>
              <a:t>VBDIF interfaces allow users on different network segments to communicate with each other through VXLAN networks, implements communication between VXLAN and non-VXLAN networks, and connects a Layer 2 network to a Layer 3 network.</a:t>
            </a:r>
            <a:endParaRPr lang="en-US" altLang="zh-CN" sz="1600" dirty="0">
              <a:sym typeface="Huawei Sans" panose="020C0503030203020204" pitchFamily="34" charset="0"/>
            </a:endParaRPr>
          </a:p>
        </p:txBody>
      </p:sp>
      <p:cxnSp>
        <p:nvCxnSpPr>
          <p:cNvPr id="3" name="直接连接符 2"/>
          <p:cNvCxnSpPr/>
          <p:nvPr/>
        </p:nvCxnSpPr>
        <p:spPr bwMode="gray">
          <a:xfrm flipH="1">
            <a:off x="8842503" y="3284689"/>
            <a:ext cx="17184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bwMode="gray">
          <a:xfrm flipH="1">
            <a:off x="1685278" y="3284689"/>
            <a:ext cx="1813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bwMode="gray">
          <a:xfrm>
            <a:off x="4344685" y="1800984"/>
            <a:ext cx="1327608" cy="523220"/>
          </a:xfrm>
          <a:prstGeom prst="rect">
            <a:avLst/>
          </a:prstGeom>
        </p:spPr>
        <p:txBody>
          <a:bodyPr wrap="none">
            <a:spAutoFit/>
          </a:bodyPr>
          <a:lstStyle/>
          <a:p>
            <a:pPr algn="r" fontAlgn="ctr"/>
            <a:r>
              <a:rPr lang="en-US" sz="1400" b="1" dirty="0" smtClean="0">
                <a:solidFill>
                  <a:srgbClr val="C7000B"/>
                </a:solidFill>
                <a:latin typeface="Huawei Sans" panose="020C0503030203020204" pitchFamily="34" charset="0"/>
              </a:rPr>
              <a:t>VBDIF 10</a:t>
            </a:r>
          </a:p>
          <a:p>
            <a:pPr algn="r" fontAlgn="ctr"/>
            <a:r>
              <a:rPr lang="en-US" sz="1400" dirty="0" smtClean="0">
                <a:solidFill>
                  <a:srgbClr val="C7000B"/>
                </a:solidFill>
                <a:latin typeface="Huawei Sans" panose="020C0503030203020204" pitchFamily="34" charset="0"/>
              </a:rPr>
              <a:t>192.168.1.254</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6551078" y="1800984"/>
            <a:ext cx="1327608" cy="523220"/>
          </a:xfrm>
          <a:prstGeom prst="rect">
            <a:avLst/>
          </a:prstGeom>
        </p:spPr>
        <p:txBody>
          <a:bodyPr wrap="none">
            <a:spAutoFit/>
          </a:bodyPr>
          <a:lstStyle/>
          <a:p>
            <a:pPr fontAlgn="ctr"/>
            <a:r>
              <a:rPr lang="en-US" sz="1400" b="1" dirty="0" smtClean="0">
                <a:solidFill>
                  <a:srgbClr val="30B5C5"/>
                </a:solidFill>
                <a:latin typeface="Huawei Sans" panose="020C0503030203020204" pitchFamily="34" charset="0"/>
              </a:rPr>
              <a:t>VBDIF 20</a:t>
            </a:r>
          </a:p>
          <a:p>
            <a:pPr fontAlgn="ctr"/>
            <a:r>
              <a:rPr lang="en-US" sz="1400" dirty="0" smtClean="0">
                <a:solidFill>
                  <a:srgbClr val="30B5C5"/>
                </a:solidFill>
                <a:latin typeface="Huawei Sans" panose="020C0503030203020204" pitchFamily="34" charset="0"/>
              </a:rPr>
              <a:t>192.168.2.254</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2617203" y="2475293"/>
            <a:ext cx="1529586" cy="523220"/>
          </a:xfrm>
          <a:prstGeom prst="rect">
            <a:avLst/>
          </a:prstGeom>
        </p:spPr>
        <p:txBody>
          <a:bodyPr wrap="none">
            <a:spAutoFit/>
          </a:bodyPr>
          <a:lstStyle/>
          <a:p>
            <a:pPr algn="ctr" fontAlgn="ctr"/>
            <a:r>
              <a:rPr lang="en-US" sz="1400" b="1" dirty="0" smtClean="0">
                <a:latin typeface="Huawei Sans" panose="020C0503030203020204" pitchFamily="34" charset="0"/>
              </a:rPr>
              <a:t>SW1</a:t>
            </a:r>
          </a:p>
          <a:p>
            <a:pPr algn="ctr" fontAlgn="ctr"/>
            <a:r>
              <a:rPr lang="en-US" sz="1400" dirty="0" smtClean="0">
                <a:latin typeface="Huawei Sans" panose="020C0503030203020204" pitchFamily="34" charset="0"/>
              </a:rPr>
              <a:t>Layer 2 gateway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8027978" y="2475293"/>
            <a:ext cx="1529586" cy="523220"/>
          </a:xfrm>
          <a:prstGeom prst="rect">
            <a:avLst/>
          </a:prstGeom>
        </p:spPr>
        <p:txBody>
          <a:bodyPr wrap="none">
            <a:spAutoFit/>
          </a:bodyPr>
          <a:lstStyle/>
          <a:p>
            <a:pPr algn="ctr" fontAlgn="ctr"/>
            <a:r>
              <a:rPr lang="en-US" sz="1400" b="1" dirty="0" smtClean="0">
                <a:latin typeface="Huawei Sans" panose="020C0503030203020204" pitchFamily="34" charset="0"/>
              </a:rPr>
              <a:t>SW2</a:t>
            </a:r>
          </a:p>
          <a:p>
            <a:pPr algn="ctr" fontAlgn="ctr"/>
            <a:r>
              <a:rPr lang="en-US" sz="1400" dirty="0" smtClean="0">
                <a:latin typeface="Huawei Sans" panose="020C0503030203020204" pitchFamily="34" charset="0"/>
              </a:rPr>
              <a:t>Layer 2 gateway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5583925" y="1419595"/>
            <a:ext cx="1125630" cy="738664"/>
          </a:xfrm>
          <a:prstGeom prst="rect">
            <a:avLst/>
          </a:prstGeom>
        </p:spPr>
        <p:txBody>
          <a:bodyPr wrap="square">
            <a:spAutoFit/>
          </a:bodyPr>
          <a:lstStyle/>
          <a:p>
            <a:pPr algn="ctr" fontAlgn="ctr"/>
            <a:r>
              <a:rPr lang="en-US" sz="1400" b="1" dirty="0" smtClean="0">
                <a:latin typeface="Huawei Sans" panose="020C0503030203020204" pitchFamily="34" charset="0"/>
              </a:rPr>
              <a:t>SW3</a:t>
            </a:r>
          </a:p>
          <a:p>
            <a:pPr algn="ctr" fontAlgn="ctr"/>
            <a:r>
              <a:rPr lang="en-US" sz="1400" dirty="0" smtClean="0">
                <a:latin typeface="Huawei Sans" panose="020C0503030203020204" pitchFamily="34" charset="0"/>
              </a:rPr>
              <a:t>Layer 3 gateway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rot="20294617">
            <a:off x="4116577" y="3003155"/>
            <a:ext cx="1646605" cy="307777"/>
          </a:xfrm>
          <a:prstGeom prst="rect">
            <a:avLst/>
          </a:prstGeom>
        </p:spPr>
        <p:txBody>
          <a:bodyPr wrap="none">
            <a:spAutoFit/>
          </a:bodyPr>
          <a:lstStyle/>
          <a:p>
            <a:pPr algn="ctr" fontAlgn="ctr"/>
            <a:r>
              <a:rPr lang="en-US" sz="1400" dirty="0" smtClean="0">
                <a:solidFill>
                  <a:srgbClr val="C7000B"/>
                </a:solidFill>
                <a:latin typeface="Huawei Sans" panose="020C0503030203020204" pitchFamily="34" charset="0"/>
              </a:rPr>
              <a:t>BD 10 (VNI 1000)</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rot="1260968">
            <a:off x="6587175" y="2990455"/>
            <a:ext cx="1646605" cy="307777"/>
          </a:xfrm>
          <a:prstGeom prst="rect">
            <a:avLst/>
          </a:prstGeom>
        </p:spPr>
        <p:txBody>
          <a:bodyPr wrap="none">
            <a:spAutoFit/>
          </a:bodyPr>
          <a:lstStyle/>
          <a:p>
            <a:pPr algn="ctr" fontAlgn="ctr"/>
            <a:r>
              <a:rPr lang="en-US" sz="1400" dirty="0" smtClean="0">
                <a:solidFill>
                  <a:srgbClr val="30B5C5"/>
                </a:solidFill>
                <a:latin typeface="Huawei Sans" panose="020C0503030203020204" pitchFamily="34" charset="0"/>
              </a:rPr>
              <a:t>BD 20 (VNI 2000)</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724724" y="2493953"/>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PC1</a:t>
            </a:r>
          </a:p>
          <a:p>
            <a:pPr algn="ctr" fontAlgn="ctr"/>
            <a:r>
              <a:rPr lang="en-US" sz="1400" dirty="0" smtClean="0">
                <a:latin typeface="Huawei Sans" panose="020C0503030203020204" pitchFamily="34" charset="0"/>
              </a:rPr>
              <a:t>192.168.1.1/24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10120837" y="2493953"/>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PC2</a:t>
            </a:r>
          </a:p>
          <a:p>
            <a:pPr algn="ctr" fontAlgn="ctr"/>
            <a:r>
              <a:rPr lang="en-US" sz="1400" dirty="0" smtClean="0">
                <a:latin typeface="Huawei Sans" panose="020C0503030203020204" pitchFamily="34" charset="0"/>
              </a:rPr>
              <a:t>192.168.2.2/24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11" descr="开放网络-蓝.png"/>
          <p:cNvPicPr>
            <a:picLocks noChangeAspect="1"/>
          </p:cNvPicPr>
          <p:nvPr/>
        </p:nvPicPr>
        <p:blipFill>
          <a:blip r:embed="rId3" cstate="print"/>
          <a:stretch>
            <a:fillRect/>
          </a:stretch>
        </p:blipFill>
        <p:spPr bwMode="gray">
          <a:xfrm>
            <a:off x="1145671" y="3060691"/>
            <a:ext cx="539607" cy="415381"/>
          </a:xfrm>
          <a:prstGeom prst="rect">
            <a:avLst/>
          </a:prstGeom>
        </p:spPr>
      </p:pic>
      <p:pic>
        <p:nvPicPr>
          <p:cNvPr id="28" name="图片 11" descr="开放网络-蓝.png"/>
          <p:cNvPicPr>
            <a:picLocks noChangeAspect="1"/>
          </p:cNvPicPr>
          <p:nvPr/>
        </p:nvPicPr>
        <p:blipFill>
          <a:blip r:embed="rId3" cstate="print"/>
          <a:stretch>
            <a:fillRect/>
          </a:stretch>
        </p:blipFill>
        <p:spPr bwMode="gray">
          <a:xfrm>
            <a:off x="10560915" y="3060691"/>
            <a:ext cx="539607" cy="415381"/>
          </a:xfrm>
          <a:prstGeom prst="rect">
            <a:avLst/>
          </a:prstGeom>
        </p:spPr>
      </p:pic>
      <p:pic>
        <p:nvPicPr>
          <p:cNvPr id="32" name="图片 87" descr="汇聚交换机.png"/>
          <p:cNvPicPr>
            <a:picLocks noChangeAspect="1"/>
          </p:cNvPicPr>
          <p:nvPr/>
        </p:nvPicPr>
        <p:blipFill>
          <a:blip r:embed="rId4"/>
          <a:stretch>
            <a:fillRect/>
          </a:stretch>
        </p:blipFill>
        <p:spPr bwMode="gray">
          <a:xfrm>
            <a:off x="3092711" y="3060691"/>
            <a:ext cx="553102" cy="452540"/>
          </a:xfrm>
          <a:prstGeom prst="rect">
            <a:avLst/>
          </a:prstGeom>
        </p:spPr>
      </p:pic>
      <p:pic>
        <p:nvPicPr>
          <p:cNvPr id="34" name="图片 87" descr="汇聚交换机.png"/>
          <p:cNvPicPr>
            <a:picLocks noChangeAspect="1"/>
          </p:cNvPicPr>
          <p:nvPr/>
        </p:nvPicPr>
        <p:blipFill>
          <a:blip r:embed="rId4"/>
          <a:stretch>
            <a:fillRect/>
          </a:stretch>
        </p:blipFill>
        <p:spPr bwMode="gray">
          <a:xfrm>
            <a:off x="8516220" y="3060691"/>
            <a:ext cx="553102" cy="452540"/>
          </a:xfrm>
          <a:prstGeom prst="rect">
            <a:avLst/>
          </a:prstGeom>
        </p:spPr>
      </p:pic>
      <p:sp>
        <p:nvSpPr>
          <p:cNvPr id="37" name="圆柱形 36"/>
          <p:cNvSpPr/>
          <p:nvPr/>
        </p:nvSpPr>
        <p:spPr bwMode="gray">
          <a:xfrm rot="14890252">
            <a:off x="4659749" y="1715547"/>
            <a:ext cx="222026" cy="2296004"/>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999"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rot="20305855">
            <a:off x="4087695" y="2692863"/>
            <a:ext cx="1407758" cy="307777"/>
          </a:xfrm>
          <a:prstGeom prst="rect">
            <a:avLst/>
          </a:prstGeom>
        </p:spPr>
        <p:txBody>
          <a:bodyPr wrap="none">
            <a:spAutoFit/>
          </a:bodyPr>
          <a:lstStyle/>
          <a:p>
            <a:pPr algn="ctr"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柱形 38"/>
          <p:cNvSpPr/>
          <p:nvPr/>
        </p:nvSpPr>
        <p:spPr bwMode="gray">
          <a:xfrm rot="6643893">
            <a:off x="7363364" y="1763384"/>
            <a:ext cx="222026" cy="2125103"/>
          </a:xfrm>
          <a:prstGeom prst="can">
            <a:avLst>
              <a:gd name="adj" fmla="val 72803"/>
            </a:avLst>
          </a:prstGeom>
          <a:solidFill>
            <a:srgbClr val="56C4D2"/>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999"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rot="1235875">
            <a:off x="6770498" y="2654963"/>
            <a:ext cx="1407758" cy="307777"/>
          </a:xfrm>
          <a:prstGeom prst="rect">
            <a:avLst/>
          </a:prstGeom>
        </p:spPr>
        <p:txBody>
          <a:bodyPr wrap="none">
            <a:spAutoFit/>
          </a:bodyPr>
          <a:lstStyle/>
          <a:p>
            <a:pPr algn="ctr"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图片 86" descr="核心交换机.png"/>
          <p:cNvPicPr>
            <a:picLocks noChangeAspect="1"/>
          </p:cNvPicPr>
          <p:nvPr/>
        </p:nvPicPr>
        <p:blipFill>
          <a:blip r:embed="rId5"/>
          <a:stretch>
            <a:fillRect/>
          </a:stretch>
        </p:blipFill>
        <p:spPr bwMode="gray">
          <a:xfrm>
            <a:off x="5870189" y="2180954"/>
            <a:ext cx="553102" cy="452540"/>
          </a:xfrm>
          <a:prstGeom prst="rect">
            <a:avLst/>
          </a:prstGeom>
        </p:spPr>
      </p:pic>
      <p:grpSp>
        <p:nvGrpSpPr>
          <p:cNvPr id="33" name="组合 32"/>
          <p:cNvGrpSpPr/>
          <p:nvPr/>
        </p:nvGrpSpPr>
        <p:grpSpPr bwMode="gray">
          <a:xfrm>
            <a:off x="6750166" y="81688"/>
            <a:ext cx="4978285" cy="288000"/>
            <a:chOff x="6490353" y="88900"/>
            <a:chExt cx="4978285" cy="296380"/>
          </a:xfrm>
        </p:grpSpPr>
        <p:sp>
          <p:nvSpPr>
            <p:cNvPr id="45" name="五边形 44">
              <a:extLst>
                <a:ext uri="{FF2B5EF4-FFF2-40B4-BE49-F238E27FC236}">
                  <a16:creationId xmlns:a16="http://schemas.microsoft.com/office/drawing/2014/main" xmlns="" id="{582DAA93-C17E-4899-8845-AB6748622C3D}"/>
                </a:ext>
              </a:extLst>
            </p:cNvPr>
            <p:cNvSpPr/>
            <p:nvPr/>
          </p:nvSpPr>
          <p:spPr bwMode="gray">
            <a:xfrm>
              <a:off x="6490353" y="88900"/>
              <a:ext cx="1503513" cy="29638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Load Balancing</a:t>
              </a:r>
              <a:endParaRPr lang="en-US" sz="1200" dirty="0">
                <a:latin typeface="Huawei Sans" panose="020C0503030203020204" pitchFamily="34" charset="0"/>
              </a:endParaRPr>
            </a:p>
          </p:txBody>
        </p:sp>
        <p:sp>
          <p:nvSpPr>
            <p:cNvPr id="46" name="燕尾形 45">
              <a:extLst>
                <a:ext uri="{FF2B5EF4-FFF2-40B4-BE49-F238E27FC236}">
                  <a16:creationId xmlns:a16="http://schemas.microsoft.com/office/drawing/2014/main" xmlns="" id="{E7EFC8A1-15C0-4A48-9534-332F142C03DE}"/>
                </a:ext>
              </a:extLst>
            </p:cNvPr>
            <p:cNvSpPr/>
            <p:nvPr/>
          </p:nvSpPr>
          <p:spPr bwMode="gray">
            <a:xfrm>
              <a:off x="8809363" y="88900"/>
              <a:ext cx="985131" cy="29638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VXLAN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a:extLst>
                <a:ext uri="{FF2B5EF4-FFF2-40B4-BE49-F238E27FC236}">
                  <a16:creationId xmlns:a16="http://schemas.microsoft.com/office/drawing/2014/main" xmlns="" id="{A739A215-DDE7-40DF-AA00-AB3263EF5C75}"/>
                </a:ext>
              </a:extLst>
            </p:cNvPr>
            <p:cNvSpPr/>
            <p:nvPr/>
          </p:nvSpPr>
          <p:spPr bwMode="gray">
            <a:xfrm>
              <a:off x="9709677" y="88900"/>
              <a:ext cx="703318"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EVPN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a:extLst>
                <a:ext uri="{FF2B5EF4-FFF2-40B4-BE49-F238E27FC236}">
                  <a16:creationId xmlns:a16="http://schemas.microsoft.com/office/drawing/2014/main" xmlns="" id="{77D457C9-5406-4721-B411-C71DFF2AD8AB}"/>
                </a:ext>
              </a:extLst>
            </p:cNvPr>
            <p:cNvSpPr/>
            <p:nvPr/>
          </p:nvSpPr>
          <p:spPr bwMode="gray">
            <a:xfrm>
              <a:off x="10328178" y="88900"/>
              <a:ext cx="1140460"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a:extLst>
                <a:ext uri="{FF2B5EF4-FFF2-40B4-BE49-F238E27FC236}">
                  <a16:creationId xmlns:a16="http://schemas.microsoft.com/office/drawing/2014/main" xmlns="" id="{E7EFC8A1-15C0-4A48-9534-332F142C03DE}"/>
                </a:ext>
              </a:extLst>
            </p:cNvPr>
            <p:cNvSpPr/>
            <p:nvPr/>
          </p:nvSpPr>
          <p:spPr bwMode="gray">
            <a:xfrm>
              <a:off x="7909049" y="88900"/>
              <a:ext cx="985131" cy="29638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M-LAG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3733592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VXLAN Concepts: Distributed and Centralized Gateways</a:t>
            </a:r>
            <a:endParaRPr lang="en-US" altLang="zh-CN" dirty="0">
              <a:sym typeface="Huawei Sans" panose="020C0503030203020204" pitchFamily="34" charset="0"/>
            </a:endParaRPr>
          </a:p>
        </p:txBody>
      </p:sp>
      <p:grpSp>
        <p:nvGrpSpPr>
          <p:cNvPr id="6" name="组合 5"/>
          <p:cNvGrpSpPr/>
          <p:nvPr/>
        </p:nvGrpSpPr>
        <p:grpSpPr bwMode="gray">
          <a:xfrm>
            <a:off x="491495" y="1928711"/>
            <a:ext cx="5624690" cy="2648639"/>
            <a:chOff x="779220" y="1896284"/>
            <a:chExt cx="5624690" cy="2648639"/>
          </a:xfrm>
        </p:grpSpPr>
        <p:grpSp>
          <p:nvGrpSpPr>
            <p:cNvPr id="26" name="组合 25"/>
            <p:cNvGrpSpPr/>
            <p:nvPr/>
          </p:nvGrpSpPr>
          <p:grpSpPr bwMode="gray">
            <a:xfrm>
              <a:off x="1596588" y="3060314"/>
              <a:ext cx="1458780" cy="629985"/>
              <a:chOff x="6600056" y="4353447"/>
              <a:chExt cx="1296144" cy="833967"/>
            </a:xfrm>
          </p:grpSpPr>
          <p:cxnSp>
            <p:nvCxnSpPr>
              <p:cNvPr id="27" name="直接连接符 26"/>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p:nvPr/>
          </p:nvCxnSpPr>
          <p:spPr bwMode="gray">
            <a:xfrm flipV="1">
              <a:off x="5196654" y="3213266"/>
              <a:ext cx="0" cy="4770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flipH="1">
              <a:off x="2310202" y="2119066"/>
              <a:ext cx="1581127" cy="915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endCxn id="18" idx="3"/>
            </p:cNvCxnSpPr>
            <p:nvPr/>
          </p:nvCxnSpPr>
          <p:spPr bwMode="gray">
            <a:xfrm>
              <a:off x="3891329" y="2119066"/>
              <a:ext cx="1558681" cy="9524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bwMode="gray">
            <a:xfrm>
              <a:off x="3327679" y="2363099"/>
              <a:ext cx="1196886"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3 gateway</a:t>
              </a:r>
              <a:endParaRPr lang="en-US" altLang="zh-CN"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779220" y="4023974"/>
              <a:ext cx="1365344" cy="518678"/>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PC1</a:t>
              </a:r>
            </a:p>
            <a:p>
              <a:pPr algn="ctr" fontAlgn="ctr"/>
              <a:r>
                <a:rPr lang="en-US" sz="1200" dirty="0" smtClean="0">
                  <a:solidFill>
                    <a:prstClr val="black"/>
                  </a:solidFill>
                  <a:latin typeface="Huawei Sans" panose="020C0503030203020204" pitchFamily="34" charset="0"/>
                </a:rPr>
                <a:t>192.168.1.1/24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4524076" y="4021703"/>
              <a:ext cx="1377300" cy="523220"/>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PC3</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prstClr val="black"/>
                  </a:solidFill>
                  <a:latin typeface="Huawei Sans" panose="020C0503030203020204" pitchFamily="34" charset="0"/>
                </a:rPr>
                <a:t>192.168.1.3/24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86" descr="核心交换机.png"/>
            <p:cNvPicPr>
              <a:picLocks noChangeAspect="1"/>
            </p:cNvPicPr>
            <p:nvPr/>
          </p:nvPicPr>
          <p:blipFill>
            <a:blip r:embed="rId3"/>
            <a:stretch>
              <a:fillRect/>
            </a:stretch>
          </p:blipFill>
          <p:spPr bwMode="gray">
            <a:xfrm>
              <a:off x="3658117" y="1896284"/>
              <a:ext cx="502820" cy="411400"/>
            </a:xfrm>
            <a:prstGeom prst="rect">
              <a:avLst/>
            </a:prstGeom>
          </p:spPr>
        </p:pic>
        <p:pic>
          <p:nvPicPr>
            <p:cNvPr id="18" name="图片 87" descr="汇聚交换机.png"/>
            <p:cNvPicPr>
              <a:picLocks noChangeAspect="1"/>
            </p:cNvPicPr>
            <p:nvPr/>
          </p:nvPicPr>
          <p:blipFill>
            <a:blip r:embed="rId4"/>
            <a:stretch>
              <a:fillRect/>
            </a:stretch>
          </p:blipFill>
          <p:spPr bwMode="gray">
            <a:xfrm>
              <a:off x="4947190" y="2865845"/>
              <a:ext cx="502820" cy="411400"/>
            </a:xfrm>
            <a:prstGeom prst="rect">
              <a:avLst/>
            </a:prstGeom>
          </p:spPr>
        </p:pic>
        <p:pic>
          <p:nvPicPr>
            <p:cNvPr id="21" name="图片 87" descr="汇聚交换机.png"/>
            <p:cNvPicPr>
              <a:picLocks noChangeAspect="1"/>
            </p:cNvPicPr>
            <p:nvPr/>
          </p:nvPicPr>
          <p:blipFill>
            <a:blip r:embed="rId4"/>
            <a:stretch>
              <a:fillRect/>
            </a:stretch>
          </p:blipFill>
          <p:spPr bwMode="gray">
            <a:xfrm>
              <a:off x="2074569" y="2865845"/>
              <a:ext cx="502820" cy="411400"/>
            </a:xfrm>
            <a:prstGeom prst="rect">
              <a:avLst/>
            </a:prstGeom>
          </p:spPr>
        </p:pic>
        <p:pic>
          <p:nvPicPr>
            <p:cNvPr id="22" name="图片 11" descr="开放网络-蓝.png"/>
            <p:cNvPicPr>
              <a:picLocks noChangeAspect="1"/>
            </p:cNvPicPr>
            <p:nvPr/>
          </p:nvPicPr>
          <p:blipFill>
            <a:blip r:embed="rId5"/>
            <a:stretch>
              <a:fillRect/>
            </a:stretch>
          </p:blipFill>
          <p:spPr bwMode="gray">
            <a:xfrm>
              <a:off x="1192285" y="3648032"/>
              <a:ext cx="445957" cy="343290"/>
            </a:xfrm>
            <a:prstGeom prst="rect">
              <a:avLst/>
            </a:prstGeom>
          </p:spPr>
        </p:pic>
        <p:sp>
          <p:nvSpPr>
            <p:cNvPr id="24" name="矩形 23"/>
            <p:cNvSpPr/>
            <p:nvPr/>
          </p:nvSpPr>
          <p:spPr bwMode="gray">
            <a:xfrm>
              <a:off x="1072278" y="2840479"/>
              <a:ext cx="1196886"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2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5207024" y="2840479"/>
              <a:ext cx="1196886"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2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a:off x="2570180" y="4023974"/>
              <a:ext cx="1365344" cy="518678"/>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PC2</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prstClr val="black"/>
                  </a:solidFill>
                  <a:latin typeface="Huawei Sans" panose="020C0503030203020204" pitchFamily="34" charset="0"/>
                </a:rPr>
                <a:t>192.168.2.1/24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图片 11" descr="开放网络-蓝.png"/>
            <p:cNvPicPr>
              <a:picLocks noChangeAspect="1"/>
            </p:cNvPicPr>
            <p:nvPr/>
          </p:nvPicPr>
          <p:blipFill>
            <a:blip r:embed="rId5"/>
            <a:stretch>
              <a:fillRect/>
            </a:stretch>
          </p:blipFill>
          <p:spPr bwMode="gray">
            <a:xfrm>
              <a:off x="3024809" y="3648032"/>
              <a:ext cx="445957" cy="343290"/>
            </a:xfrm>
            <a:prstGeom prst="rect">
              <a:avLst/>
            </a:prstGeom>
          </p:spPr>
        </p:pic>
        <p:pic>
          <p:nvPicPr>
            <p:cNvPr id="33" name="图片 11" descr="开放网络-蓝.png"/>
            <p:cNvPicPr>
              <a:picLocks noChangeAspect="1"/>
            </p:cNvPicPr>
            <p:nvPr/>
          </p:nvPicPr>
          <p:blipFill>
            <a:blip r:embed="rId5"/>
            <a:stretch>
              <a:fillRect/>
            </a:stretch>
          </p:blipFill>
          <p:spPr bwMode="gray">
            <a:xfrm>
              <a:off x="4984970" y="3648032"/>
              <a:ext cx="445957" cy="343290"/>
            </a:xfrm>
            <a:prstGeom prst="rect">
              <a:avLst/>
            </a:prstGeom>
          </p:spPr>
        </p:pic>
        <p:sp>
          <p:nvSpPr>
            <p:cNvPr id="35" name="Freeform 61"/>
            <p:cNvSpPr/>
            <p:nvPr/>
          </p:nvSpPr>
          <p:spPr bwMode="gray">
            <a:xfrm>
              <a:off x="1842213" y="2085952"/>
              <a:ext cx="1906698" cy="1581222"/>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7609"/>
                <a:gd name="connsiteY0" fmla="*/ 1606794 h 1677121"/>
                <a:gd name="connsiteX1" fmla="*/ 1615393 w 1637609"/>
                <a:gd name="connsiteY1" fmla="*/ 224 h 1677121"/>
                <a:gd name="connsiteX2" fmla="*/ 1196447 w 1637609"/>
                <a:gd name="connsiteY2" fmla="*/ 1677121 h 1677121"/>
                <a:gd name="connsiteX0" fmla="*/ 0 w 1633444"/>
                <a:gd name="connsiteY0" fmla="*/ 1606644 h 1606644"/>
                <a:gd name="connsiteX1" fmla="*/ 1615393 w 1633444"/>
                <a:gd name="connsiteY1" fmla="*/ 74 h 1606644"/>
                <a:gd name="connsiteX2" fmla="*/ 1105347 w 1633444"/>
                <a:gd name="connsiteY2" fmla="*/ 1558437 h 1606644"/>
                <a:gd name="connsiteX0" fmla="*/ 0 w 1635928"/>
                <a:gd name="connsiteY0" fmla="*/ 1606706 h 1606706"/>
                <a:gd name="connsiteX1" fmla="*/ 1615393 w 1635928"/>
                <a:gd name="connsiteY1" fmla="*/ 136 h 1606706"/>
                <a:gd name="connsiteX2" fmla="*/ 1161410 w 1635928"/>
                <a:gd name="connsiteY2" fmla="*/ 1541566 h 1606706"/>
                <a:gd name="connsiteX0" fmla="*/ 0 w 1578138"/>
                <a:gd name="connsiteY0" fmla="*/ 1581222 h 1581222"/>
                <a:gd name="connsiteX1" fmla="*/ 1559332 w 1578138"/>
                <a:gd name="connsiteY1" fmla="*/ 52 h 1581222"/>
                <a:gd name="connsiteX2" fmla="*/ 1105349 w 1578138"/>
                <a:gd name="connsiteY2" fmla="*/ 1541482 h 1581222"/>
                <a:gd name="connsiteX0" fmla="*/ 0 w 1578139"/>
                <a:gd name="connsiteY0" fmla="*/ 1581222 h 1581222"/>
                <a:gd name="connsiteX1" fmla="*/ 1559332 w 1578139"/>
                <a:gd name="connsiteY1" fmla="*/ 52 h 1581222"/>
                <a:gd name="connsiteX2" fmla="*/ 1105349 w 1578139"/>
                <a:gd name="connsiteY2" fmla="*/ 1541482 h 1581222"/>
              </a:gdLst>
              <a:ahLst/>
              <a:cxnLst>
                <a:cxn ang="0">
                  <a:pos x="connsiteX0" y="connsiteY0"/>
                </a:cxn>
                <a:cxn ang="0">
                  <a:pos x="connsiteX1" y="connsiteY1"/>
                </a:cxn>
                <a:cxn ang="0">
                  <a:pos x="connsiteX2" y="connsiteY2"/>
                </a:cxn>
              </a:cxnLst>
              <a:rect l="l" t="t" r="r" b="b"/>
              <a:pathLst>
                <a:path w="1578139" h="1581222">
                  <a:moveTo>
                    <a:pt x="0" y="1581222"/>
                  </a:moveTo>
                  <a:cubicBezTo>
                    <a:pt x="756772" y="436494"/>
                    <a:pt x="1375107" y="6675"/>
                    <a:pt x="1559332" y="52"/>
                  </a:cubicBezTo>
                  <a:cubicBezTo>
                    <a:pt x="1743557" y="-6571"/>
                    <a:pt x="498866" y="624863"/>
                    <a:pt x="1105349" y="1541482"/>
                  </a:cubicBezTo>
                </a:path>
              </a:pathLst>
            </a:custGeom>
            <a:noFill/>
            <a:ln w="28575" cap="flat" cmpd="sng" algn="ctr">
              <a:solidFill>
                <a:srgbClr val="EC7061"/>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61"/>
            <p:cNvSpPr/>
            <p:nvPr/>
          </p:nvSpPr>
          <p:spPr bwMode="gray">
            <a:xfrm>
              <a:off x="1554444" y="1925020"/>
              <a:ext cx="3790809" cy="1710496"/>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0373"/>
                <a:gd name="connsiteY0" fmla="*/ 1759150 h 1759150"/>
                <a:gd name="connsiteX1" fmla="*/ 1608386 w 1630373"/>
                <a:gd name="connsiteY1" fmla="*/ 179 h 1759150"/>
                <a:gd name="connsiteX2" fmla="*/ 1189440 w 1630373"/>
                <a:gd name="connsiteY2" fmla="*/ 1677076 h 1759150"/>
                <a:gd name="connsiteX0" fmla="*/ 0 w 3431907"/>
                <a:gd name="connsiteY0" fmla="*/ 1759114 h 1759114"/>
                <a:gd name="connsiteX1" fmla="*/ 1608386 w 3431907"/>
                <a:gd name="connsiteY1" fmla="*/ 143 h 1759114"/>
                <a:gd name="connsiteX2" fmla="*/ 3431907 w 3431907"/>
                <a:gd name="connsiteY2" fmla="*/ 1685507 h 1759114"/>
                <a:gd name="connsiteX0" fmla="*/ 0 w 3431907"/>
                <a:gd name="connsiteY0" fmla="*/ 1759266 h 1759266"/>
                <a:gd name="connsiteX1" fmla="*/ 1608386 w 3431907"/>
                <a:gd name="connsiteY1" fmla="*/ 295 h 1759266"/>
                <a:gd name="connsiteX2" fmla="*/ 3431907 w 3431907"/>
                <a:gd name="connsiteY2" fmla="*/ 1685659 h 1759266"/>
                <a:gd name="connsiteX0" fmla="*/ 0 w 3431907"/>
                <a:gd name="connsiteY0" fmla="*/ 1826955 h 1826955"/>
                <a:gd name="connsiteX1" fmla="*/ 2028849 w 3431907"/>
                <a:gd name="connsiteY1" fmla="*/ 251 h 1826955"/>
                <a:gd name="connsiteX2" fmla="*/ 3431907 w 3431907"/>
                <a:gd name="connsiteY2" fmla="*/ 1753348 h 1826955"/>
                <a:gd name="connsiteX0" fmla="*/ 0 w 3431907"/>
                <a:gd name="connsiteY0" fmla="*/ 73607 h 73607"/>
                <a:gd name="connsiteX1" fmla="*/ 3431907 w 3431907"/>
                <a:gd name="connsiteY1" fmla="*/ 0 h 73607"/>
                <a:gd name="connsiteX0" fmla="*/ 0 w 3431907"/>
                <a:gd name="connsiteY0" fmla="*/ 1364300 h 1364300"/>
                <a:gd name="connsiteX1" fmla="*/ 3431907 w 3431907"/>
                <a:gd name="connsiteY1" fmla="*/ 1290693 h 1364300"/>
                <a:gd name="connsiteX0" fmla="*/ 0 w 3431907"/>
                <a:gd name="connsiteY0" fmla="*/ 1803651 h 1803651"/>
                <a:gd name="connsiteX1" fmla="*/ 3431907 w 3431907"/>
                <a:gd name="connsiteY1" fmla="*/ 1730044 h 1803651"/>
                <a:gd name="connsiteX0" fmla="*/ 0 w 3431907"/>
                <a:gd name="connsiteY0" fmla="*/ 1831963 h 1831963"/>
                <a:gd name="connsiteX1" fmla="*/ 3431907 w 3431907"/>
                <a:gd name="connsiteY1" fmla="*/ 1758356 h 1831963"/>
                <a:gd name="connsiteX0" fmla="*/ 0 w 3431907"/>
                <a:gd name="connsiteY0" fmla="*/ 1892361 h 1892361"/>
                <a:gd name="connsiteX1" fmla="*/ 3431907 w 3431907"/>
                <a:gd name="connsiteY1" fmla="*/ 1818754 h 1892361"/>
                <a:gd name="connsiteX0" fmla="*/ 0 w 3347815"/>
                <a:gd name="connsiteY0" fmla="*/ 1803690 h 1965829"/>
                <a:gd name="connsiteX1" fmla="*/ 3347815 w 3347815"/>
                <a:gd name="connsiteY1" fmla="*/ 1965830 h 1965829"/>
                <a:gd name="connsiteX0" fmla="*/ 0 w 3389861"/>
                <a:gd name="connsiteY0" fmla="*/ 1829244 h 1921534"/>
                <a:gd name="connsiteX1" fmla="*/ 3389861 w 3389861"/>
                <a:gd name="connsiteY1" fmla="*/ 1921534 h 1921534"/>
                <a:gd name="connsiteX0" fmla="*/ 0 w 3389861"/>
                <a:gd name="connsiteY0" fmla="*/ 1725147 h 1817437"/>
                <a:gd name="connsiteX1" fmla="*/ 3389861 w 3389861"/>
                <a:gd name="connsiteY1" fmla="*/ 1817437 h 1817437"/>
                <a:gd name="connsiteX0" fmla="*/ 0 w 3137584"/>
                <a:gd name="connsiteY0" fmla="*/ 1735130 h 1801226"/>
                <a:gd name="connsiteX1" fmla="*/ 3137584 w 3137584"/>
                <a:gd name="connsiteY1" fmla="*/ 1801226 h 1801226"/>
                <a:gd name="connsiteX0" fmla="*/ 0 w 3137584"/>
                <a:gd name="connsiteY0" fmla="*/ 1740519 h 1806615"/>
                <a:gd name="connsiteX1" fmla="*/ 3137584 w 3137584"/>
                <a:gd name="connsiteY1" fmla="*/ 1806615 h 1806615"/>
                <a:gd name="connsiteX0" fmla="*/ 0 w 3137584"/>
                <a:gd name="connsiteY0" fmla="*/ 1697875 h 1763971"/>
                <a:gd name="connsiteX1" fmla="*/ 3137584 w 3137584"/>
                <a:gd name="connsiteY1" fmla="*/ 1763971 h 1763971"/>
              </a:gdLst>
              <a:ahLst/>
              <a:cxnLst>
                <a:cxn ang="0">
                  <a:pos x="connsiteX0" y="connsiteY0"/>
                </a:cxn>
                <a:cxn ang="0">
                  <a:pos x="connsiteX1" y="connsiteY1"/>
                </a:cxn>
              </a:cxnLst>
              <a:rect l="l" t="t" r="r" b="b"/>
              <a:pathLst>
                <a:path w="3137584" h="1763971">
                  <a:moveTo>
                    <a:pt x="0" y="1697875"/>
                  </a:moveTo>
                  <a:cubicBezTo>
                    <a:pt x="1788679" y="-1307982"/>
                    <a:pt x="2925639" y="302081"/>
                    <a:pt x="3137584" y="1763971"/>
                  </a:cubicBezTo>
                </a:path>
              </a:pathLst>
            </a:custGeom>
            <a:noFill/>
            <a:ln w="28575" cap="flat" cmpd="sng" algn="ctr">
              <a:solidFill>
                <a:srgbClr val="EC7061"/>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7" name="Rectangle 64"/>
          <p:cNvSpPr/>
          <p:nvPr/>
        </p:nvSpPr>
        <p:spPr bwMode="gray">
          <a:xfrm>
            <a:off x="596512" y="4483412"/>
            <a:ext cx="5321829" cy="1707837"/>
          </a:xfrm>
          <a:prstGeom prst="rect">
            <a:avLst/>
          </a:prstGeom>
        </p:spPr>
        <p:txBody>
          <a:bodyPr wrap="square">
            <a:noAutofit/>
          </a:bodyPr>
          <a:lstStyle/>
          <a:p>
            <a:pPr fontAlgn="ctr"/>
            <a:r>
              <a:rPr lang="en-US" sz="1200" dirty="0" smtClean="0">
                <a:solidFill>
                  <a:srgbClr val="333333"/>
                </a:solidFill>
                <a:latin typeface="Huawei Sans" panose="020C0503030203020204" pitchFamily="34" charset="0"/>
              </a:rPr>
              <a:t>A Layer 3 gateway is deployed on a device. All inter-subnet traffic is forwarded through the Layer 3 gateway, implementing centralized traffic management.</a:t>
            </a:r>
          </a:p>
          <a:p>
            <a:pPr fontAlgn="ctr"/>
            <a:r>
              <a:rPr lang="en-US" sz="1200" b="1" dirty="0" smtClean="0">
                <a:solidFill>
                  <a:srgbClr val="333333"/>
                </a:solidFill>
                <a:latin typeface="Huawei Sans" panose="020C0503030203020204" pitchFamily="34" charset="0"/>
              </a:rPr>
              <a:t>Advantage:</a:t>
            </a:r>
            <a:r>
              <a:rPr lang="en-US" sz="1200" dirty="0" smtClean="0">
                <a:solidFill>
                  <a:srgbClr val="333333"/>
                </a:solidFill>
                <a:latin typeface="Huawei Sans" panose="020C0503030203020204" pitchFamily="34" charset="0"/>
              </a:rPr>
              <a:t> Inter-subnet traffic is managed in a centralized manner, simplifying gateway deployment and management.</a:t>
            </a:r>
          </a:p>
          <a:p>
            <a:pPr fontAlgn="ctr"/>
            <a:r>
              <a:rPr lang="en-US" sz="1200" b="1" dirty="0" smtClean="0">
                <a:solidFill>
                  <a:srgbClr val="333333"/>
                </a:solidFill>
                <a:latin typeface="Huawei Sans" panose="020C0503030203020204" pitchFamily="34" charset="0"/>
              </a:rPr>
              <a:t>Disadvantage:</a:t>
            </a:r>
            <a:r>
              <a:rPr lang="en-US" sz="1200" dirty="0" smtClean="0">
                <a:solidFill>
                  <a:srgbClr val="333333"/>
                </a:solidFill>
                <a:latin typeface="Huawei Sans" panose="020C0503030203020204" pitchFamily="34" charset="0"/>
              </a:rPr>
              <a:t> The forwarding path is not optimal. The ARP entry specification is a bottleneck. The centralized gateway needs to maintain ARP entries of a large number of terminals connected to the network through VXLAN.</a:t>
            </a:r>
            <a:endParaRPr lang="en-US" altLang="zh-CN" sz="1200"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Rectangle 64"/>
          <p:cNvSpPr/>
          <p:nvPr/>
        </p:nvSpPr>
        <p:spPr bwMode="gray">
          <a:xfrm>
            <a:off x="6270048" y="4483413"/>
            <a:ext cx="5320740" cy="1717362"/>
          </a:xfrm>
          <a:prstGeom prst="rect">
            <a:avLst/>
          </a:prstGeom>
        </p:spPr>
        <p:txBody>
          <a:bodyPr wrap="square">
            <a:noAutofit/>
          </a:bodyPr>
          <a:lstStyle/>
          <a:p>
            <a:pPr fontAlgn="ctr"/>
            <a:r>
              <a:rPr lang="en-US" sz="1200" dirty="0" smtClean="0">
                <a:solidFill>
                  <a:prstClr val="black"/>
                </a:solidFill>
                <a:latin typeface="Huawei Sans" panose="020C0503030203020204" pitchFamily="34" charset="0"/>
              </a:rPr>
              <a:t>VTEPs function as both Layer 2 and Layer 3 gateways. Non-gateway nodes are unaware of VXLAN tunnels and only forward VXLAN packets.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b="1" dirty="0" smtClean="0">
                <a:solidFill>
                  <a:srgbClr val="333333"/>
                </a:solidFill>
                <a:latin typeface="Huawei Sans" panose="020C0503030203020204" pitchFamily="34" charset="0"/>
              </a:rPr>
              <a:t>Advantage</a:t>
            </a:r>
            <a:r>
              <a:rPr lang="en-US" sz="1200" dirty="0" smtClean="0">
                <a:solidFill>
                  <a:srgbClr val="333333"/>
                </a:solidFill>
                <a:latin typeface="Huawei Sans" panose="020C0503030203020204" pitchFamily="34" charset="0"/>
              </a:rPr>
              <a:t>: </a:t>
            </a:r>
            <a:r>
              <a:rPr lang="en-US" altLang="zh-CN" sz="1200" dirty="0">
                <a:solidFill>
                  <a:srgbClr val="333333"/>
                </a:solidFill>
                <a:latin typeface="Huawei Sans" panose="020C0503030203020204" pitchFamily="34" charset="0"/>
              </a:rPr>
              <a:t>VTEPs only need to learn ARP entries of terminals connected to them. Therefore, the number of ARP entries supported is no longer a bottleneck on distributed VXLAN gateways, and the network scalability is improved. </a:t>
            </a:r>
            <a:endParaRPr lang="en-US" altLang="zh-CN" sz="1200" dirty="0" smtClean="0">
              <a:solidFill>
                <a:srgbClr val="333333"/>
              </a:solidFill>
              <a:latin typeface="Huawei Sans" panose="020C0503030203020204" pitchFamily="34" charset="0"/>
            </a:endParaRPr>
          </a:p>
          <a:p>
            <a:pPr fontAlgn="ctr"/>
            <a:r>
              <a:rPr lang="en-US" sz="1200" b="1" dirty="0" smtClean="0">
                <a:solidFill>
                  <a:srgbClr val="333333"/>
                </a:solidFill>
                <a:latin typeface="Huawei Sans" panose="020C0503030203020204" pitchFamily="34" charset="0"/>
              </a:rPr>
              <a:t>Disadvantage</a:t>
            </a:r>
            <a:r>
              <a:rPr lang="en-US" sz="1200" dirty="0" smtClean="0">
                <a:solidFill>
                  <a:srgbClr val="333333"/>
                </a:solidFill>
                <a:latin typeface="Huawei Sans" panose="020C0503030203020204" pitchFamily="34" charset="0"/>
              </a:rPr>
              <a:t>: The deployment, configuration, and implementation of distributed gateways are complex, and the deployment workload is heavy.</a:t>
            </a:r>
            <a:endParaRPr lang="en-US" altLang="zh-CN" sz="1200"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75"/>
          <p:cNvSpPr/>
          <p:nvPr/>
        </p:nvSpPr>
        <p:spPr bwMode="gray">
          <a:xfrm>
            <a:off x="595029" y="1516932"/>
            <a:ext cx="5304264" cy="31468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Centralized gateway</a:t>
            </a:r>
            <a:endParaRPr lang="en-US" sz="1400" dirty="0">
              <a:solidFill>
                <a:srgbClr val="30B5C5"/>
              </a:solidFill>
              <a:latin typeface="Huawei Sans" panose="020C0503030203020204" pitchFamily="34" charset="0"/>
            </a:endParaRPr>
          </a:p>
        </p:txBody>
      </p:sp>
      <p:sp>
        <p:nvSpPr>
          <p:cNvPr id="69" name="圆角矩形 75"/>
          <p:cNvSpPr/>
          <p:nvPr/>
        </p:nvSpPr>
        <p:spPr bwMode="gray">
          <a:xfrm>
            <a:off x="586054" y="1880098"/>
            <a:ext cx="5313238" cy="4311152"/>
          </a:xfrm>
          <a:prstGeom prst="roundRect">
            <a:avLst>
              <a:gd name="adj" fmla="val 212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0" name="圆角矩形 75"/>
          <p:cNvSpPr/>
          <p:nvPr/>
        </p:nvSpPr>
        <p:spPr bwMode="gray">
          <a:xfrm>
            <a:off x="6256442" y="1518519"/>
            <a:ext cx="5320739" cy="31468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Distributed gateway</a:t>
            </a:r>
            <a:endParaRPr lang="en-US" sz="1400" dirty="0">
              <a:solidFill>
                <a:srgbClr val="30B5C5"/>
              </a:solidFill>
              <a:latin typeface="Huawei Sans" panose="020C0503030203020204" pitchFamily="34" charset="0"/>
            </a:endParaRPr>
          </a:p>
        </p:txBody>
      </p:sp>
      <p:sp>
        <p:nvSpPr>
          <p:cNvPr id="71" name="圆角矩形 75"/>
          <p:cNvSpPr/>
          <p:nvPr/>
        </p:nvSpPr>
        <p:spPr bwMode="gray">
          <a:xfrm>
            <a:off x="6254945" y="1880098"/>
            <a:ext cx="5335843" cy="4311152"/>
          </a:xfrm>
          <a:prstGeom prst="roundRect">
            <a:avLst>
              <a:gd name="adj" fmla="val 212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41" name="组合 40"/>
          <p:cNvGrpSpPr/>
          <p:nvPr/>
        </p:nvGrpSpPr>
        <p:grpSpPr bwMode="gray">
          <a:xfrm>
            <a:off x="7079244" y="3092741"/>
            <a:ext cx="1458780" cy="629985"/>
            <a:chOff x="6600056" y="4353447"/>
            <a:chExt cx="1296144" cy="833967"/>
          </a:xfrm>
        </p:grpSpPr>
        <p:cxnSp>
          <p:nvCxnSpPr>
            <p:cNvPr id="42" name="直接连接符 41"/>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4" name="直接连接符 43"/>
          <p:cNvCxnSpPr/>
          <p:nvPr/>
        </p:nvCxnSpPr>
        <p:spPr bwMode="gray">
          <a:xfrm flipV="1">
            <a:off x="10610196" y="3245693"/>
            <a:ext cx="0" cy="4770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gray">
          <a:xfrm flipH="1">
            <a:off x="7792858" y="2151493"/>
            <a:ext cx="1581127" cy="915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endCxn id="52" idx="3"/>
          </p:cNvCxnSpPr>
          <p:nvPr/>
        </p:nvCxnSpPr>
        <p:spPr bwMode="gray">
          <a:xfrm>
            <a:off x="9373985" y="2151493"/>
            <a:ext cx="1489567" cy="9524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1" name="图片 86" descr="核心交换机.png"/>
          <p:cNvPicPr>
            <a:picLocks noChangeAspect="1"/>
          </p:cNvPicPr>
          <p:nvPr/>
        </p:nvPicPr>
        <p:blipFill>
          <a:blip r:embed="rId3"/>
          <a:stretch>
            <a:fillRect/>
          </a:stretch>
        </p:blipFill>
        <p:spPr bwMode="gray">
          <a:xfrm>
            <a:off x="9112850" y="1912392"/>
            <a:ext cx="502820" cy="411400"/>
          </a:xfrm>
          <a:prstGeom prst="rect">
            <a:avLst/>
          </a:prstGeom>
        </p:spPr>
      </p:pic>
      <p:pic>
        <p:nvPicPr>
          <p:cNvPr id="52" name="图片 87" descr="汇聚交换机.png"/>
          <p:cNvPicPr>
            <a:picLocks noChangeAspect="1"/>
          </p:cNvPicPr>
          <p:nvPr/>
        </p:nvPicPr>
        <p:blipFill>
          <a:blip r:embed="rId4"/>
          <a:stretch>
            <a:fillRect/>
          </a:stretch>
        </p:blipFill>
        <p:spPr bwMode="gray">
          <a:xfrm>
            <a:off x="10360732" y="2898272"/>
            <a:ext cx="502820" cy="411400"/>
          </a:xfrm>
          <a:prstGeom prst="rect">
            <a:avLst/>
          </a:prstGeom>
        </p:spPr>
      </p:pic>
      <p:pic>
        <p:nvPicPr>
          <p:cNvPr id="53" name="图片 87" descr="汇聚交换机.png"/>
          <p:cNvPicPr>
            <a:picLocks noChangeAspect="1"/>
          </p:cNvPicPr>
          <p:nvPr/>
        </p:nvPicPr>
        <p:blipFill>
          <a:blip r:embed="rId4"/>
          <a:stretch>
            <a:fillRect/>
          </a:stretch>
        </p:blipFill>
        <p:spPr bwMode="gray">
          <a:xfrm>
            <a:off x="7557225" y="2898272"/>
            <a:ext cx="502820" cy="411400"/>
          </a:xfrm>
          <a:prstGeom prst="rect">
            <a:avLst/>
          </a:prstGeom>
        </p:spPr>
      </p:pic>
      <p:pic>
        <p:nvPicPr>
          <p:cNvPr id="54" name="图片 11" descr="开放网络-蓝.png"/>
          <p:cNvPicPr>
            <a:picLocks noChangeAspect="1"/>
          </p:cNvPicPr>
          <p:nvPr/>
        </p:nvPicPr>
        <p:blipFill>
          <a:blip r:embed="rId5"/>
          <a:stretch>
            <a:fillRect/>
          </a:stretch>
        </p:blipFill>
        <p:spPr bwMode="gray">
          <a:xfrm>
            <a:off x="6674941" y="3680459"/>
            <a:ext cx="445957" cy="343290"/>
          </a:xfrm>
          <a:prstGeom prst="rect">
            <a:avLst/>
          </a:prstGeom>
        </p:spPr>
      </p:pic>
      <p:sp>
        <p:nvSpPr>
          <p:cNvPr id="55" name="矩形 54"/>
          <p:cNvSpPr/>
          <p:nvPr/>
        </p:nvSpPr>
        <p:spPr bwMode="gray">
          <a:xfrm>
            <a:off x="6357200" y="2872244"/>
            <a:ext cx="1227596"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2/3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11" descr="开放网络-蓝.png"/>
          <p:cNvPicPr>
            <a:picLocks noChangeAspect="1"/>
          </p:cNvPicPr>
          <p:nvPr/>
        </p:nvPicPr>
        <p:blipFill>
          <a:blip r:embed="rId5"/>
          <a:stretch>
            <a:fillRect/>
          </a:stretch>
        </p:blipFill>
        <p:spPr bwMode="gray">
          <a:xfrm>
            <a:off x="8507465" y="3680459"/>
            <a:ext cx="445957" cy="343290"/>
          </a:xfrm>
          <a:prstGeom prst="rect">
            <a:avLst/>
          </a:prstGeom>
        </p:spPr>
      </p:pic>
      <p:pic>
        <p:nvPicPr>
          <p:cNvPr id="59" name="图片 11" descr="开放网络-蓝.png"/>
          <p:cNvPicPr>
            <a:picLocks noChangeAspect="1"/>
          </p:cNvPicPr>
          <p:nvPr/>
        </p:nvPicPr>
        <p:blipFill>
          <a:blip r:embed="rId5"/>
          <a:stretch>
            <a:fillRect/>
          </a:stretch>
        </p:blipFill>
        <p:spPr bwMode="gray">
          <a:xfrm>
            <a:off x="10398512" y="3680459"/>
            <a:ext cx="445957" cy="343290"/>
          </a:xfrm>
          <a:prstGeom prst="rect">
            <a:avLst/>
          </a:prstGeom>
        </p:spPr>
      </p:pic>
      <p:sp>
        <p:nvSpPr>
          <p:cNvPr id="60" name="Freeform 61"/>
          <p:cNvSpPr/>
          <p:nvPr/>
        </p:nvSpPr>
        <p:spPr bwMode="gray">
          <a:xfrm>
            <a:off x="7235965" y="3352340"/>
            <a:ext cx="1157724" cy="368480"/>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7609"/>
              <a:gd name="connsiteY0" fmla="*/ 1606794 h 1677121"/>
              <a:gd name="connsiteX1" fmla="*/ 1615393 w 1637609"/>
              <a:gd name="connsiteY1" fmla="*/ 224 h 1677121"/>
              <a:gd name="connsiteX2" fmla="*/ 1196447 w 1637609"/>
              <a:gd name="connsiteY2" fmla="*/ 1677121 h 1677121"/>
              <a:gd name="connsiteX0" fmla="*/ 0 w 1633444"/>
              <a:gd name="connsiteY0" fmla="*/ 1606644 h 1606644"/>
              <a:gd name="connsiteX1" fmla="*/ 1615393 w 1633444"/>
              <a:gd name="connsiteY1" fmla="*/ 74 h 1606644"/>
              <a:gd name="connsiteX2" fmla="*/ 1105347 w 1633444"/>
              <a:gd name="connsiteY2" fmla="*/ 1558437 h 1606644"/>
              <a:gd name="connsiteX0" fmla="*/ 0 w 1635928"/>
              <a:gd name="connsiteY0" fmla="*/ 1606706 h 1606706"/>
              <a:gd name="connsiteX1" fmla="*/ 1615393 w 1635928"/>
              <a:gd name="connsiteY1" fmla="*/ 136 h 1606706"/>
              <a:gd name="connsiteX2" fmla="*/ 1161410 w 1635928"/>
              <a:gd name="connsiteY2" fmla="*/ 1541566 h 1606706"/>
              <a:gd name="connsiteX0" fmla="*/ 0 w 1578138"/>
              <a:gd name="connsiteY0" fmla="*/ 1581222 h 1581222"/>
              <a:gd name="connsiteX1" fmla="*/ 1559332 w 1578138"/>
              <a:gd name="connsiteY1" fmla="*/ 52 h 1581222"/>
              <a:gd name="connsiteX2" fmla="*/ 1105349 w 1578138"/>
              <a:gd name="connsiteY2" fmla="*/ 1541482 h 1581222"/>
              <a:gd name="connsiteX0" fmla="*/ 0 w 1578139"/>
              <a:gd name="connsiteY0" fmla="*/ 1581222 h 1581222"/>
              <a:gd name="connsiteX1" fmla="*/ 1559332 w 1578139"/>
              <a:gd name="connsiteY1" fmla="*/ 52 h 1581222"/>
              <a:gd name="connsiteX2" fmla="*/ 1105349 w 1578139"/>
              <a:gd name="connsiteY2" fmla="*/ 1541482 h 1581222"/>
              <a:gd name="connsiteX0" fmla="*/ 0 w 1105349"/>
              <a:gd name="connsiteY0" fmla="*/ 726054 h 726054"/>
              <a:gd name="connsiteX1" fmla="*/ 392550 w 1105349"/>
              <a:gd name="connsiteY1" fmla="*/ 127864 h 726054"/>
              <a:gd name="connsiteX2" fmla="*/ 1105349 w 1105349"/>
              <a:gd name="connsiteY2" fmla="*/ 686314 h 726054"/>
              <a:gd name="connsiteX0" fmla="*/ 0 w 1105349"/>
              <a:gd name="connsiteY0" fmla="*/ 669864 h 669864"/>
              <a:gd name="connsiteX1" fmla="*/ 392550 w 1105349"/>
              <a:gd name="connsiteY1" fmla="*/ 71674 h 669864"/>
              <a:gd name="connsiteX2" fmla="*/ 1105349 w 1105349"/>
              <a:gd name="connsiteY2" fmla="*/ 630124 h 669864"/>
              <a:gd name="connsiteX0" fmla="*/ 0 w 1105349"/>
              <a:gd name="connsiteY0" fmla="*/ 39740 h 39740"/>
              <a:gd name="connsiteX1" fmla="*/ 1105349 w 1105349"/>
              <a:gd name="connsiteY1" fmla="*/ 0 h 39740"/>
              <a:gd name="connsiteX0" fmla="*/ 0 w 865685"/>
              <a:gd name="connsiteY0" fmla="*/ 0 h 5980"/>
              <a:gd name="connsiteX1" fmla="*/ 865685 w 865685"/>
              <a:gd name="connsiteY1" fmla="*/ 5980 h 5980"/>
              <a:gd name="connsiteX0" fmla="*/ 0 w 10850"/>
              <a:gd name="connsiteY0" fmla="*/ 19732 h 19732"/>
              <a:gd name="connsiteX1" fmla="*/ 10850 w 10850"/>
              <a:gd name="connsiteY1" fmla="*/ 0 h 19732"/>
              <a:gd name="connsiteX0" fmla="*/ 0 w 10850"/>
              <a:gd name="connsiteY0" fmla="*/ 372836 h 372836"/>
              <a:gd name="connsiteX1" fmla="*/ 10850 w 10850"/>
              <a:gd name="connsiteY1" fmla="*/ 353104 h 372836"/>
              <a:gd name="connsiteX0" fmla="*/ 0 w 11069"/>
              <a:gd name="connsiteY0" fmla="*/ 366211 h 372000"/>
              <a:gd name="connsiteX1" fmla="*/ 11069 w 11069"/>
              <a:gd name="connsiteY1" fmla="*/ 371963 h 372000"/>
              <a:gd name="connsiteX0" fmla="*/ 0 w 11069"/>
              <a:gd name="connsiteY0" fmla="*/ 610421 h 616173"/>
              <a:gd name="connsiteX1" fmla="*/ 11069 w 11069"/>
              <a:gd name="connsiteY1" fmla="*/ 616173 h 616173"/>
            </a:gdLst>
            <a:ahLst/>
            <a:cxnLst>
              <a:cxn ang="0">
                <a:pos x="connsiteX0" y="connsiteY0"/>
              </a:cxn>
              <a:cxn ang="0">
                <a:pos x="connsiteX1" y="connsiteY1"/>
              </a:cxn>
            </a:cxnLst>
            <a:rect l="l" t="t" r="r" b="b"/>
            <a:pathLst>
              <a:path w="11069" h="616173">
                <a:moveTo>
                  <a:pt x="0" y="610421"/>
                </a:moveTo>
                <a:cubicBezTo>
                  <a:pt x="4783" y="-220151"/>
                  <a:pt x="6359" y="-188503"/>
                  <a:pt x="11069" y="616173"/>
                </a:cubicBezTo>
              </a:path>
            </a:pathLst>
          </a:custGeom>
          <a:noFill/>
          <a:ln w="28575" cap="flat" cmpd="sng" algn="ctr">
            <a:solidFill>
              <a:srgbClr val="EC7061"/>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Freeform 61"/>
          <p:cNvSpPr/>
          <p:nvPr/>
        </p:nvSpPr>
        <p:spPr bwMode="gray">
          <a:xfrm>
            <a:off x="7037100" y="2401685"/>
            <a:ext cx="3790809" cy="1266257"/>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0373"/>
              <a:gd name="connsiteY0" fmla="*/ 1759150 h 1759150"/>
              <a:gd name="connsiteX1" fmla="*/ 1608386 w 1630373"/>
              <a:gd name="connsiteY1" fmla="*/ 179 h 1759150"/>
              <a:gd name="connsiteX2" fmla="*/ 1189440 w 1630373"/>
              <a:gd name="connsiteY2" fmla="*/ 1677076 h 1759150"/>
              <a:gd name="connsiteX0" fmla="*/ 0 w 3431907"/>
              <a:gd name="connsiteY0" fmla="*/ 1759114 h 1759114"/>
              <a:gd name="connsiteX1" fmla="*/ 1608386 w 3431907"/>
              <a:gd name="connsiteY1" fmla="*/ 143 h 1759114"/>
              <a:gd name="connsiteX2" fmla="*/ 3431907 w 3431907"/>
              <a:gd name="connsiteY2" fmla="*/ 1685507 h 1759114"/>
              <a:gd name="connsiteX0" fmla="*/ 0 w 3431907"/>
              <a:gd name="connsiteY0" fmla="*/ 1759266 h 1759266"/>
              <a:gd name="connsiteX1" fmla="*/ 1608386 w 3431907"/>
              <a:gd name="connsiteY1" fmla="*/ 295 h 1759266"/>
              <a:gd name="connsiteX2" fmla="*/ 3431907 w 3431907"/>
              <a:gd name="connsiteY2" fmla="*/ 1685659 h 1759266"/>
              <a:gd name="connsiteX0" fmla="*/ 0 w 3431907"/>
              <a:gd name="connsiteY0" fmla="*/ 1826955 h 1826955"/>
              <a:gd name="connsiteX1" fmla="*/ 2028849 w 3431907"/>
              <a:gd name="connsiteY1" fmla="*/ 251 h 1826955"/>
              <a:gd name="connsiteX2" fmla="*/ 3431907 w 3431907"/>
              <a:gd name="connsiteY2" fmla="*/ 1753348 h 1826955"/>
              <a:gd name="connsiteX0" fmla="*/ 0 w 3431907"/>
              <a:gd name="connsiteY0" fmla="*/ 73607 h 73607"/>
              <a:gd name="connsiteX1" fmla="*/ 3431907 w 3431907"/>
              <a:gd name="connsiteY1" fmla="*/ 0 h 73607"/>
              <a:gd name="connsiteX0" fmla="*/ 0 w 3431907"/>
              <a:gd name="connsiteY0" fmla="*/ 1364300 h 1364300"/>
              <a:gd name="connsiteX1" fmla="*/ 3431907 w 3431907"/>
              <a:gd name="connsiteY1" fmla="*/ 1290693 h 1364300"/>
              <a:gd name="connsiteX0" fmla="*/ 0 w 3431907"/>
              <a:gd name="connsiteY0" fmla="*/ 1803651 h 1803651"/>
              <a:gd name="connsiteX1" fmla="*/ 3431907 w 3431907"/>
              <a:gd name="connsiteY1" fmla="*/ 1730044 h 1803651"/>
              <a:gd name="connsiteX0" fmla="*/ 0 w 3431907"/>
              <a:gd name="connsiteY0" fmla="*/ 1831963 h 1831963"/>
              <a:gd name="connsiteX1" fmla="*/ 3431907 w 3431907"/>
              <a:gd name="connsiteY1" fmla="*/ 1758356 h 1831963"/>
              <a:gd name="connsiteX0" fmla="*/ 0 w 3431907"/>
              <a:gd name="connsiteY0" fmla="*/ 1892361 h 1892361"/>
              <a:gd name="connsiteX1" fmla="*/ 3431907 w 3431907"/>
              <a:gd name="connsiteY1" fmla="*/ 1818754 h 1892361"/>
              <a:gd name="connsiteX0" fmla="*/ 0 w 3347815"/>
              <a:gd name="connsiteY0" fmla="*/ 1803690 h 1965829"/>
              <a:gd name="connsiteX1" fmla="*/ 3347815 w 3347815"/>
              <a:gd name="connsiteY1" fmla="*/ 1965830 h 1965829"/>
              <a:gd name="connsiteX0" fmla="*/ 0 w 3389861"/>
              <a:gd name="connsiteY0" fmla="*/ 1829244 h 1921534"/>
              <a:gd name="connsiteX1" fmla="*/ 3389861 w 3389861"/>
              <a:gd name="connsiteY1" fmla="*/ 1921534 h 1921534"/>
              <a:gd name="connsiteX0" fmla="*/ 0 w 3389861"/>
              <a:gd name="connsiteY0" fmla="*/ 1725147 h 1817437"/>
              <a:gd name="connsiteX1" fmla="*/ 3389861 w 3389861"/>
              <a:gd name="connsiteY1" fmla="*/ 1817437 h 1817437"/>
              <a:gd name="connsiteX0" fmla="*/ 0 w 3137584"/>
              <a:gd name="connsiteY0" fmla="*/ 1735130 h 1801226"/>
              <a:gd name="connsiteX1" fmla="*/ 3137584 w 3137584"/>
              <a:gd name="connsiteY1" fmla="*/ 1801226 h 1801226"/>
              <a:gd name="connsiteX0" fmla="*/ 0 w 3137584"/>
              <a:gd name="connsiteY0" fmla="*/ 1740519 h 1806615"/>
              <a:gd name="connsiteX1" fmla="*/ 3137584 w 3137584"/>
              <a:gd name="connsiteY1" fmla="*/ 1806615 h 1806615"/>
              <a:gd name="connsiteX0" fmla="*/ 0 w 3137584"/>
              <a:gd name="connsiteY0" fmla="*/ 1697875 h 1763971"/>
              <a:gd name="connsiteX1" fmla="*/ 3137584 w 3137584"/>
              <a:gd name="connsiteY1" fmla="*/ 1763971 h 1763971"/>
              <a:gd name="connsiteX0" fmla="*/ 0 w 3137584"/>
              <a:gd name="connsiteY0" fmla="*/ 1793594 h 1859690"/>
              <a:gd name="connsiteX1" fmla="*/ 3137584 w 3137584"/>
              <a:gd name="connsiteY1" fmla="*/ 1859690 h 1859690"/>
            </a:gdLst>
            <a:ahLst/>
            <a:cxnLst>
              <a:cxn ang="0">
                <a:pos x="connsiteX0" y="connsiteY0"/>
              </a:cxn>
              <a:cxn ang="0">
                <a:pos x="connsiteX1" y="connsiteY1"/>
              </a:cxn>
            </a:cxnLst>
            <a:rect l="l" t="t" r="r" b="b"/>
            <a:pathLst>
              <a:path w="3137584" h="1859690">
                <a:moveTo>
                  <a:pt x="0" y="1793594"/>
                </a:moveTo>
                <a:cubicBezTo>
                  <a:pt x="1494356" y="-1436086"/>
                  <a:pt x="2925639" y="397800"/>
                  <a:pt x="3137584" y="1859690"/>
                </a:cubicBezTo>
              </a:path>
            </a:pathLst>
          </a:custGeom>
          <a:noFill/>
          <a:ln w="28575" cap="flat" cmpd="sng" algn="ctr">
            <a:solidFill>
              <a:srgbClr val="EC7061"/>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a:off x="9170917" y="2872244"/>
            <a:ext cx="1227596"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2/3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6270049" y="4056401"/>
            <a:ext cx="1365344" cy="518678"/>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PC1</a:t>
            </a:r>
          </a:p>
          <a:p>
            <a:pPr algn="ctr" fontAlgn="ctr"/>
            <a:r>
              <a:rPr lang="en-US" sz="1200" dirty="0" smtClean="0">
                <a:solidFill>
                  <a:prstClr val="black"/>
                </a:solidFill>
                <a:latin typeface="Huawei Sans" panose="020C0503030203020204" pitchFamily="34" charset="0"/>
              </a:rPr>
              <a:t>192.168.1.1/24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10027111" y="4054130"/>
            <a:ext cx="1377300" cy="523220"/>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PC3</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prstClr val="black"/>
                </a:solidFill>
                <a:latin typeface="Huawei Sans" panose="020C0503030203020204" pitchFamily="34" charset="0"/>
              </a:rPr>
              <a:t>192.168.1.3/24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8102573" y="4056401"/>
            <a:ext cx="1365344" cy="518678"/>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PC2</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prstClr val="black"/>
                </a:solidFill>
                <a:latin typeface="Huawei Sans" panose="020C0503030203020204" pitchFamily="34" charset="0"/>
              </a:rPr>
              <a:t>192.168.2.1/24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p:cNvGrpSpPr/>
          <p:nvPr/>
        </p:nvGrpSpPr>
        <p:grpSpPr bwMode="gray">
          <a:xfrm>
            <a:off x="6750166" y="81688"/>
            <a:ext cx="4978285" cy="288000"/>
            <a:chOff x="6490353" y="88900"/>
            <a:chExt cx="4978285" cy="296380"/>
          </a:xfrm>
        </p:grpSpPr>
        <p:sp>
          <p:nvSpPr>
            <p:cNvPr id="64" name="五边形 63">
              <a:extLst>
                <a:ext uri="{FF2B5EF4-FFF2-40B4-BE49-F238E27FC236}">
                  <a16:creationId xmlns:a16="http://schemas.microsoft.com/office/drawing/2014/main" xmlns="" id="{582DAA93-C17E-4899-8845-AB6748622C3D}"/>
                </a:ext>
              </a:extLst>
            </p:cNvPr>
            <p:cNvSpPr/>
            <p:nvPr/>
          </p:nvSpPr>
          <p:spPr bwMode="gray">
            <a:xfrm>
              <a:off x="6490353" y="88900"/>
              <a:ext cx="1503513" cy="29638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Load Balancing</a:t>
              </a:r>
              <a:endParaRPr lang="en-US" sz="1200" dirty="0">
                <a:latin typeface="Huawei Sans" panose="020C0503030203020204" pitchFamily="34" charset="0"/>
              </a:endParaRPr>
            </a:p>
          </p:txBody>
        </p:sp>
        <p:sp>
          <p:nvSpPr>
            <p:cNvPr id="65" name="燕尾形 64">
              <a:extLst>
                <a:ext uri="{FF2B5EF4-FFF2-40B4-BE49-F238E27FC236}">
                  <a16:creationId xmlns:a16="http://schemas.microsoft.com/office/drawing/2014/main" xmlns="" id="{E7EFC8A1-15C0-4A48-9534-332F142C03DE}"/>
                </a:ext>
              </a:extLst>
            </p:cNvPr>
            <p:cNvSpPr/>
            <p:nvPr/>
          </p:nvSpPr>
          <p:spPr bwMode="gray">
            <a:xfrm>
              <a:off x="8809363" y="88900"/>
              <a:ext cx="985131" cy="29638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VXLAN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65">
              <a:extLst>
                <a:ext uri="{FF2B5EF4-FFF2-40B4-BE49-F238E27FC236}">
                  <a16:creationId xmlns:a16="http://schemas.microsoft.com/office/drawing/2014/main" xmlns="" id="{A739A215-DDE7-40DF-AA00-AB3263EF5C75}"/>
                </a:ext>
              </a:extLst>
            </p:cNvPr>
            <p:cNvSpPr/>
            <p:nvPr/>
          </p:nvSpPr>
          <p:spPr bwMode="gray">
            <a:xfrm>
              <a:off x="9709677" y="88900"/>
              <a:ext cx="703318"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EVPN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a:extLst>
                <a:ext uri="{FF2B5EF4-FFF2-40B4-BE49-F238E27FC236}">
                  <a16:creationId xmlns:a16="http://schemas.microsoft.com/office/drawing/2014/main" xmlns="" id="{77D457C9-5406-4721-B411-C71DFF2AD8AB}"/>
                </a:ext>
              </a:extLst>
            </p:cNvPr>
            <p:cNvSpPr/>
            <p:nvPr/>
          </p:nvSpPr>
          <p:spPr bwMode="gray">
            <a:xfrm>
              <a:off x="10328178" y="88900"/>
              <a:ext cx="1140460"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燕尾形 80">
              <a:extLst>
                <a:ext uri="{FF2B5EF4-FFF2-40B4-BE49-F238E27FC236}">
                  <a16:creationId xmlns:a16="http://schemas.microsoft.com/office/drawing/2014/main" xmlns="" id="{E7EFC8A1-15C0-4A48-9534-332F142C03DE}"/>
                </a:ext>
              </a:extLst>
            </p:cNvPr>
            <p:cNvSpPr/>
            <p:nvPr/>
          </p:nvSpPr>
          <p:spPr bwMode="gray">
            <a:xfrm>
              <a:off x="7909049" y="88900"/>
              <a:ext cx="985131" cy="29638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M-LAG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1096062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VXLAN Tunnel Establishment Modes</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a:xfrm>
            <a:off x="455612" y="1052514"/>
            <a:ext cx="10921634" cy="4875042"/>
          </a:xfrm>
        </p:spPr>
        <p:txBody>
          <a:bodyPr/>
          <a:lstStyle/>
          <a:p>
            <a:pPr algn="l"/>
            <a:r>
              <a:rPr lang="en-US" sz="1800" dirty="0" smtClean="0"/>
              <a:t>A VXLAN tunnel is identified by a pair of VTEP IP addresses. Packets are encapsulated on a VTEP and then transmitted in the VXLAN tunnel via routing. A VXLAN tunnel </a:t>
            </a:r>
            <a:r>
              <a:rPr lang="en-US" altLang="zh-CN" sz="1800" dirty="0" smtClean="0"/>
              <a:t>can be established successfully as long as the VTEPs at both ends of the tunnel have reachable routes to each other's IP address at Layer 3.</a:t>
            </a:r>
            <a:endParaRPr lang="en-US" altLang="zh-CN" sz="1800" dirty="0" smtClean="0">
              <a:sym typeface="Huawei Sans" panose="020C0503030203020204" pitchFamily="34" charset="0"/>
            </a:endParaRPr>
          </a:p>
          <a:p>
            <a:pPr algn="l"/>
            <a:r>
              <a:rPr lang="en-US" sz="1800" dirty="0" smtClean="0"/>
              <a:t>VXLAN tunnels are classified into the following types based on the VXLAN tunnel creation mode:</a:t>
            </a:r>
            <a:endParaRPr lang="en-US" altLang="zh-CN" sz="1800" dirty="0" smtClean="0">
              <a:sym typeface="Huawei Sans" panose="020C0503030203020204" pitchFamily="34" charset="0"/>
            </a:endParaRPr>
          </a:p>
          <a:p>
            <a:pPr marL="623888" lvl="1" indent="-298450"/>
            <a:r>
              <a:rPr lang="en-US" sz="1600" dirty="0" smtClean="0"/>
              <a:t>Static tunnel: </a:t>
            </a:r>
            <a:r>
              <a:rPr lang="en-US" altLang="zh-CN" sz="1600" dirty="0" smtClean="0"/>
              <a:t>The </a:t>
            </a:r>
            <a:r>
              <a:rPr lang="en-US" sz="1600" dirty="0" smtClean="0"/>
              <a:t>local and remote VNIs, VTEP IP addresses, and ingress replication list (</a:t>
            </a:r>
            <a:r>
              <a:rPr lang="en-US" altLang="zh-CN" sz="1600" dirty="0" smtClean="0">
                <a:sym typeface="Huawei Sans" panose="020C0503030203020204" pitchFamily="34" charset="0"/>
              </a:rPr>
              <a:t>head-end peer-list</a:t>
            </a:r>
            <a:r>
              <a:rPr lang="en-US" sz="1600" dirty="0" smtClean="0"/>
              <a:t>) are configured manually.</a:t>
            </a:r>
            <a:endParaRPr lang="en-US" altLang="zh-CN" sz="1600" dirty="0" smtClean="0">
              <a:sym typeface="Huawei Sans" panose="020C0503030203020204" pitchFamily="34" charset="0"/>
            </a:endParaRPr>
          </a:p>
          <a:p>
            <a:pPr marL="623888" lvl="1" indent="-298450"/>
            <a:r>
              <a:rPr lang="en-US" sz="1600" dirty="0" smtClean="0"/>
              <a:t>Dynamic tunnel: VXLAN tunnels are dynamically established using BGP EVPN. The local and remote VTEPs establish a BGP EVPN peer relationship and then exchange BGP EVPN routes to learn the VNIs and VTEP IP addresses from each other.</a:t>
            </a:r>
            <a:endParaRPr lang="en-US" altLang="zh-CN" sz="1600" dirty="0" smtClean="0">
              <a:sym typeface="Huawei Sans" panose="020C0503030203020204" pitchFamily="34" charset="0"/>
            </a:endParaRPr>
          </a:p>
          <a:p>
            <a:pPr algn="l"/>
            <a:endParaRPr lang="en-US" altLang="zh-CN" sz="1800" dirty="0">
              <a:sym typeface="Huawei Sans" panose="020C0503030203020204" pitchFamily="34" charset="0"/>
            </a:endParaRPr>
          </a:p>
        </p:txBody>
      </p:sp>
      <p:grpSp>
        <p:nvGrpSpPr>
          <p:cNvPr id="12" name="组合 11"/>
          <p:cNvGrpSpPr/>
          <p:nvPr/>
        </p:nvGrpSpPr>
        <p:grpSpPr bwMode="gray">
          <a:xfrm>
            <a:off x="6750166" y="81688"/>
            <a:ext cx="4978285" cy="288000"/>
            <a:chOff x="6490353" y="88900"/>
            <a:chExt cx="4978285" cy="296380"/>
          </a:xfrm>
        </p:grpSpPr>
        <p:sp>
          <p:nvSpPr>
            <p:cNvPr id="19" name="五边形 18">
              <a:extLst>
                <a:ext uri="{FF2B5EF4-FFF2-40B4-BE49-F238E27FC236}">
                  <a16:creationId xmlns:a16="http://schemas.microsoft.com/office/drawing/2014/main" xmlns="" id="{582DAA93-C17E-4899-8845-AB6748622C3D}"/>
                </a:ext>
              </a:extLst>
            </p:cNvPr>
            <p:cNvSpPr/>
            <p:nvPr/>
          </p:nvSpPr>
          <p:spPr bwMode="gray">
            <a:xfrm>
              <a:off x="6490353" y="88900"/>
              <a:ext cx="1503513" cy="29638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Load Balancing</a:t>
              </a:r>
              <a:endParaRPr lang="en-US" sz="1200" dirty="0">
                <a:latin typeface="Huawei Sans" panose="020C0503030203020204" pitchFamily="34" charset="0"/>
              </a:endParaRPr>
            </a:p>
          </p:txBody>
        </p:sp>
        <p:sp>
          <p:nvSpPr>
            <p:cNvPr id="20" name="燕尾形 19">
              <a:extLst>
                <a:ext uri="{FF2B5EF4-FFF2-40B4-BE49-F238E27FC236}">
                  <a16:creationId xmlns:a16="http://schemas.microsoft.com/office/drawing/2014/main" xmlns="" id="{E7EFC8A1-15C0-4A48-9534-332F142C03DE}"/>
                </a:ext>
              </a:extLst>
            </p:cNvPr>
            <p:cNvSpPr/>
            <p:nvPr/>
          </p:nvSpPr>
          <p:spPr bwMode="gray">
            <a:xfrm>
              <a:off x="8809363" y="88900"/>
              <a:ext cx="985131" cy="29638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VXLAN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a:extLst>
                <a:ext uri="{FF2B5EF4-FFF2-40B4-BE49-F238E27FC236}">
                  <a16:creationId xmlns:a16="http://schemas.microsoft.com/office/drawing/2014/main" xmlns="" id="{A739A215-DDE7-40DF-AA00-AB3263EF5C75}"/>
                </a:ext>
              </a:extLst>
            </p:cNvPr>
            <p:cNvSpPr/>
            <p:nvPr/>
          </p:nvSpPr>
          <p:spPr bwMode="gray">
            <a:xfrm>
              <a:off x="9709677" y="88900"/>
              <a:ext cx="703318"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EVPN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a:extLst>
                <a:ext uri="{FF2B5EF4-FFF2-40B4-BE49-F238E27FC236}">
                  <a16:creationId xmlns:a16="http://schemas.microsoft.com/office/drawing/2014/main" xmlns="" id="{77D457C9-5406-4721-B411-C71DFF2AD8AB}"/>
                </a:ext>
              </a:extLst>
            </p:cNvPr>
            <p:cNvSpPr/>
            <p:nvPr/>
          </p:nvSpPr>
          <p:spPr bwMode="gray">
            <a:xfrm>
              <a:off x="10328178" y="88900"/>
              <a:ext cx="1140460"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a:extLst>
                <a:ext uri="{FF2B5EF4-FFF2-40B4-BE49-F238E27FC236}">
                  <a16:creationId xmlns:a16="http://schemas.microsoft.com/office/drawing/2014/main" xmlns="" id="{E7EFC8A1-15C0-4A48-9534-332F142C03DE}"/>
                </a:ext>
              </a:extLst>
            </p:cNvPr>
            <p:cNvSpPr/>
            <p:nvPr/>
          </p:nvSpPr>
          <p:spPr bwMode="gray">
            <a:xfrm>
              <a:off x="7909049" y="88900"/>
              <a:ext cx="985131" cy="29638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M-LAG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5114076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CE215F-03D8-418B-8DAB-AE14616400DF}"/>
              </a:ext>
            </a:extLst>
          </p:cNvPr>
          <p:cNvSpPr>
            <a:spLocks noGrp="1"/>
          </p:cNvSpPr>
          <p:nvPr>
            <p:ph type="title"/>
          </p:nvPr>
        </p:nvSpPr>
        <p:spPr/>
        <p:txBody>
          <a:bodyPr/>
          <a:lstStyle/>
          <a:p>
            <a:r>
              <a:rPr lang="en-US" smtClean="0"/>
              <a:t>Application of VXLAN in a Cloud DC</a:t>
            </a:r>
            <a:endParaRPr lang="en-US" dirty="0"/>
          </a:p>
        </p:txBody>
      </p:sp>
      <p:sp>
        <p:nvSpPr>
          <p:cNvPr id="49" name="文本占位符 48"/>
          <p:cNvSpPr>
            <a:spLocks noGrp="1"/>
          </p:cNvSpPr>
          <p:nvPr>
            <p:ph type="body" sz="quarter" idx="10"/>
          </p:nvPr>
        </p:nvSpPr>
        <p:spPr/>
        <p:txBody>
          <a:bodyPr/>
          <a:lstStyle/>
          <a:p>
            <a:pPr algn="l"/>
            <a:r>
              <a:rPr lang="en-US" sz="1600" dirty="0" smtClean="0"/>
              <a:t>In a cloud DC, a large number of services are deployed on VMs, which can be live migrated in a server cluster. When a VM is migrated to a server connected to another leaf node, the IP address and MAC address of the VM remain unchanged. In this way, service access is not interrupted.</a:t>
            </a:r>
            <a:endParaRPr lang="en-US" altLang="zh-CN" sz="1600" dirty="0" smtClean="0">
              <a:sym typeface="Huawei Sans" panose="020C0503030203020204" pitchFamily="34" charset="0"/>
            </a:endParaRPr>
          </a:p>
          <a:p>
            <a:pPr algn="l"/>
            <a:r>
              <a:rPr lang="en-US" sz="1600" dirty="0" smtClean="0"/>
              <a:t>Spine-leaf + VXLAN is the best practice in this scenario.</a:t>
            </a:r>
            <a:endParaRPr lang="en-US" altLang="zh-CN" sz="1600" dirty="0" smtClean="0">
              <a:sym typeface="Huawei Sans" panose="020C0503030203020204" pitchFamily="34" charset="0"/>
            </a:endParaRPr>
          </a:p>
          <a:p>
            <a:pPr algn="l"/>
            <a:endParaRPr lang="en-US" altLang="zh-CN" sz="1600" dirty="0">
              <a:sym typeface="Huawei Sans" panose="020C0503030203020204" pitchFamily="34" charset="0"/>
            </a:endParaRPr>
          </a:p>
        </p:txBody>
      </p:sp>
      <p:grpSp>
        <p:nvGrpSpPr>
          <p:cNvPr id="55" name="组合 54"/>
          <p:cNvGrpSpPr/>
          <p:nvPr/>
        </p:nvGrpSpPr>
        <p:grpSpPr bwMode="gray">
          <a:xfrm>
            <a:off x="1595559" y="2635416"/>
            <a:ext cx="8686416" cy="3557300"/>
            <a:chOff x="1595559" y="2552074"/>
            <a:chExt cx="9419558" cy="3781677"/>
          </a:xfrm>
        </p:grpSpPr>
        <p:sp>
          <p:nvSpPr>
            <p:cNvPr id="3" name="矩形 2">
              <a:extLst>
                <a:ext uri="{FF2B5EF4-FFF2-40B4-BE49-F238E27FC236}">
                  <a16:creationId xmlns:a16="http://schemas.microsoft.com/office/drawing/2014/main" xmlns="" id="{EA6BDD68-72CC-4539-AE11-C17F4B101754}"/>
                </a:ext>
              </a:extLst>
            </p:cNvPr>
            <p:cNvSpPr/>
            <p:nvPr/>
          </p:nvSpPr>
          <p:spPr bwMode="gray">
            <a:xfrm>
              <a:off x="3340538" y="4191831"/>
              <a:ext cx="5197994" cy="2061943"/>
            </a:xfrm>
            <a:prstGeom prst="rect">
              <a:avLst/>
            </a:prstGeom>
            <a:solidFill>
              <a:srgbClr val="BEE9EE"/>
            </a:solidFill>
            <a:ln w="25400" cap="flat" cmpd="sng" algn="ctr">
              <a:solidFill>
                <a:srgbClr val="94DAE2"/>
              </a:solidFill>
              <a:prstDash val="dashDot"/>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a:extLst>
                <a:ext uri="{FF2B5EF4-FFF2-40B4-BE49-F238E27FC236}">
                  <a16:creationId xmlns:a16="http://schemas.microsoft.com/office/drawing/2014/main" xmlns="" id="{5DC11149-4043-4CD0-B35A-6A0F450F5FE8}"/>
                </a:ext>
              </a:extLst>
            </p:cNvPr>
            <p:cNvSpPr txBox="1"/>
            <p:nvPr/>
          </p:nvSpPr>
          <p:spPr bwMode="gray">
            <a:xfrm>
              <a:off x="5466165" y="5911714"/>
              <a:ext cx="1028058" cy="290565"/>
            </a:xfrm>
            <a:prstGeom prst="rect">
              <a:avLst/>
            </a:prstGeom>
            <a:noFill/>
            <a:ln w="9525" algn="ctr">
              <a:noFill/>
              <a:miter lim="800000"/>
              <a:headEnd/>
              <a:tailEnd/>
            </a:ln>
          </p:spPr>
          <p:txBody>
            <a:bodyPr vert="horz" wrap="square" lIns="36000" tIns="43901" rIns="36000"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OSPF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4" name="组合 63">
              <a:extLst>
                <a:ext uri="{FF2B5EF4-FFF2-40B4-BE49-F238E27FC236}">
                  <a16:creationId xmlns:a16="http://schemas.microsoft.com/office/drawing/2014/main" xmlns="" id="{1B427242-85B5-47D2-A031-B9CA70DE644C}"/>
                </a:ext>
              </a:extLst>
            </p:cNvPr>
            <p:cNvGrpSpPr/>
            <p:nvPr/>
          </p:nvGrpSpPr>
          <p:grpSpPr bwMode="gray">
            <a:xfrm>
              <a:off x="8278633" y="2571480"/>
              <a:ext cx="2004941" cy="986518"/>
              <a:chOff x="8278633" y="2571480"/>
              <a:chExt cx="2004941" cy="986518"/>
            </a:xfrm>
          </p:grpSpPr>
          <p:sp>
            <p:nvSpPr>
              <p:cNvPr id="37" name="矩形 36">
                <a:extLst>
                  <a:ext uri="{FF2B5EF4-FFF2-40B4-BE49-F238E27FC236}">
                    <a16:creationId xmlns:a16="http://schemas.microsoft.com/office/drawing/2014/main" xmlns="" id="{CC38CB20-E895-4E96-ACB9-46FA09AB0C78}"/>
                  </a:ext>
                </a:extLst>
              </p:cNvPr>
              <p:cNvSpPr/>
              <p:nvPr/>
            </p:nvSpPr>
            <p:spPr bwMode="gray">
              <a:xfrm>
                <a:off x="8278633" y="2571480"/>
                <a:ext cx="2004941" cy="986518"/>
              </a:xfrm>
              <a:prstGeom prst="rect">
                <a:avLst/>
              </a:prstGeom>
              <a:noFill/>
              <a:ln w="25400" cap="flat" cmpd="sng" algn="ctr">
                <a:solidFill>
                  <a:schemeClr val="tx2">
                    <a:lumMod val="75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95">
                <a:extLst>
                  <a:ext uri="{FF2B5EF4-FFF2-40B4-BE49-F238E27FC236}">
                    <a16:creationId xmlns:a16="http://schemas.microsoft.com/office/drawing/2014/main" xmlns="" id="{4824F454-6E92-4315-BDAC-F3A9052DCED5}"/>
                  </a:ext>
                </a:extLst>
              </p:cNvPr>
              <p:cNvSpPr/>
              <p:nvPr/>
            </p:nvSpPr>
            <p:spPr bwMode="gray">
              <a:xfrm>
                <a:off x="8561553" y="3186970"/>
                <a:ext cx="1485141" cy="327122"/>
              </a:xfrm>
              <a:prstGeom prst="roundRect">
                <a:avLst/>
              </a:prstGeom>
              <a:solidFill>
                <a:schemeClr val="bg2"/>
              </a:solidFill>
              <a:ln w="9525" cap="flat" cmpd="sng" algn="ctr">
                <a:solidFill>
                  <a:schemeClr val="tx2">
                    <a:lumMod val="75000"/>
                  </a:schemeClr>
                </a:solidFill>
                <a:prstDash val="solid"/>
                <a:round/>
                <a:headEnd type="none" w="med" len="med"/>
                <a:tailEnd type="none" w="med" len="med"/>
              </a:ln>
              <a:effectLst/>
            </p:spPr>
            <p:txBody>
              <a:bodyPr vert="horz" wrap="square" lIns="36000" tIns="45720" rIns="36000" bIns="45720" numCol="1" rtlCol="0" anchor="ctr" anchorCtr="1" compatLnSpc="1">
                <a:prstTxWarp prst="textNoShape">
                  <a:avLst/>
                </a:prstTxWarp>
              </a:bodyPr>
              <a:lstStyle/>
              <a:p>
                <a:pPr defTabSz="914400" fontAlgn="ctr">
                  <a:spcBef>
                    <a:spcPct val="0"/>
                  </a:spcBef>
                  <a:spcAft>
                    <a:spcPct val="0"/>
                  </a:spcAft>
                </a:pPr>
                <a:r>
                  <a:rPr lang="en-US" sz="1200" dirty="0" smtClean="0">
                    <a:latin typeface="Huawei Sans" panose="020C0503030203020204" pitchFamily="34" charset="0"/>
                  </a:rPr>
                  <a:t>Open vSwitch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98">
                <a:extLst>
                  <a:ext uri="{FF2B5EF4-FFF2-40B4-BE49-F238E27FC236}">
                    <a16:creationId xmlns:a16="http://schemas.microsoft.com/office/drawing/2014/main" xmlns="" id="{24F545B0-EFE6-4989-8D77-AF2AB67DF837}"/>
                  </a:ext>
                </a:extLst>
              </p:cNvPr>
              <p:cNvSpPr/>
              <p:nvPr/>
            </p:nvSpPr>
            <p:spPr bwMode="gray">
              <a:xfrm>
                <a:off x="9036341" y="2649265"/>
                <a:ext cx="535564" cy="380471"/>
              </a:xfrm>
              <a:prstGeom prst="roundRect">
                <a:avLst/>
              </a:prstGeom>
              <a:solidFill>
                <a:schemeClr val="bg2"/>
              </a:solidFill>
              <a:ln w="9525" cap="flat" cmpd="sng" algn="ctr">
                <a:solidFill>
                  <a:schemeClr val="tx2">
                    <a:lumMod val="75000"/>
                  </a:schemeClr>
                </a:solidFill>
                <a:prstDash val="solid"/>
                <a:round/>
                <a:headEnd type="none" w="med" len="med"/>
                <a:tailEnd type="none" w="med" len="med"/>
              </a:ln>
              <a:effectLst/>
            </p:spPr>
            <p:txBody>
              <a:bodyPr vert="horz" wrap="square" lIns="36000" tIns="45720" rIns="36000" bIns="45720" numCol="1" rtlCol="0" anchor="ctr" anchorCtr="1" compatLnSpc="1">
                <a:prstTxWarp prst="textNoShape">
                  <a:avLst/>
                </a:prstTxWarp>
              </a:bodyPr>
              <a:lstStyle/>
              <a:p>
                <a:pPr defTabSz="914400" fontAlgn="ctr">
                  <a:spcBef>
                    <a:spcPct val="0"/>
                  </a:spcBef>
                  <a:spcAft>
                    <a:spcPct val="0"/>
                  </a:spcAft>
                </a:pPr>
                <a:r>
                  <a:rPr lang="en-US" sz="1200" dirty="0" smtClean="0">
                    <a:latin typeface="Huawei Sans" panose="020C0503030203020204" pitchFamily="34" charset="0"/>
                  </a:rPr>
                  <a:t>VM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99">
                <a:extLst>
                  <a:ext uri="{FF2B5EF4-FFF2-40B4-BE49-F238E27FC236}">
                    <a16:creationId xmlns:a16="http://schemas.microsoft.com/office/drawing/2014/main" xmlns="" id="{956D2B04-C0EE-4D72-B42A-AFFB7D8C9125}"/>
                  </a:ext>
                </a:extLst>
              </p:cNvPr>
              <p:cNvSpPr/>
              <p:nvPr/>
            </p:nvSpPr>
            <p:spPr bwMode="gray">
              <a:xfrm>
                <a:off x="9692247" y="2649265"/>
                <a:ext cx="535564" cy="380471"/>
              </a:xfrm>
              <a:prstGeom prst="roundRect">
                <a:avLst/>
              </a:prstGeom>
              <a:solidFill>
                <a:schemeClr val="bg2"/>
              </a:solidFill>
              <a:ln w="9525" cap="flat" cmpd="sng" algn="ctr">
                <a:solidFill>
                  <a:schemeClr val="tx2">
                    <a:lumMod val="75000"/>
                  </a:schemeClr>
                </a:solidFill>
                <a:prstDash val="solid"/>
                <a:round/>
                <a:headEnd type="none" w="med" len="med"/>
                <a:tailEnd type="none" w="med" len="med"/>
              </a:ln>
              <a:effectLst/>
            </p:spPr>
            <p:txBody>
              <a:bodyPr vert="horz" wrap="square" lIns="36000" tIns="45720" rIns="36000" bIns="45720" numCol="1" rtlCol="0" anchor="ctr" anchorCtr="1" compatLnSpc="1">
                <a:prstTxWarp prst="textNoShape">
                  <a:avLst/>
                </a:prstTxWarp>
              </a:bodyPr>
              <a:lstStyle/>
              <a:p>
                <a:pPr defTabSz="914400" fontAlgn="ctr">
                  <a:spcBef>
                    <a:spcPct val="0"/>
                  </a:spcBef>
                  <a:spcAft>
                    <a:spcPct val="0"/>
                  </a:spcAft>
                </a:pPr>
                <a:r>
                  <a:rPr lang="en-US" sz="1200" dirty="0" smtClean="0">
                    <a:latin typeface="Huawei Sans" panose="020C0503030203020204" pitchFamily="34" charset="0"/>
                  </a:rPr>
                  <a:t>VM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连接符 40">
                <a:extLst>
                  <a:ext uri="{FF2B5EF4-FFF2-40B4-BE49-F238E27FC236}">
                    <a16:creationId xmlns:a16="http://schemas.microsoft.com/office/drawing/2014/main" xmlns="" id="{B68F93ED-2F63-427B-A23E-288245D38CE7}"/>
                  </a:ext>
                </a:extLst>
              </p:cNvPr>
              <p:cNvCxnSpPr>
                <a:stCxn id="39" idx="2"/>
                <a:endCxn id="38" idx="0"/>
              </p:cNvCxnSpPr>
              <p:nvPr/>
            </p:nvCxnSpPr>
            <p:spPr bwMode="gray">
              <a:xfrm>
                <a:off x="9304123" y="3029737"/>
                <a:ext cx="1" cy="157233"/>
              </a:xfrm>
              <a:prstGeom prst="line">
                <a:avLst/>
              </a:prstGeom>
              <a:solidFill>
                <a:schemeClr val="accent1"/>
              </a:solidFill>
              <a:ln w="19050" cap="flat" cmpd="sng" algn="ctr">
                <a:solidFill>
                  <a:schemeClr val="tx2">
                    <a:lumMod val="75000"/>
                  </a:schemeClr>
                </a:solidFill>
                <a:prstDash val="solid"/>
                <a:round/>
                <a:headEnd type="none" w="med" len="med"/>
                <a:tailEnd type="none" w="med" len="med"/>
              </a:ln>
              <a:effectLst/>
            </p:spPr>
          </p:cxnSp>
          <p:cxnSp>
            <p:nvCxnSpPr>
              <p:cNvPr id="42" name="直接连接符 41">
                <a:extLst>
                  <a:ext uri="{FF2B5EF4-FFF2-40B4-BE49-F238E27FC236}">
                    <a16:creationId xmlns:a16="http://schemas.microsoft.com/office/drawing/2014/main" xmlns="" id="{129C33E9-4292-4B44-8579-2B49DB95F7D3}"/>
                  </a:ext>
                </a:extLst>
              </p:cNvPr>
              <p:cNvCxnSpPr>
                <a:stCxn id="40" idx="2"/>
              </p:cNvCxnSpPr>
              <p:nvPr/>
            </p:nvCxnSpPr>
            <p:spPr bwMode="gray">
              <a:xfrm flipH="1">
                <a:off x="9618842" y="3029736"/>
                <a:ext cx="341187" cy="143294"/>
              </a:xfrm>
              <a:prstGeom prst="line">
                <a:avLst/>
              </a:prstGeom>
              <a:solidFill>
                <a:schemeClr val="accent1"/>
              </a:solidFill>
              <a:ln w="19050" cap="flat" cmpd="sng" algn="ctr">
                <a:solidFill>
                  <a:schemeClr val="tx2">
                    <a:lumMod val="75000"/>
                  </a:schemeClr>
                </a:solidFill>
                <a:prstDash val="solid"/>
                <a:round/>
                <a:headEnd type="none" w="med" len="med"/>
                <a:tailEnd type="none" w="med" len="med"/>
              </a:ln>
              <a:effectLst/>
            </p:spPr>
          </p:cxnSp>
          <p:sp>
            <p:nvSpPr>
              <p:cNvPr id="57" name="圆角矩形 84">
                <a:extLst>
                  <a:ext uri="{FF2B5EF4-FFF2-40B4-BE49-F238E27FC236}">
                    <a16:creationId xmlns:a16="http://schemas.microsoft.com/office/drawing/2014/main" xmlns="" id="{6AF0F367-38EA-402D-8B0B-5E6B7D9F3632}"/>
                  </a:ext>
                </a:extLst>
              </p:cNvPr>
              <p:cNvSpPr/>
              <p:nvPr/>
            </p:nvSpPr>
            <p:spPr bwMode="gray">
              <a:xfrm>
                <a:off x="8390926" y="2649265"/>
                <a:ext cx="535564" cy="380471"/>
              </a:xfrm>
              <a:prstGeom prst="roundRect">
                <a:avLst/>
              </a:prstGeom>
              <a:solidFill>
                <a:srgbClr val="FAD3BB"/>
              </a:solidFill>
              <a:ln w="9525" cap="flat" cmpd="sng" algn="ctr">
                <a:solidFill>
                  <a:schemeClr val="accent2">
                    <a:lumMod val="40000"/>
                    <a:lumOff val="60000"/>
                  </a:schemeClr>
                </a:solidFill>
                <a:prstDash val="solid"/>
                <a:round/>
                <a:headEnd type="none" w="med" len="med"/>
                <a:tailEnd type="none" w="med" len="med"/>
              </a:ln>
              <a:effectLst/>
            </p:spPr>
            <p:txBody>
              <a:bodyPr vert="horz" wrap="square" lIns="36000" tIns="45720" rIns="36000" bIns="45720" numCol="1" rtlCol="0" anchor="ctr" anchorCtr="1" compatLnSpc="1">
                <a:prstTxWarp prst="textNoShape">
                  <a:avLst/>
                </a:prstTxWarp>
              </a:bodyPr>
              <a:lstStyle/>
              <a:p>
                <a:pPr defTabSz="914400" fontAlgn="t">
                  <a:spcBef>
                    <a:spcPct val="0"/>
                  </a:spcBef>
                  <a:spcAft>
                    <a:spcPct val="0"/>
                  </a:spcAft>
                </a:pPr>
                <a:r>
                  <a:rPr lang="en-US" altLang="zh-CN" sz="1200" dirty="0" smtClean="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VM'</a:t>
                </a:r>
                <a:endParaRPr lang="zh-CN" altLang="en-US" sz="12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 name="组合 3">
              <a:extLst>
                <a:ext uri="{FF2B5EF4-FFF2-40B4-BE49-F238E27FC236}">
                  <a16:creationId xmlns:a16="http://schemas.microsoft.com/office/drawing/2014/main" xmlns="" id="{4C4BA9E4-0251-4A1D-9470-BAD84872A645}"/>
                </a:ext>
              </a:extLst>
            </p:cNvPr>
            <p:cNvGrpSpPr/>
            <p:nvPr/>
          </p:nvGrpSpPr>
          <p:grpSpPr bwMode="gray">
            <a:xfrm>
              <a:off x="1595559" y="2571480"/>
              <a:ext cx="2004941" cy="986518"/>
              <a:chOff x="6023992" y="1553668"/>
              <a:chExt cx="1944216" cy="1085224"/>
            </a:xfrm>
          </p:grpSpPr>
          <p:sp>
            <p:nvSpPr>
              <p:cNvPr id="5" name="矩形 4">
                <a:extLst>
                  <a:ext uri="{FF2B5EF4-FFF2-40B4-BE49-F238E27FC236}">
                    <a16:creationId xmlns:a16="http://schemas.microsoft.com/office/drawing/2014/main" xmlns="" id="{954C09BF-2CC2-46D7-B909-D7E22E3FE7DB}"/>
                  </a:ext>
                </a:extLst>
              </p:cNvPr>
              <p:cNvSpPr/>
              <p:nvPr/>
            </p:nvSpPr>
            <p:spPr bwMode="gray">
              <a:xfrm>
                <a:off x="6023992" y="1553668"/>
                <a:ext cx="1944216" cy="1085224"/>
              </a:xfrm>
              <a:prstGeom prst="rect">
                <a:avLst/>
              </a:prstGeom>
              <a:noFill/>
              <a:ln w="25400" cap="flat" cmpd="sng" algn="ctr">
                <a:solidFill>
                  <a:schemeClr val="tx2">
                    <a:lumMod val="75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3">
                <a:extLst>
                  <a:ext uri="{FF2B5EF4-FFF2-40B4-BE49-F238E27FC236}">
                    <a16:creationId xmlns:a16="http://schemas.microsoft.com/office/drawing/2014/main" xmlns="" id="{5F6DF16D-F469-437C-B47F-A4C6C6D42CBD}"/>
                  </a:ext>
                </a:extLst>
              </p:cNvPr>
              <p:cNvSpPr/>
              <p:nvPr/>
            </p:nvSpPr>
            <p:spPr bwMode="gray">
              <a:xfrm>
                <a:off x="6298343" y="2230741"/>
                <a:ext cx="1440160" cy="359852"/>
              </a:xfrm>
              <a:prstGeom prst="roundRect">
                <a:avLst/>
              </a:prstGeom>
              <a:solidFill>
                <a:schemeClr val="bg2"/>
              </a:solidFill>
              <a:ln w="9525" cap="flat" cmpd="sng" algn="ctr">
                <a:solidFill>
                  <a:schemeClr val="tx2">
                    <a:lumMod val="75000"/>
                  </a:schemeClr>
                </a:solidFill>
                <a:prstDash val="solid"/>
                <a:round/>
                <a:headEnd type="none" w="med" len="med"/>
                <a:tailEnd type="none" w="med" len="med"/>
              </a:ln>
              <a:effectLst/>
            </p:spPr>
            <p:txBody>
              <a:bodyPr vert="horz" wrap="square" lIns="36000" tIns="45720" rIns="36000" bIns="45720" numCol="1" rtlCol="0" anchor="ctr" anchorCtr="1"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r>
                  <a:rPr lang="en-US" sz="1200" b="0" dirty="0" smtClean="0">
                    <a:solidFill>
                      <a:schemeClr val="tx1"/>
                    </a:solidFill>
                    <a:latin typeface="Huawei Sans" panose="020C0503030203020204" pitchFamily="34" charset="0"/>
                  </a:rPr>
                  <a:t>Open vSwitch</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4">
                <a:extLst>
                  <a:ext uri="{FF2B5EF4-FFF2-40B4-BE49-F238E27FC236}">
                    <a16:creationId xmlns:a16="http://schemas.microsoft.com/office/drawing/2014/main" xmlns="" id="{D01E5D44-EBC2-4990-A02A-952CF3169813}"/>
                  </a:ext>
                </a:extLst>
              </p:cNvPr>
              <p:cNvSpPr/>
              <p:nvPr/>
            </p:nvSpPr>
            <p:spPr bwMode="gray">
              <a:xfrm>
                <a:off x="6122711" y="1639236"/>
                <a:ext cx="519343" cy="418539"/>
              </a:xfrm>
              <a:prstGeom prst="roundRect">
                <a:avLst/>
              </a:prstGeom>
              <a:solidFill>
                <a:schemeClr val="bg2"/>
              </a:solidFill>
              <a:ln w="9525" cap="flat" cmpd="sng" algn="ctr">
                <a:solidFill>
                  <a:schemeClr val="tx2">
                    <a:lumMod val="75000"/>
                  </a:schemeClr>
                </a:solidFill>
                <a:prstDash val="solid"/>
                <a:round/>
                <a:headEnd type="none" w="med" len="med"/>
                <a:tailEnd type="none" w="med" len="med"/>
              </a:ln>
              <a:effectLst/>
            </p:spPr>
            <p:txBody>
              <a:bodyPr vert="horz" wrap="square" lIns="36000" tIns="45720" rIns="36000" bIns="45720" numCol="1" rtlCol="0" anchor="ctr" anchorCtr="1" compatLnSpc="1">
                <a:prstTxWarp prst="textNoShape">
                  <a:avLst/>
                </a:prstTxWarp>
              </a:bodyPr>
              <a:lstStyle/>
              <a:p>
                <a:pPr defTabSz="914400" fontAlgn="ctr">
                  <a:spcBef>
                    <a:spcPct val="0"/>
                  </a:spcBef>
                  <a:spcAft>
                    <a:spcPct val="0"/>
                  </a:spcAft>
                </a:pPr>
                <a:r>
                  <a:rPr lang="en-US" sz="1200" dirty="0" smtClean="0">
                    <a:latin typeface="Huawei Sans" panose="020C0503030203020204" pitchFamily="34" charset="0"/>
                  </a:rPr>
                  <a:t>VM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a:extLst>
                  <a:ext uri="{FF2B5EF4-FFF2-40B4-BE49-F238E27FC236}">
                    <a16:creationId xmlns:a16="http://schemas.microsoft.com/office/drawing/2014/main" xmlns="" id="{B6A4A551-C9ED-431E-A7E7-413FE06A8A8A}"/>
                  </a:ext>
                </a:extLst>
              </p:cNvPr>
              <p:cNvSpPr/>
              <p:nvPr/>
            </p:nvSpPr>
            <p:spPr bwMode="gray">
              <a:xfrm>
                <a:off x="6758751" y="1639236"/>
                <a:ext cx="519343" cy="418539"/>
              </a:xfrm>
              <a:prstGeom prst="roundRect">
                <a:avLst/>
              </a:prstGeom>
              <a:solidFill>
                <a:schemeClr val="bg2"/>
              </a:solidFill>
              <a:ln w="9525" cap="flat" cmpd="sng" algn="ctr">
                <a:solidFill>
                  <a:schemeClr val="tx2">
                    <a:lumMod val="75000"/>
                  </a:schemeClr>
                </a:solidFill>
                <a:prstDash val="solid"/>
                <a:round/>
                <a:headEnd type="none" w="med" len="med"/>
                <a:tailEnd type="none" w="med" len="med"/>
              </a:ln>
              <a:effectLst/>
            </p:spPr>
            <p:txBody>
              <a:bodyPr vert="horz" wrap="square" lIns="36000" tIns="45720" rIns="36000" bIns="45720" numCol="1" rtlCol="0" anchor="ctr" anchorCtr="1" compatLnSpc="1">
                <a:prstTxWarp prst="textNoShape">
                  <a:avLst/>
                </a:prstTxWarp>
              </a:bodyPr>
              <a:lstStyle/>
              <a:p>
                <a:pPr defTabSz="914400" fontAlgn="ctr">
                  <a:spcBef>
                    <a:spcPct val="0"/>
                  </a:spcBef>
                  <a:spcAft>
                    <a:spcPct val="0"/>
                  </a:spcAft>
                </a:pPr>
                <a:r>
                  <a:rPr lang="en-US" sz="1200" dirty="0" smtClean="0">
                    <a:latin typeface="Huawei Sans" panose="020C0503030203020204" pitchFamily="34" charset="0"/>
                  </a:rPr>
                  <a:t>VM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6">
                <a:extLst>
                  <a:ext uri="{FF2B5EF4-FFF2-40B4-BE49-F238E27FC236}">
                    <a16:creationId xmlns:a16="http://schemas.microsoft.com/office/drawing/2014/main" xmlns="" id="{88203626-5C5E-44E4-AE6E-C26F0BD53ABD}"/>
                  </a:ext>
                </a:extLst>
              </p:cNvPr>
              <p:cNvSpPr/>
              <p:nvPr/>
            </p:nvSpPr>
            <p:spPr bwMode="gray">
              <a:xfrm>
                <a:off x="7394791" y="1639236"/>
                <a:ext cx="519343" cy="418539"/>
              </a:xfrm>
              <a:prstGeom prst="roundRect">
                <a:avLst/>
              </a:prstGeom>
              <a:solidFill>
                <a:schemeClr val="bg2"/>
              </a:solidFill>
              <a:ln w="9525" cap="flat" cmpd="sng" algn="ctr">
                <a:solidFill>
                  <a:schemeClr val="tx2">
                    <a:lumMod val="75000"/>
                  </a:schemeClr>
                </a:solidFill>
                <a:prstDash val="solid"/>
                <a:round/>
                <a:headEnd type="none" w="med" len="med"/>
                <a:tailEnd type="none" w="med" len="med"/>
              </a:ln>
              <a:effectLst/>
            </p:spPr>
            <p:txBody>
              <a:bodyPr vert="horz" wrap="square" lIns="36000" tIns="45720" rIns="36000" bIns="45720" numCol="1" rtlCol="0" anchor="ctr" anchorCtr="1" compatLnSpc="1">
                <a:prstTxWarp prst="textNoShape">
                  <a:avLst/>
                </a:prstTxWarp>
              </a:bodyPr>
              <a:lstStyle/>
              <a:p>
                <a:pPr defTabSz="914400" fontAlgn="ctr">
                  <a:spcBef>
                    <a:spcPct val="0"/>
                  </a:spcBef>
                  <a:spcAft>
                    <a:spcPct val="0"/>
                  </a:spcAft>
                </a:pPr>
                <a:r>
                  <a:rPr lang="en-US" sz="1200" dirty="0" smtClean="0">
                    <a:latin typeface="Huawei Sans" panose="020C0503030203020204" pitchFamily="34" charset="0"/>
                  </a:rPr>
                  <a:t>VM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9D3DE779-25B5-41AB-BF07-E79F8B8207FF}"/>
                  </a:ext>
                </a:extLst>
              </p:cNvPr>
              <p:cNvCxnSpPr>
                <a:stCxn id="7" idx="2"/>
              </p:cNvCxnSpPr>
              <p:nvPr/>
            </p:nvCxnSpPr>
            <p:spPr bwMode="gray">
              <a:xfrm>
                <a:off x="6382383" y="2057775"/>
                <a:ext cx="343069" cy="157631"/>
              </a:xfrm>
              <a:prstGeom prst="line">
                <a:avLst/>
              </a:prstGeom>
              <a:solidFill>
                <a:schemeClr val="accent1"/>
              </a:solidFill>
              <a:ln w="19050" cap="flat" cmpd="sng" algn="ctr">
                <a:solidFill>
                  <a:schemeClr val="tx2">
                    <a:lumMod val="75000"/>
                  </a:schemeClr>
                </a:solidFill>
                <a:prstDash val="solid"/>
                <a:round/>
                <a:headEnd type="none" w="med" len="med"/>
                <a:tailEnd type="none" w="med" len="med"/>
              </a:ln>
              <a:effectLst/>
            </p:spPr>
          </p:cxnSp>
          <p:cxnSp>
            <p:nvCxnSpPr>
              <p:cNvPr id="11" name="直接连接符 10">
                <a:extLst>
                  <a:ext uri="{FF2B5EF4-FFF2-40B4-BE49-F238E27FC236}">
                    <a16:creationId xmlns:a16="http://schemas.microsoft.com/office/drawing/2014/main" xmlns="" id="{9C73D5B7-F670-4E31-94AC-80ED2083E600}"/>
                  </a:ext>
                </a:extLst>
              </p:cNvPr>
              <p:cNvCxnSpPr>
                <a:stCxn id="8" idx="2"/>
                <a:endCxn id="6" idx="0"/>
              </p:cNvCxnSpPr>
              <p:nvPr/>
            </p:nvCxnSpPr>
            <p:spPr bwMode="gray">
              <a:xfrm>
                <a:off x="7018422" y="2057776"/>
                <a:ext cx="1" cy="172965"/>
              </a:xfrm>
              <a:prstGeom prst="line">
                <a:avLst/>
              </a:prstGeom>
              <a:solidFill>
                <a:schemeClr val="accent1"/>
              </a:solidFill>
              <a:ln w="19050" cap="flat" cmpd="sng" algn="ctr">
                <a:solidFill>
                  <a:schemeClr val="tx2">
                    <a:lumMod val="75000"/>
                  </a:schemeClr>
                </a:solidFill>
                <a:prstDash val="solid"/>
                <a:round/>
                <a:headEnd type="none" w="med" len="med"/>
                <a:tailEnd type="none" w="med" len="med"/>
              </a:ln>
              <a:effectLst/>
            </p:spPr>
          </p:cxnSp>
          <p:cxnSp>
            <p:nvCxnSpPr>
              <p:cNvPr id="12" name="直接连接符 11">
                <a:extLst>
                  <a:ext uri="{FF2B5EF4-FFF2-40B4-BE49-F238E27FC236}">
                    <a16:creationId xmlns:a16="http://schemas.microsoft.com/office/drawing/2014/main" xmlns="" id="{B3620828-7B7C-4A96-B6C1-DC0431F0281D}"/>
                  </a:ext>
                </a:extLst>
              </p:cNvPr>
              <p:cNvCxnSpPr>
                <a:stCxn id="9" idx="2"/>
              </p:cNvCxnSpPr>
              <p:nvPr/>
            </p:nvCxnSpPr>
            <p:spPr bwMode="gray">
              <a:xfrm flipH="1">
                <a:off x="7323610" y="2057775"/>
                <a:ext cx="330853" cy="157631"/>
              </a:xfrm>
              <a:prstGeom prst="line">
                <a:avLst/>
              </a:prstGeom>
              <a:solidFill>
                <a:schemeClr val="accent1"/>
              </a:solidFill>
              <a:ln w="19050" cap="flat" cmpd="sng" algn="ctr">
                <a:solidFill>
                  <a:schemeClr val="tx2">
                    <a:lumMod val="75000"/>
                  </a:schemeClr>
                </a:solidFill>
                <a:prstDash val="solid"/>
                <a:round/>
                <a:headEnd type="none" w="med" len="med"/>
                <a:tailEnd type="none" w="med" len="med"/>
              </a:ln>
              <a:effectLst/>
            </p:spPr>
          </p:cxnSp>
        </p:grpSp>
        <p:grpSp>
          <p:nvGrpSpPr>
            <p:cNvPr id="63" name="组合 62">
              <a:extLst>
                <a:ext uri="{FF2B5EF4-FFF2-40B4-BE49-F238E27FC236}">
                  <a16:creationId xmlns:a16="http://schemas.microsoft.com/office/drawing/2014/main" xmlns="" id="{87B3A37C-877E-4766-877D-B28B903D5140}"/>
                </a:ext>
              </a:extLst>
            </p:cNvPr>
            <p:cNvGrpSpPr/>
            <p:nvPr/>
          </p:nvGrpSpPr>
          <p:grpSpPr bwMode="gray">
            <a:xfrm>
              <a:off x="3971723" y="2571480"/>
              <a:ext cx="2004941" cy="986518"/>
              <a:chOff x="3971723" y="2571480"/>
              <a:chExt cx="2004941" cy="986518"/>
            </a:xfrm>
          </p:grpSpPr>
          <p:sp>
            <p:nvSpPr>
              <p:cNvPr id="13" name="矩形 12">
                <a:extLst>
                  <a:ext uri="{FF2B5EF4-FFF2-40B4-BE49-F238E27FC236}">
                    <a16:creationId xmlns:a16="http://schemas.microsoft.com/office/drawing/2014/main" xmlns="" id="{905F1BBA-F550-4E48-AFDB-733E415DF2AF}"/>
                  </a:ext>
                </a:extLst>
              </p:cNvPr>
              <p:cNvSpPr/>
              <p:nvPr/>
            </p:nvSpPr>
            <p:spPr bwMode="gray">
              <a:xfrm>
                <a:off x="3971723" y="2571480"/>
                <a:ext cx="2004941" cy="986518"/>
              </a:xfrm>
              <a:prstGeom prst="rect">
                <a:avLst/>
              </a:prstGeom>
              <a:noFill/>
              <a:ln w="25400" cap="flat" cmpd="sng" algn="ctr">
                <a:solidFill>
                  <a:schemeClr val="tx2">
                    <a:lumMod val="75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81">
                <a:extLst>
                  <a:ext uri="{FF2B5EF4-FFF2-40B4-BE49-F238E27FC236}">
                    <a16:creationId xmlns:a16="http://schemas.microsoft.com/office/drawing/2014/main" xmlns="" id="{FF9FC69A-E092-44C1-B1B7-EF815E274CC4}"/>
                  </a:ext>
                </a:extLst>
              </p:cNvPr>
              <p:cNvSpPr/>
              <p:nvPr/>
            </p:nvSpPr>
            <p:spPr bwMode="gray">
              <a:xfrm>
                <a:off x="4254643" y="3186970"/>
                <a:ext cx="1485141" cy="327122"/>
              </a:xfrm>
              <a:prstGeom prst="roundRect">
                <a:avLst/>
              </a:prstGeom>
              <a:solidFill>
                <a:schemeClr val="bg2"/>
              </a:solidFill>
              <a:ln w="9525" cap="flat" cmpd="sng" algn="ctr">
                <a:solidFill>
                  <a:schemeClr val="tx2">
                    <a:lumMod val="75000"/>
                  </a:schemeClr>
                </a:solidFill>
                <a:prstDash val="solid"/>
                <a:round/>
                <a:headEnd type="none" w="med" len="med"/>
                <a:tailEnd type="none" w="med" len="med"/>
              </a:ln>
              <a:effectLst/>
            </p:spPr>
            <p:txBody>
              <a:bodyPr vert="horz" wrap="square" lIns="36000" tIns="45720" rIns="36000" bIns="45720" numCol="1" rtlCol="0" anchor="ctr" anchorCtr="1" compatLnSpc="1">
                <a:prstTxWarp prst="textNoShape">
                  <a:avLst/>
                </a:prstTxWarp>
              </a:bodyPr>
              <a:lstStyle/>
              <a:p>
                <a:pPr defTabSz="914400" fontAlgn="ctr">
                  <a:spcBef>
                    <a:spcPct val="0"/>
                  </a:spcBef>
                  <a:spcAft>
                    <a:spcPct val="0"/>
                  </a:spcAft>
                </a:pPr>
                <a:r>
                  <a:rPr lang="en-US" sz="1200" dirty="0" smtClean="0">
                    <a:latin typeface="Huawei Sans" panose="020C0503030203020204" pitchFamily="34" charset="0"/>
                  </a:rPr>
                  <a:t>Open vSwitch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82">
                <a:extLst>
                  <a:ext uri="{FF2B5EF4-FFF2-40B4-BE49-F238E27FC236}">
                    <a16:creationId xmlns:a16="http://schemas.microsoft.com/office/drawing/2014/main" xmlns="" id="{44CF1242-63BE-4357-8AE2-E19AC6D88A0B}"/>
                  </a:ext>
                </a:extLst>
              </p:cNvPr>
              <p:cNvSpPr/>
              <p:nvPr/>
            </p:nvSpPr>
            <p:spPr bwMode="gray">
              <a:xfrm>
                <a:off x="4073525" y="2649265"/>
                <a:ext cx="535564" cy="380471"/>
              </a:xfrm>
              <a:prstGeom prst="roundRect">
                <a:avLst/>
              </a:prstGeom>
              <a:solidFill>
                <a:schemeClr val="bg2"/>
              </a:solidFill>
              <a:ln w="9525" cap="flat" cmpd="sng" algn="ctr">
                <a:solidFill>
                  <a:schemeClr val="tx2">
                    <a:lumMod val="75000"/>
                  </a:schemeClr>
                </a:solidFill>
                <a:prstDash val="solid"/>
                <a:round/>
                <a:headEnd type="none" w="med" len="med"/>
                <a:tailEnd type="none" w="med" len="med"/>
              </a:ln>
              <a:effectLst/>
            </p:spPr>
            <p:txBody>
              <a:bodyPr vert="horz" wrap="square" lIns="36000" tIns="45720" rIns="36000" bIns="45720" numCol="1" rtlCol="0" anchor="ctr" anchorCtr="1" compatLnSpc="1">
                <a:prstTxWarp prst="textNoShape">
                  <a:avLst/>
                </a:prstTxWarp>
              </a:bodyPr>
              <a:lstStyle/>
              <a:p>
                <a:pPr defTabSz="914400" fontAlgn="ctr">
                  <a:spcBef>
                    <a:spcPct val="0"/>
                  </a:spcBef>
                  <a:spcAft>
                    <a:spcPct val="0"/>
                  </a:spcAft>
                </a:pPr>
                <a:r>
                  <a:rPr lang="en-US" sz="1200" dirty="0" smtClean="0">
                    <a:latin typeface="Huawei Sans" panose="020C0503030203020204" pitchFamily="34" charset="0"/>
                  </a:rPr>
                  <a:t>VM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83">
                <a:extLst>
                  <a:ext uri="{FF2B5EF4-FFF2-40B4-BE49-F238E27FC236}">
                    <a16:creationId xmlns:a16="http://schemas.microsoft.com/office/drawing/2014/main" xmlns="" id="{B95078C8-0B2E-46C6-A875-BF8135F4517A}"/>
                  </a:ext>
                </a:extLst>
              </p:cNvPr>
              <p:cNvSpPr/>
              <p:nvPr/>
            </p:nvSpPr>
            <p:spPr bwMode="gray">
              <a:xfrm>
                <a:off x="4729431" y="2649265"/>
                <a:ext cx="535564" cy="380471"/>
              </a:xfrm>
              <a:prstGeom prst="roundRect">
                <a:avLst/>
              </a:prstGeom>
              <a:solidFill>
                <a:schemeClr val="bg2"/>
              </a:solidFill>
              <a:ln w="9525" cap="flat" cmpd="sng" algn="ctr">
                <a:solidFill>
                  <a:schemeClr val="tx2">
                    <a:lumMod val="75000"/>
                  </a:schemeClr>
                </a:solidFill>
                <a:prstDash val="solid"/>
                <a:round/>
                <a:headEnd type="none" w="med" len="med"/>
                <a:tailEnd type="none" w="med" len="med"/>
              </a:ln>
              <a:effectLst/>
            </p:spPr>
            <p:txBody>
              <a:bodyPr vert="horz" wrap="square" lIns="36000" tIns="45720" rIns="36000" bIns="45720" numCol="1" rtlCol="0" anchor="ctr" anchorCtr="1" compatLnSpc="1">
                <a:prstTxWarp prst="textNoShape">
                  <a:avLst/>
                </a:prstTxWarp>
              </a:bodyPr>
              <a:lstStyle/>
              <a:p>
                <a:pPr defTabSz="914400" fontAlgn="ctr">
                  <a:spcBef>
                    <a:spcPct val="0"/>
                  </a:spcBef>
                  <a:spcAft>
                    <a:spcPct val="0"/>
                  </a:spcAft>
                </a:pPr>
                <a:r>
                  <a:rPr lang="en-US" sz="1200" dirty="0" smtClean="0">
                    <a:latin typeface="Huawei Sans" panose="020C0503030203020204" pitchFamily="34" charset="0"/>
                  </a:rPr>
                  <a:t>VM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84">
                <a:extLst>
                  <a:ext uri="{FF2B5EF4-FFF2-40B4-BE49-F238E27FC236}">
                    <a16:creationId xmlns:a16="http://schemas.microsoft.com/office/drawing/2014/main" xmlns="" id="{44BC1E98-F92C-446F-BBBF-C005D239CAD5}"/>
                  </a:ext>
                </a:extLst>
              </p:cNvPr>
              <p:cNvSpPr/>
              <p:nvPr/>
            </p:nvSpPr>
            <p:spPr bwMode="gray">
              <a:xfrm>
                <a:off x="5385337" y="2649265"/>
                <a:ext cx="535564" cy="380471"/>
              </a:xfrm>
              <a:prstGeom prst="roundRect">
                <a:avLst/>
              </a:prstGeom>
              <a:solidFill>
                <a:srgbClr val="FAD3BB"/>
              </a:solidFill>
              <a:ln w="9525" cap="flat" cmpd="sng" algn="ctr">
                <a:solidFill>
                  <a:schemeClr val="accent2">
                    <a:lumMod val="40000"/>
                    <a:lumOff val="60000"/>
                  </a:schemeClr>
                </a:solidFill>
                <a:prstDash val="solid"/>
                <a:round/>
                <a:headEnd type="none" w="med" len="med"/>
                <a:tailEnd type="none" w="med" len="med"/>
              </a:ln>
              <a:effectLst/>
            </p:spPr>
            <p:txBody>
              <a:bodyPr vert="horz" wrap="square" lIns="36000" tIns="45720" rIns="36000" bIns="45720" numCol="1" rtlCol="0" anchor="ctr" anchorCtr="1" compatLnSpc="1">
                <a:prstTxWarp prst="textNoShape">
                  <a:avLst/>
                </a:prstTxWarp>
              </a:bodyPr>
              <a:lstStyle/>
              <a:p>
                <a:pPr defTabSz="914400" fontAlgn="ctr">
                  <a:spcBef>
                    <a:spcPct val="0"/>
                  </a:spcBef>
                  <a:spcAft>
                    <a:spcPct val="0"/>
                  </a:spcAft>
                </a:pPr>
                <a:r>
                  <a:rPr lang="en-US" sz="1200" dirty="0" smtClean="0">
                    <a:solidFill>
                      <a:schemeClr val="accent2">
                        <a:lumMod val="75000"/>
                      </a:schemeClr>
                    </a:solidFill>
                    <a:latin typeface="Huawei Sans" panose="020C0503030203020204" pitchFamily="34" charset="0"/>
                  </a:rPr>
                  <a:t>VM</a:t>
                </a:r>
                <a:endParaRPr lang="en-US" altLang="zh-CN" sz="12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连接符 17">
                <a:extLst>
                  <a:ext uri="{FF2B5EF4-FFF2-40B4-BE49-F238E27FC236}">
                    <a16:creationId xmlns:a16="http://schemas.microsoft.com/office/drawing/2014/main" xmlns="" id="{76D34F8D-D8FE-4885-9064-59F88C8C0119}"/>
                  </a:ext>
                </a:extLst>
              </p:cNvPr>
              <p:cNvCxnSpPr>
                <a:stCxn id="15" idx="2"/>
              </p:cNvCxnSpPr>
              <p:nvPr/>
            </p:nvCxnSpPr>
            <p:spPr bwMode="gray">
              <a:xfrm>
                <a:off x="4341308" y="3029736"/>
                <a:ext cx="353784" cy="143294"/>
              </a:xfrm>
              <a:prstGeom prst="line">
                <a:avLst/>
              </a:prstGeom>
              <a:solidFill>
                <a:schemeClr val="accent1"/>
              </a:solidFill>
              <a:ln w="19050" cap="flat" cmpd="sng" algn="ctr">
                <a:solidFill>
                  <a:schemeClr val="tx2">
                    <a:lumMod val="75000"/>
                  </a:schemeClr>
                </a:solidFill>
                <a:prstDash val="solid"/>
                <a:round/>
                <a:headEnd type="none" w="med" len="med"/>
                <a:tailEnd type="none" w="med" len="med"/>
              </a:ln>
              <a:effectLst/>
            </p:spPr>
          </p:cxnSp>
          <p:cxnSp>
            <p:nvCxnSpPr>
              <p:cNvPr id="19" name="直接连接符 18">
                <a:extLst>
                  <a:ext uri="{FF2B5EF4-FFF2-40B4-BE49-F238E27FC236}">
                    <a16:creationId xmlns:a16="http://schemas.microsoft.com/office/drawing/2014/main" xmlns="" id="{0214AE6A-D9F1-4A1F-9691-7330369D4A64}"/>
                  </a:ext>
                </a:extLst>
              </p:cNvPr>
              <p:cNvCxnSpPr>
                <a:stCxn id="16" idx="2"/>
                <a:endCxn id="14" idx="0"/>
              </p:cNvCxnSpPr>
              <p:nvPr/>
            </p:nvCxnSpPr>
            <p:spPr bwMode="gray">
              <a:xfrm>
                <a:off x="4997213" y="3029737"/>
                <a:ext cx="1" cy="157233"/>
              </a:xfrm>
              <a:prstGeom prst="line">
                <a:avLst/>
              </a:prstGeom>
              <a:solidFill>
                <a:schemeClr val="accent1"/>
              </a:solidFill>
              <a:ln w="19050" cap="flat" cmpd="sng" algn="ctr">
                <a:solidFill>
                  <a:schemeClr val="tx2">
                    <a:lumMod val="75000"/>
                  </a:schemeClr>
                </a:solidFill>
                <a:prstDash val="solid"/>
                <a:round/>
                <a:headEnd type="none" w="med" len="med"/>
                <a:tailEnd type="none" w="med" len="med"/>
              </a:ln>
              <a:effectLst/>
            </p:spPr>
          </p:cxnSp>
        </p:grpSp>
        <p:sp>
          <p:nvSpPr>
            <p:cNvPr id="20" name="矩形 19">
              <a:extLst>
                <a:ext uri="{FF2B5EF4-FFF2-40B4-BE49-F238E27FC236}">
                  <a16:creationId xmlns:a16="http://schemas.microsoft.com/office/drawing/2014/main" xmlns="" id="{B79F1B3F-132F-4805-8609-ED789949DDEC}"/>
                </a:ext>
              </a:extLst>
            </p:cNvPr>
            <p:cNvSpPr/>
            <p:nvPr/>
          </p:nvSpPr>
          <p:spPr bwMode="gray">
            <a:xfrm>
              <a:off x="1669754" y="4355477"/>
              <a:ext cx="1113855" cy="333201"/>
            </a:xfrm>
            <a:prstGeom prst="rect">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Leaf</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a16="http://schemas.microsoft.com/office/drawing/2014/main" xmlns="" id="{2B834A7F-1CF6-4DDA-95CD-CAF584F399B6}"/>
                </a:ext>
              </a:extLst>
            </p:cNvPr>
            <p:cNvCxnSpPr>
              <a:cxnSpLocks/>
              <a:stCxn id="6" idx="2"/>
              <a:endCxn id="23" idx="0"/>
            </p:cNvCxnSpPr>
            <p:nvPr/>
          </p:nvCxnSpPr>
          <p:spPr bwMode="gray">
            <a:xfrm>
              <a:off x="2621050" y="3514092"/>
              <a:ext cx="1220692" cy="775926"/>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cxnSp>
          <p:nvCxnSpPr>
            <p:cNvPr id="22" name="直接连接符 21">
              <a:extLst>
                <a:ext uri="{FF2B5EF4-FFF2-40B4-BE49-F238E27FC236}">
                  <a16:creationId xmlns:a16="http://schemas.microsoft.com/office/drawing/2014/main" xmlns="" id="{81BB93EB-4157-4460-AA78-9CCFAFEAC562}"/>
                </a:ext>
              </a:extLst>
            </p:cNvPr>
            <p:cNvCxnSpPr>
              <a:cxnSpLocks/>
              <a:stCxn id="14" idx="2"/>
              <a:endCxn id="23" idx="0"/>
            </p:cNvCxnSpPr>
            <p:nvPr/>
          </p:nvCxnSpPr>
          <p:spPr bwMode="gray">
            <a:xfrm flipH="1">
              <a:off x="3841742" y="3514092"/>
              <a:ext cx="1155473" cy="775926"/>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pic>
          <p:nvPicPr>
            <p:cNvPr id="23" name="图片 22" descr="堆叠交换机.png">
              <a:extLst>
                <a:ext uri="{FF2B5EF4-FFF2-40B4-BE49-F238E27FC236}">
                  <a16:creationId xmlns:a16="http://schemas.microsoft.com/office/drawing/2014/main" xmlns="" id="{DD441797-E7A0-4EDB-B676-7F120212C017}"/>
                </a:ext>
              </a:extLst>
            </p:cNvPr>
            <p:cNvPicPr>
              <a:picLocks noChangeAspect="1"/>
            </p:cNvPicPr>
            <p:nvPr/>
          </p:nvPicPr>
          <p:blipFill>
            <a:blip r:embed="rId3" cstate="print"/>
            <a:stretch>
              <a:fillRect/>
            </a:stretch>
          </p:blipFill>
          <p:spPr bwMode="gray">
            <a:xfrm>
              <a:off x="3563309" y="4290018"/>
              <a:ext cx="556866" cy="401632"/>
            </a:xfrm>
            <a:prstGeom prst="rect">
              <a:avLst/>
            </a:prstGeom>
          </p:spPr>
        </p:pic>
        <p:pic>
          <p:nvPicPr>
            <p:cNvPr id="24" name="图片 23" descr="交换机.png">
              <a:extLst>
                <a:ext uri="{FF2B5EF4-FFF2-40B4-BE49-F238E27FC236}">
                  <a16:creationId xmlns:a16="http://schemas.microsoft.com/office/drawing/2014/main" xmlns="" id="{43FB4116-C9DC-425C-A67D-A6F74D4072AF}"/>
                </a:ext>
              </a:extLst>
            </p:cNvPr>
            <p:cNvPicPr>
              <a:picLocks noChangeAspect="1"/>
            </p:cNvPicPr>
            <p:nvPr/>
          </p:nvPicPr>
          <p:blipFill>
            <a:blip r:embed="rId4" cstate="print"/>
            <a:stretch>
              <a:fillRect/>
            </a:stretch>
          </p:blipFill>
          <p:spPr bwMode="gray">
            <a:xfrm>
              <a:off x="6422206" y="3160606"/>
              <a:ext cx="556866" cy="401632"/>
            </a:xfrm>
            <a:prstGeom prst="rect">
              <a:avLst/>
            </a:prstGeom>
          </p:spPr>
        </p:pic>
        <p:cxnSp>
          <p:nvCxnSpPr>
            <p:cNvPr id="25" name="直接连接符 24">
              <a:extLst>
                <a:ext uri="{FF2B5EF4-FFF2-40B4-BE49-F238E27FC236}">
                  <a16:creationId xmlns:a16="http://schemas.microsoft.com/office/drawing/2014/main" xmlns="" id="{44B1D258-30BC-42BA-8829-8CABDFA20859}"/>
                </a:ext>
              </a:extLst>
            </p:cNvPr>
            <p:cNvCxnSpPr>
              <a:cxnSpLocks/>
              <a:stCxn id="24" idx="2"/>
            </p:cNvCxnSpPr>
            <p:nvPr/>
          </p:nvCxnSpPr>
          <p:spPr bwMode="gray">
            <a:xfrm flipH="1">
              <a:off x="5976664" y="3562238"/>
              <a:ext cx="723975" cy="87481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pic>
          <p:nvPicPr>
            <p:cNvPr id="26" name="图片 25" descr="堆叠交换机.png">
              <a:extLst>
                <a:ext uri="{FF2B5EF4-FFF2-40B4-BE49-F238E27FC236}">
                  <a16:creationId xmlns:a16="http://schemas.microsoft.com/office/drawing/2014/main" xmlns="" id="{C253E4E9-E5BE-4EA4-AD74-524D7D542459}"/>
                </a:ext>
              </a:extLst>
            </p:cNvPr>
            <p:cNvPicPr>
              <a:picLocks noChangeAspect="1"/>
            </p:cNvPicPr>
            <p:nvPr/>
          </p:nvPicPr>
          <p:blipFill>
            <a:blip r:embed="rId3" cstate="print"/>
            <a:stretch>
              <a:fillRect/>
            </a:stretch>
          </p:blipFill>
          <p:spPr bwMode="gray">
            <a:xfrm>
              <a:off x="5531121" y="4290018"/>
              <a:ext cx="556866" cy="401632"/>
            </a:xfrm>
            <a:prstGeom prst="rect">
              <a:avLst/>
            </a:prstGeom>
          </p:spPr>
        </p:pic>
        <p:pic>
          <p:nvPicPr>
            <p:cNvPr id="27" name="图片 26" descr="堆叠交换机.png">
              <a:extLst>
                <a:ext uri="{FF2B5EF4-FFF2-40B4-BE49-F238E27FC236}">
                  <a16:creationId xmlns:a16="http://schemas.microsoft.com/office/drawing/2014/main" xmlns="" id="{2BDAB0D9-0073-4A3C-B5C4-04E4786875B5}"/>
                </a:ext>
              </a:extLst>
            </p:cNvPr>
            <p:cNvPicPr>
              <a:picLocks noChangeAspect="1"/>
            </p:cNvPicPr>
            <p:nvPr/>
          </p:nvPicPr>
          <p:blipFill>
            <a:blip r:embed="rId3" cstate="print"/>
            <a:stretch>
              <a:fillRect/>
            </a:stretch>
          </p:blipFill>
          <p:spPr bwMode="gray">
            <a:xfrm>
              <a:off x="7758833" y="4290018"/>
              <a:ext cx="556866" cy="401632"/>
            </a:xfrm>
            <a:prstGeom prst="rect">
              <a:avLst/>
            </a:prstGeom>
          </p:spPr>
        </p:pic>
        <p:pic>
          <p:nvPicPr>
            <p:cNvPr id="28" name="图片 27" descr="CE12800交换机-蓝.png">
              <a:extLst>
                <a:ext uri="{FF2B5EF4-FFF2-40B4-BE49-F238E27FC236}">
                  <a16:creationId xmlns:a16="http://schemas.microsoft.com/office/drawing/2014/main" xmlns="" id="{21BFBDD8-743C-42E1-938B-EA414C720C8E}"/>
                </a:ext>
              </a:extLst>
            </p:cNvPr>
            <p:cNvPicPr>
              <a:picLocks noChangeAspect="1"/>
            </p:cNvPicPr>
            <p:nvPr/>
          </p:nvPicPr>
          <p:blipFill>
            <a:blip r:embed="rId5" cstate="print"/>
            <a:stretch>
              <a:fillRect/>
            </a:stretch>
          </p:blipFill>
          <p:spPr bwMode="gray">
            <a:xfrm>
              <a:off x="4602908" y="5533730"/>
              <a:ext cx="556866" cy="401632"/>
            </a:xfrm>
            <a:prstGeom prst="rect">
              <a:avLst/>
            </a:prstGeom>
          </p:spPr>
        </p:pic>
        <p:pic>
          <p:nvPicPr>
            <p:cNvPr id="29" name="图片 28" descr="CE12800交换机-蓝.png">
              <a:extLst>
                <a:ext uri="{FF2B5EF4-FFF2-40B4-BE49-F238E27FC236}">
                  <a16:creationId xmlns:a16="http://schemas.microsoft.com/office/drawing/2014/main" xmlns="" id="{DBD4BA8C-DE7B-4DE6-A571-A58CBDAA585C}"/>
                </a:ext>
              </a:extLst>
            </p:cNvPr>
            <p:cNvPicPr>
              <a:picLocks noChangeAspect="1"/>
            </p:cNvPicPr>
            <p:nvPr/>
          </p:nvPicPr>
          <p:blipFill>
            <a:blip r:embed="rId5" cstate="print"/>
            <a:stretch>
              <a:fillRect/>
            </a:stretch>
          </p:blipFill>
          <p:spPr bwMode="gray">
            <a:xfrm>
              <a:off x="6496463" y="5533730"/>
              <a:ext cx="556866" cy="401632"/>
            </a:xfrm>
            <a:prstGeom prst="rect">
              <a:avLst/>
            </a:prstGeom>
          </p:spPr>
        </p:pic>
        <p:sp>
          <p:nvSpPr>
            <p:cNvPr id="30" name="矩形 29">
              <a:extLst>
                <a:ext uri="{FF2B5EF4-FFF2-40B4-BE49-F238E27FC236}">
                  <a16:creationId xmlns:a16="http://schemas.microsoft.com/office/drawing/2014/main" xmlns="" id="{34496462-6E82-47AB-94AE-AE2CA1FBE8D1}"/>
                </a:ext>
              </a:extLst>
            </p:cNvPr>
            <p:cNvSpPr/>
            <p:nvPr/>
          </p:nvSpPr>
          <p:spPr bwMode="gray">
            <a:xfrm>
              <a:off x="1632626" y="5501001"/>
              <a:ext cx="1225240" cy="333201"/>
            </a:xfrm>
            <a:prstGeom prst="rect">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Spine</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a:extLst>
                <a:ext uri="{FF2B5EF4-FFF2-40B4-BE49-F238E27FC236}">
                  <a16:creationId xmlns:a16="http://schemas.microsoft.com/office/drawing/2014/main" xmlns="" id="{3EC66994-5F94-44EC-A26C-5E7FF73138A0}"/>
                </a:ext>
              </a:extLst>
            </p:cNvPr>
            <p:cNvCxnSpPr>
              <a:cxnSpLocks/>
              <a:stCxn id="28" idx="0"/>
              <a:endCxn id="23" idx="2"/>
            </p:cNvCxnSpPr>
            <p:nvPr/>
          </p:nvCxnSpPr>
          <p:spPr bwMode="gray">
            <a:xfrm flipH="1" flipV="1">
              <a:off x="3841742" y="4691650"/>
              <a:ext cx="1039599" cy="84208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32" name="直接连接符 31">
              <a:extLst>
                <a:ext uri="{FF2B5EF4-FFF2-40B4-BE49-F238E27FC236}">
                  <a16:creationId xmlns:a16="http://schemas.microsoft.com/office/drawing/2014/main" xmlns="" id="{B98795E8-A2F0-4A90-90D3-78BC98C12DAF}"/>
                </a:ext>
              </a:extLst>
            </p:cNvPr>
            <p:cNvCxnSpPr>
              <a:cxnSpLocks/>
              <a:stCxn id="29" idx="0"/>
              <a:endCxn id="23" idx="2"/>
            </p:cNvCxnSpPr>
            <p:nvPr/>
          </p:nvCxnSpPr>
          <p:spPr bwMode="gray">
            <a:xfrm flipH="1" flipV="1">
              <a:off x="3841742" y="4691650"/>
              <a:ext cx="2933154" cy="84208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33" name="直接连接符 32">
              <a:extLst>
                <a:ext uri="{FF2B5EF4-FFF2-40B4-BE49-F238E27FC236}">
                  <a16:creationId xmlns:a16="http://schemas.microsoft.com/office/drawing/2014/main" xmlns="" id="{3B0676D4-03AD-46B2-BCC8-718397475A33}"/>
                </a:ext>
              </a:extLst>
            </p:cNvPr>
            <p:cNvCxnSpPr>
              <a:cxnSpLocks/>
              <a:stCxn id="28" idx="0"/>
              <a:endCxn id="26" idx="2"/>
            </p:cNvCxnSpPr>
            <p:nvPr/>
          </p:nvCxnSpPr>
          <p:spPr bwMode="gray">
            <a:xfrm flipV="1">
              <a:off x="4881341" y="4691650"/>
              <a:ext cx="928213" cy="84208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34" name="直接连接符 33">
              <a:extLst>
                <a:ext uri="{FF2B5EF4-FFF2-40B4-BE49-F238E27FC236}">
                  <a16:creationId xmlns:a16="http://schemas.microsoft.com/office/drawing/2014/main" xmlns="" id="{20E3B4C6-F80B-429C-B930-47E18683108F}"/>
                </a:ext>
              </a:extLst>
            </p:cNvPr>
            <p:cNvCxnSpPr>
              <a:cxnSpLocks/>
              <a:stCxn id="29" idx="0"/>
              <a:endCxn id="26" idx="2"/>
            </p:cNvCxnSpPr>
            <p:nvPr/>
          </p:nvCxnSpPr>
          <p:spPr bwMode="gray">
            <a:xfrm flipH="1" flipV="1">
              <a:off x="5809554" y="4691650"/>
              <a:ext cx="965342" cy="84208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35" name="直接连接符 34">
              <a:extLst>
                <a:ext uri="{FF2B5EF4-FFF2-40B4-BE49-F238E27FC236}">
                  <a16:creationId xmlns:a16="http://schemas.microsoft.com/office/drawing/2014/main" xmlns="" id="{BEC568A7-8510-4625-8DCC-26445080CF27}"/>
                </a:ext>
              </a:extLst>
            </p:cNvPr>
            <p:cNvCxnSpPr>
              <a:cxnSpLocks/>
              <a:stCxn id="29" idx="0"/>
              <a:endCxn id="27" idx="2"/>
            </p:cNvCxnSpPr>
            <p:nvPr/>
          </p:nvCxnSpPr>
          <p:spPr bwMode="gray">
            <a:xfrm flipV="1">
              <a:off x="6774896" y="4691650"/>
              <a:ext cx="1262370" cy="84208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36" name="直接连接符 35">
              <a:extLst>
                <a:ext uri="{FF2B5EF4-FFF2-40B4-BE49-F238E27FC236}">
                  <a16:creationId xmlns:a16="http://schemas.microsoft.com/office/drawing/2014/main" xmlns="" id="{0E2ABAB5-D390-4B28-B8E4-D6A0C20B500B}"/>
                </a:ext>
              </a:extLst>
            </p:cNvPr>
            <p:cNvCxnSpPr>
              <a:cxnSpLocks/>
              <a:stCxn id="28" idx="0"/>
              <a:endCxn id="27" idx="2"/>
            </p:cNvCxnSpPr>
            <p:nvPr/>
          </p:nvCxnSpPr>
          <p:spPr bwMode="gray">
            <a:xfrm flipV="1">
              <a:off x="4881341" y="4691650"/>
              <a:ext cx="3155925" cy="84208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43" name="直接连接符 42">
              <a:extLst>
                <a:ext uri="{FF2B5EF4-FFF2-40B4-BE49-F238E27FC236}">
                  <a16:creationId xmlns:a16="http://schemas.microsoft.com/office/drawing/2014/main" xmlns="" id="{6A6640C1-1C72-4A44-B59E-3D1CA6816045}"/>
                </a:ext>
              </a:extLst>
            </p:cNvPr>
            <p:cNvCxnSpPr>
              <a:cxnSpLocks/>
              <a:stCxn id="38" idx="2"/>
              <a:endCxn id="27" idx="0"/>
            </p:cNvCxnSpPr>
            <p:nvPr/>
          </p:nvCxnSpPr>
          <p:spPr bwMode="gray">
            <a:xfrm flipH="1">
              <a:off x="8037266" y="3514092"/>
              <a:ext cx="1266858" cy="775926"/>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grpSp>
          <p:nvGrpSpPr>
            <p:cNvPr id="44" name="Group 483">
              <a:extLst>
                <a:ext uri="{FF2B5EF4-FFF2-40B4-BE49-F238E27FC236}">
                  <a16:creationId xmlns:a16="http://schemas.microsoft.com/office/drawing/2014/main" xmlns="" id="{D3A68662-1BA8-490B-969F-CABA30438532}"/>
                </a:ext>
              </a:extLst>
            </p:cNvPr>
            <p:cNvGrpSpPr/>
            <p:nvPr/>
          </p:nvGrpSpPr>
          <p:grpSpPr bwMode="gray">
            <a:xfrm>
              <a:off x="7438186" y="3356982"/>
              <a:ext cx="165163" cy="45719"/>
              <a:chOff x="559282" y="6488261"/>
              <a:chExt cx="261965" cy="61979"/>
            </a:xfrm>
            <a:solidFill>
              <a:schemeClr val="bg2">
                <a:lumMod val="75000"/>
              </a:schemeClr>
            </a:solidFill>
          </p:grpSpPr>
          <p:sp>
            <p:nvSpPr>
              <p:cNvPr id="45" name="Oval 484">
                <a:extLst>
                  <a:ext uri="{FF2B5EF4-FFF2-40B4-BE49-F238E27FC236}">
                    <a16:creationId xmlns:a16="http://schemas.microsoft.com/office/drawing/2014/main" xmlns="" id="{925E5039-98E6-41C9-8121-DB8454CBAB68}"/>
                  </a:ext>
                </a:extLst>
              </p:cNvPr>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Oval 485">
                <a:extLst>
                  <a:ext uri="{FF2B5EF4-FFF2-40B4-BE49-F238E27FC236}">
                    <a16:creationId xmlns:a16="http://schemas.microsoft.com/office/drawing/2014/main" xmlns="" id="{EB3782C2-01D1-4908-A52D-B0FC436AC6BB}"/>
                  </a:ext>
                </a:extLst>
              </p:cNvPr>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Oval 486">
                <a:extLst>
                  <a:ext uri="{FF2B5EF4-FFF2-40B4-BE49-F238E27FC236}">
                    <a16:creationId xmlns:a16="http://schemas.microsoft.com/office/drawing/2014/main" xmlns="" id="{82DAFB75-C196-47A8-AF0E-2DBC0B3BD709}"/>
                  </a:ext>
                </a:extLst>
              </p:cNvPr>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0" name="矩形 49">
              <a:extLst>
                <a:ext uri="{FF2B5EF4-FFF2-40B4-BE49-F238E27FC236}">
                  <a16:creationId xmlns:a16="http://schemas.microsoft.com/office/drawing/2014/main" xmlns="" id="{71AD19A4-665A-452F-B020-16AEF5B13B38}"/>
                </a:ext>
              </a:extLst>
            </p:cNvPr>
            <p:cNvSpPr/>
            <p:nvPr/>
          </p:nvSpPr>
          <p:spPr bwMode="gray">
            <a:xfrm>
              <a:off x="6494224" y="2552074"/>
              <a:ext cx="1262370" cy="333201"/>
            </a:xfrm>
            <a:prstGeom prst="rect">
              <a:avLst/>
            </a:prstGeom>
            <a:solidFill>
              <a:schemeClr val="tx2">
                <a:lumMod val="20000"/>
                <a:lumOff val="80000"/>
              </a:schemeClr>
            </a:solidFill>
            <a:ln w="25400" cap="flat" cmpd="sng" algn="ctr">
              <a:solidFill>
                <a:schemeClr val="tx2">
                  <a:lumMod val="40000"/>
                  <a:lumOff val="60000"/>
                </a:schemeClr>
              </a:solidFill>
              <a:prstDash val="solid"/>
              <a:round/>
              <a:headEnd type="none" w="med" len="med"/>
              <a:tailEnd type="none" w="med" len="med"/>
            </a:ln>
            <a:effectLst/>
          </p:spPr>
          <p:txBody>
            <a:bodyPr vert="horz" wrap="square" lIns="36000" tIns="45720" rIns="36000" bIns="45720" numCol="1" rtlCol="0" anchor="ctr" anchorCtr="1"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r>
                <a:rPr lang="en-US" sz="1200" b="1" dirty="0" smtClean="0">
                  <a:solidFill>
                    <a:srgbClr val="0070C0"/>
                  </a:solidFill>
                  <a:latin typeface="Huawei Sans" panose="020C0503030203020204" pitchFamily="34" charset="0"/>
                </a:rPr>
                <a:t>VM migration</a:t>
              </a:r>
              <a:endParaRPr kumimoji="0" lang="en-US" altLang="zh-CN" sz="1200" b="1" i="0" u="none" strike="noStrike" cap="none" normalizeH="0" baseline="0" dirty="0">
                <a:ln>
                  <a:noFill/>
                </a:ln>
                <a:solidFill>
                  <a:srgbClr val="0070C0"/>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a:extLst>
                <a:ext uri="{FF2B5EF4-FFF2-40B4-BE49-F238E27FC236}">
                  <a16:creationId xmlns:a16="http://schemas.microsoft.com/office/drawing/2014/main" xmlns="" id="{3DC26C2F-5782-45ED-8166-7C91F6D04465}"/>
                </a:ext>
              </a:extLst>
            </p:cNvPr>
            <p:cNvSpPr txBox="1"/>
            <p:nvPr/>
          </p:nvSpPr>
          <p:spPr bwMode="gray">
            <a:xfrm>
              <a:off x="8556971" y="5711619"/>
              <a:ext cx="1319984" cy="327190"/>
            </a:xfrm>
            <a:prstGeom prst="rect">
              <a:avLst/>
            </a:prstGeom>
          </p:spPr>
          <p:txBody>
            <a:bodyPr wrap="none" lIns="36000" rIns="36000">
              <a:spAutoFit/>
            </a:bodyPr>
            <a:lstStyle>
              <a:defPPr>
                <a:defRPr lang="en-US"/>
              </a:defPPr>
              <a:lvl1pPr algn="ctr" eaLnBrk="0" hangingPunct="0">
                <a:defRPr sz="1400" b="0">
                  <a:solidFill>
                    <a:srgbClr val="C7000B"/>
                  </a:solidFill>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latin typeface="Huawei Sans" panose="020C0503030203020204" pitchFamily="34" charset="0"/>
                </a:rPr>
                <a:t>VXLAN tunnel</a:t>
              </a:r>
              <a:endParaRPr lang="en-US" altLang="zh-CN" dirty="0">
                <a:latin typeface="Huawei Sans" panose="020C0503030203020204" pitchFamily="34" charset="0"/>
                <a:sym typeface="Huawei Sans" panose="020C0503030203020204" pitchFamily="34" charset="0"/>
              </a:endParaRPr>
            </a:p>
          </p:txBody>
        </p:sp>
        <p:sp>
          <p:nvSpPr>
            <p:cNvPr id="53" name="任意多边形: 形状 68">
              <a:extLst>
                <a:ext uri="{FF2B5EF4-FFF2-40B4-BE49-F238E27FC236}">
                  <a16:creationId xmlns:a16="http://schemas.microsoft.com/office/drawing/2014/main" xmlns="" id="{9AB75188-F325-4D95-83AE-BBD64280FB7F}"/>
                </a:ext>
              </a:extLst>
            </p:cNvPr>
            <p:cNvSpPr/>
            <p:nvPr/>
          </p:nvSpPr>
          <p:spPr bwMode="gray">
            <a:xfrm>
              <a:off x="3809101" y="3041999"/>
              <a:ext cx="5868300" cy="3158639"/>
            </a:xfrm>
            <a:custGeom>
              <a:avLst/>
              <a:gdLst>
                <a:gd name="connsiteX0" fmla="*/ 5757618 w 5757618"/>
                <a:gd name="connsiteY0" fmla="*/ 3571103 h 3571103"/>
                <a:gd name="connsiteX1" fmla="*/ 827272 w 5757618"/>
                <a:gd name="connsiteY1" fmla="*/ 2940908 h 3571103"/>
                <a:gd name="connsiteX2" fmla="*/ 73510 w 5757618"/>
                <a:gd name="connsiteY2" fmla="*/ 1408671 h 3571103"/>
                <a:gd name="connsiteX3" fmla="*/ 1605747 w 5757618"/>
                <a:gd name="connsiteY3" fmla="*/ 0 h 3571103"/>
              </a:gdLst>
              <a:ahLst/>
              <a:cxnLst>
                <a:cxn ang="0">
                  <a:pos x="connsiteX0" y="connsiteY0"/>
                </a:cxn>
                <a:cxn ang="0">
                  <a:pos x="connsiteX1" y="connsiteY1"/>
                </a:cxn>
                <a:cxn ang="0">
                  <a:pos x="connsiteX2" y="connsiteY2"/>
                </a:cxn>
                <a:cxn ang="0">
                  <a:pos x="connsiteX3" y="connsiteY3"/>
                </a:cxn>
              </a:cxnLst>
              <a:rect l="l" t="t" r="r" b="b"/>
              <a:pathLst>
                <a:path w="5757618" h="3571103">
                  <a:moveTo>
                    <a:pt x="5757618" y="3571103"/>
                  </a:moveTo>
                  <a:cubicBezTo>
                    <a:pt x="3766120" y="3436208"/>
                    <a:pt x="1774623" y="3301313"/>
                    <a:pt x="827272" y="2940908"/>
                  </a:cubicBezTo>
                  <a:cubicBezTo>
                    <a:pt x="-120079" y="2580503"/>
                    <a:pt x="-56236" y="1898822"/>
                    <a:pt x="73510" y="1408671"/>
                  </a:cubicBezTo>
                  <a:cubicBezTo>
                    <a:pt x="203256" y="918520"/>
                    <a:pt x="1282412" y="224481"/>
                    <a:pt x="1605747" y="0"/>
                  </a:cubicBezTo>
                </a:path>
              </a:pathLst>
            </a:custGeom>
            <a:ln w="38100">
              <a:solidFill>
                <a:srgbClr val="EC7061"/>
              </a:solidFill>
              <a:headEnd type="none" w="med" len="med"/>
              <a:tailEnd type="arrow" w="med" len="med"/>
            </a:ln>
          </p:spPr>
          <p:style>
            <a:lnRef idx="2">
              <a:schemeClr val="dk1"/>
            </a:lnRef>
            <a:fillRef idx="0">
              <a:schemeClr val="dk1"/>
            </a:fillRef>
            <a:effectRef idx="1">
              <a:schemeClr val="dk1"/>
            </a:effectRef>
            <a:fontRef idx="minor">
              <a:schemeClr val="tx1"/>
            </a:fontRef>
          </p:style>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形状 69">
              <a:extLst>
                <a:ext uri="{FF2B5EF4-FFF2-40B4-BE49-F238E27FC236}">
                  <a16:creationId xmlns:a16="http://schemas.microsoft.com/office/drawing/2014/main" xmlns="" id="{FB4C537E-B812-40CB-B6B8-2B78DD1E726A}"/>
                </a:ext>
              </a:extLst>
            </p:cNvPr>
            <p:cNvSpPr/>
            <p:nvPr/>
          </p:nvSpPr>
          <p:spPr bwMode="gray">
            <a:xfrm>
              <a:off x="5592360" y="3082448"/>
              <a:ext cx="4293642" cy="3138264"/>
            </a:xfrm>
            <a:custGeom>
              <a:avLst/>
              <a:gdLst>
                <a:gd name="connsiteX0" fmla="*/ 4153084 w 4153084"/>
                <a:gd name="connsiteY0" fmla="*/ 3571103 h 3571103"/>
                <a:gd name="connsiteX1" fmla="*/ 13570 w 4153084"/>
                <a:gd name="connsiteY1" fmla="*/ 2940908 h 3571103"/>
                <a:gd name="connsiteX2" fmla="*/ 2830911 w 4153084"/>
                <a:gd name="connsiteY2" fmla="*/ 1519881 h 3571103"/>
                <a:gd name="connsiteX3" fmla="*/ 3065689 w 4153084"/>
                <a:gd name="connsiteY3" fmla="*/ 0 h 3571103"/>
              </a:gdLst>
              <a:ahLst/>
              <a:cxnLst>
                <a:cxn ang="0">
                  <a:pos x="connsiteX0" y="connsiteY0"/>
                </a:cxn>
                <a:cxn ang="0">
                  <a:pos x="connsiteX1" y="connsiteY1"/>
                </a:cxn>
                <a:cxn ang="0">
                  <a:pos x="connsiteX2" y="connsiteY2"/>
                </a:cxn>
                <a:cxn ang="0">
                  <a:pos x="connsiteX3" y="connsiteY3"/>
                </a:cxn>
              </a:cxnLst>
              <a:rect l="l" t="t" r="r" b="b"/>
              <a:pathLst>
                <a:path w="4153084" h="3571103">
                  <a:moveTo>
                    <a:pt x="4153084" y="3571103"/>
                  </a:moveTo>
                  <a:cubicBezTo>
                    <a:pt x="2193508" y="3426940"/>
                    <a:pt x="233932" y="3282778"/>
                    <a:pt x="13570" y="2940908"/>
                  </a:cubicBezTo>
                  <a:cubicBezTo>
                    <a:pt x="-206792" y="2599038"/>
                    <a:pt x="2322224" y="2010032"/>
                    <a:pt x="2830911" y="1519881"/>
                  </a:cubicBezTo>
                  <a:cubicBezTo>
                    <a:pt x="3339597" y="1029730"/>
                    <a:pt x="3080105" y="296562"/>
                    <a:pt x="3065689" y="0"/>
                  </a:cubicBezTo>
                </a:path>
              </a:pathLst>
            </a:custGeom>
            <a:ln w="38100">
              <a:solidFill>
                <a:srgbClr val="EC7061"/>
              </a:solidFill>
              <a:headEnd type="none" w="med" len="med"/>
              <a:tailEnd type="arrow" w="med" len="med"/>
            </a:ln>
          </p:spPr>
          <p:style>
            <a:lnRef idx="2">
              <a:schemeClr val="dk1"/>
            </a:lnRef>
            <a:fillRef idx="0">
              <a:schemeClr val="dk1"/>
            </a:fillRef>
            <a:effectRef idx="1">
              <a:schemeClr val="dk1"/>
            </a:effectRef>
            <a:fontRef idx="minor">
              <a:schemeClr val="tx1"/>
            </a:fontRef>
          </p:style>
          <p:txBody>
            <a:bodyPr vert="horz" wrap="square" lIns="36000" tIns="45720" rIns="36000" bIns="45720" numCol="1" rtlCol="0" anchor="t" anchorCtr="0" compatLnSpc="1">
              <a:prstTxWarp prst="textNoShape">
                <a:avLst/>
              </a:prstTxWarp>
            </a:bodyPr>
            <a:lstStyle/>
            <a:p>
              <a:pPr defTabSz="914400" fontAlgn="ctr">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a:extLst>
                <a:ext uri="{FF2B5EF4-FFF2-40B4-BE49-F238E27FC236}">
                  <a16:creationId xmlns:a16="http://schemas.microsoft.com/office/drawing/2014/main" xmlns="" id="{8167EA7B-2BFC-4285-A992-372AD42AE0FA}"/>
                </a:ext>
              </a:extLst>
            </p:cNvPr>
            <p:cNvSpPr/>
            <p:nvPr/>
          </p:nvSpPr>
          <p:spPr bwMode="gray">
            <a:xfrm>
              <a:off x="9876262" y="5967211"/>
              <a:ext cx="1138855" cy="36654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r>
                <a:rPr lang="en-US" sz="1200" dirty="0" smtClean="0">
                  <a:solidFill>
                    <a:srgbClr val="FFFFFF"/>
                  </a:solidFill>
                  <a:latin typeface="Huawei Sans" panose="020C0503030203020204" pitchFamily="34" charset="0"/>
                </a:rPr>
                <a:t>Service access</a:t>
              </a:r>
              <a:endParaRPr lang="en-US" altLang="zh-CN" sz="12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8" name="右箭头 57"/>
          <p:cNvSpPr/>
          <p:nvPr/>
        </p:nvSpPr>
        <p:spPr bwMode="gray">
          <a:xfrm>
            <a:off x="5844204" y="2961087"/>
            <a:ext cx="1671261" cy="242579"/>
          </a:xfrm>
          <a:prstGeom prst="rightArrow">
            <a:avLst/>
          </a:prstGeom>
          <a:solidFill>
            <a:schemeClr val="accent2">
              <a:lumMod val="60000"/>
              <a:lumOff val="40000"/>
            </a:schemeClr>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endParaRPr>
          </a:p>
        </p:txBody>
      </p:sp>
      <p:grpSp>
        <p:nvGrpSpPr>
          <p:cNvPr id="71" name="组合 70"/>
          <p:cNvGrpSpPr/>
          <p:nvPr/>
        </p:nvGrpSpPr>
        <p:grpSpPr bwMode="gray">
          <a:xfrm>
            <a:off x="6750166" y="81688"/>
            <a:ext cx="4978285" cy="288000"/>
            <a:chOff x="6490353" y="88900"/>
            <a:chExt cx="4978285" cy="296380"/>
          </a:xfrm>
        </p:grpSpPr>
        <p:sp>
          <p:nvSpPr>
            <p:cNvPr id="72" name="五边形 71">
              <a:extLst>
                <a:ext uri="{FF2B5EF4-FFF2-40B4-BE49-F238E27FC236}">
                  <a16:creationId xmlns:a16="http://schemas.microsoft.com/office/drawing/2014/main" xmlns="" id="{582DAA93-C17E-4899-8845-AB6748622C3D}"/>
                </a:ext>
              </a:extLst>
            </p:cNvPr>
            <p:cNvSpPr/>
            <p:nvPr/>
          </p:nvSpPr>
          <p:spPr bwMode="gray">
            <a:xfrm>
              <a:off x="6490353" y="88900"/>
              <a:ext cx="1503513" cy="29638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Load Balancing</a:t>
              </a:r>
              <a:endParaRPr lang="en-US" sz="1200" dirty="0">
                <a:latin typeface="Huawei Sans" panose="020C0503030203020204" pitchFamily="34" charset="0"/>
              </a:endParaRPr>
            </a:p>
          </p:txBody>
        </p:sp>
        <p:sp>
          <p:nvSpPr>
            <p:cNvPr id="73" name="燕尾形 72">
              <a:extLst>
                <a:ext uri="{FF2B5EF4-FFF2-40B4-BE49-F238E27FC236}">
                  <a16:creationId xmlns:a16="http://schemas.microsoft.com/office/drawing/2014/main" xmlns="" id="{E7EFC8A1-15C0-4A48-9534-332F142C03DE}"/>
                </a:ext>
              </a:extLst>
            </p:cNvPr>
            <p:cNvSpPr/>
            <p:nvPr/>
          </p:nvSpPr>
          <p:spPr bwMode="gray">
            <a:xfrm>
              <a:off x="8809363" y="88900"/>
              <a:ext cx="985131" cy="29638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VXLAN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73">
              <a:extLst>
                <a:ext uri="{FF2B5EF4-FFF2-40B4-BE49-F238E27FC236}">
                  <a16:creationId xmlns:a16="http://schemas.microsoft.com/office/drawing/2014/main" xmlns="" id="{A739A215-DDE7-40DF-AA00-AB3263EF5C75}"/>
                </a:ext>
              </a:extLst>
            </p:cNvPr>
            <p:cNvSpPr/>
            <p:nvPr/>
          </p:nvSpPr>
          <p:spPr bwMode="gray">
            <a:xfrm>
              <a:off x="9709677" y="88900"/>
              <a:ext cx="703318"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EVPN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74">
              <a:extLst>
                <a:ext uri="{FF2B5EF4-FFF2-40B4-BE49-F238E27FC236}">
                  <a16:creationId xmlns:a16="http://schemas.microsoft.com/office/drawing/2014/main" xmlns="" id="{77D457C9-5406-4721-B411-C71DFF2AD8AB}"/>
                </a:ext>
              </a:extLst>
            </p:cNvPr>
            <p:cNvSpPr/>
            <p:nvPr/>
          </p:nvSpPr>
          <p:spPr bwMode="gray">
            <a:xfrm>
              <a:off x="10328178" y="88900"/>
              <a:ext cx="1140460"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燕尾形 76">
              <a:extLst>
                <a:ext uri="{FF2B5EF4-FFF2-40B4-BE49-F238E27FC236}">
                  <a16:creationId xmlns:a16="http://schemas.microsoft.com/office/drawing/2014/main" xmlns="" id="{E7EFC8A1-15C0-4A48-9534-332F142C03DE}"/>
                </a:ext>
              </a:extLst>
            </p:cNvPr>
            <p:cNvSpPr/>
            <p:nvPr/>
          </p:nvSpPr>
          <p:spPr bwMode="gray">
            <a:xfrm>
              <a:off x="7909049" y="88900"/>
              <a:ext cx="985131" cy="29638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M-LAG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5840772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CAEED61-6230-4ECD-8653-240B18EC6464}"/>
              </a:ext>
            </a:extLst>
          </p:cNvPr>
          <p:cNvSpPr>
            <a:spLocks noGrp="1"/>
          </p:cNvSpPr>
          <p:nvPr>
            <p:ph type="title"/>
          </p:nvPr>
        </p:nvSpPr>
        <p:spPr/>
        <p:txBody>
          <a:bodyPr/>
          <a:lstStyle/>
          <a:p>
            <a:r>
              <a:rPr lang="en-US" smtClean="0"/>
              <a:t>EVPN</a:t>
            </a:r>
            <a:endParaRPr lang="en-US" altLang="zh-CN" dirty="0">
              <a:sym typeface="Huawei Sans" panose="020C0503030203020204" pitchFamily="34" charset="0"/>
            </a:endParaRPr>
          </a:p>
        </p:txBody>
      </p:sp>
      <p:sp>
        <p:nvSpPr>
          <p:cNvPr id="28" name="文本占位符 27"/>
          <p:cNvSpPr>
            <a:spLocks noGrp="1"/>
          </p:cNvSpPr>
          <p:nvPr>
            <p:ph type="body" sz="quarter" idx="10"/>
          </p:nvPr>
        </p:nvSpPr>
        <p:spPr/>
        <p:txBody>
          <a:bodyPr/>
          <a:lstStyle/>
          <a:p>
            <a:pPr algn="l"/>
            <a:r>
              <a:rPr lang="en-US" sz="1600" smtClean="0"/>
              <a:t>EVPN is initially defined in RFC 7432. The MPLS-based EVPN meets the requirements for high bandwidth and complex QoS.</a:t>
            </a:r>
            <a:endParaRPr lang="en-US" altLang="zh-CN" sz="1600" smtClean="0">
              <a:sym typeface="Huawei Sans" panose="020C0503030203020204" pitchFamily="34" charset="0"/>
            </a:endParaRPr>
          </a:p>
          <a:p>
            <a:pPr algn="l"/>
            <a:r>
              <a:rPr lang="en-US" sz="1600" smtClean="0"/>
              <a:t>The virtualization technology is introduced to the cloud DC. A host can carry multiple VMs that belong to different tenants. This poses new requirements on the network, and the </a:t>
            </a:r>
            <a:r>
              <a:rPr lang="en-US" altLang="zh-CN" sz="1600" smtClean="0"/>
              <a:t>Network Virtualization Overlay </a:t>
            </a:r>
            <a:r>
              <a:rPr lang="en-US" sz="1600" smtClean="0"/>
              <a:t>(</a:t>
            </a:r>
            <a:r>
              <a:rPr lang="en-US" altLang="zh-CN" sz="1600" smtClean="0"/>
              <a:t>NVO</a:t>
            </a:r>
            <a:r>
              <a:rPr lang="en-US" sz="1600" smtClean="0"/>
              <a:t>) solution is used to solve this problem.</a:t>
            </a:r>
            <a:endParaRPr lang="en-US" altLang="zh-CN" sz="1600" smtClean="0">
              <a:sym typeface="Huawei Sans" panose="020C0503030203020204" pitchFamily="34" charset="0"/>
            </a:endParaRPr>
          </a:p>
          <a:p>
            <a:pPr algn="l"/>
            <a:r>
              <a:rPr lang="en-US" sz="1600" smtClean="0"/>
              <a:t>Huawei NVO solution uses BGP EVPN as the control plane and VXLAN tunnels as the data forwarding plane.</a:t>
            </a:r>
          </a:p>
          <a:p>
            <a:pPr algn="l"/>
            <a:endParaRPr lang="en-US" altLang="zh-CN" sz="1600" dirty="0">
              <a:sym typeface="Huawei Sans" panose="020C0503030203020204" pitchFamily="34" charset="0"/>
            </a:endParaRPr>
          </a:p>
        </p:txBody>
      </p:sp>
      <p:grpSp>
        <p:nvGrpSpPr>
          <p:cNvPr id="3" name="组合 2">
            <a:extLst>
              <a:ext uri="{FF2B5EF4-FFF2-40B4-BE49-F238E27FC236}">
                <a16:creationId xmlns:a16="http://schemas.microsoft.com/office/drawing/2014/main" xmlns="" id="{721C8973-A32A-4BA9-91F0-D89BAD7D51D0}"/>
              </a:ext>
            </a:extLst>
          </p:cNvPr>
          <p:cNvGrpSpPr/>
          <p:nvPr/>
        </p:nvGrpSpPr>
        <p:grpSpPr bwMode="gray">
          <a:xfrm>
            <a:off x="1070431" y="3581039"/>
            <a:ext cx="4242031" cy="2229535"/>
            <a:chOff x="5462313" y="1593637"/>
            <a:chExt cx="3100024" cy="1477439"/>
          </a:xfrm>
        </p:grpSpPr>
        <p:grpSp>
          <p:nvGrpSpPr>
            <p:cNvPr id="4" name="组合 3">
              <a:extLst>
                <a:ext uri="{FF2B5EF4-FFF2-40B4-BE49-F238E27FC236}">
                  <a16:creationId xmlns:a16="http://schemas.microsoft.com/office/drawing/2014/main" xmlns="" id="{24805F7F-F35E-4DD4-83B8-234FAD50E8DC}"/>
                </a:ext>
              </a:extLst>
            </p:cNvPr>
            <p:cNvGrpSpPr/>
            <p:nvPr/>
          </p:nvGrpSpPr>
          <p:grpSpPr bwMode="gray">
            <a:xfrm>
              <a:off x="5462313" y="1593637"/>
              <a:ext cx="3100024" cy="693420"/>
              <a:chOff x="5485806" y="1592796"/>
              <a:chExt cx="3100024" cy="693420"/>
            </a:xfrm>
          </p:grpSpPr>
          <p:sp>
            <p:nvSpPr>
              <p:cNvPr id="10" name="矩形 9">
                <a:extLst>
                  <a:ext uri="{FF2B5EF4-FFF2-40B4-BE49-F238E27FC236}">
                    <a16:creationId xmlns:a16="http://schemas.microsoft.com/office/drawing/2014/main" xmlns="" id="{7BF2F6A2-9B5B-4D18-9D87-CBDD26856BE1}"/>
                  </a:ext>
                </a:extLst>
              </p:cNvPr>
              <p:cNvSpPr/>
              <p:nvPr/>
            </p:nvSpPr>
            <p:spPr bwMode="gray">
              <a:xfrm>
                <a:off x="5509775" y="1592796"/>
                <a:ext cx="3076055" cy="693420"/>
              </a:xfrm>
              <a:prstGeom prst="rect">
                <a:avLst/>
              </a:prstGeom>
              <a:solidFill>
                <a:schemeClr val="bg1">
                  <a:lumMod val="85000"/>
                </a:schemeClr>
              </a:solidFill>
              <a:ln/>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a:extLst>
                  <a:ext uri="{FF2B5EF4-FFF2-40B4-BE49-F238E27FC236}">
                    <a16:creationId xmlns:a16="http://schemas.microsoft.com/office/drawing/2014/main" xmlns="" id="{CA28685B-7595-4BAD-8983-DAB4E025A255}"/>
                  </a:ext>
                </a:extLst>
              </p:cNvPr>
              <p:cNvSpPr/>
              <p:nvPr/>
            </p:nvSpPr>
            <p:spPr bwMode="gray">
              <a:xfrm>
                <a:off x="6598443" y="1638516"/>
                <a:ext cx="1915627" cy="617220"/>
              </a:xfrm>
              <a:prstGeom prst="rect">
                <a:avLst/>
              </a:prstGeom>
              <a:solidFill>
                <a:srgbClr val="62B230"/>
              </a:solidFill>
              <a:ln/>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10">
                <a:extLst>
                  <a:ext uri="{FF2B5EF4-FFF2-40B4-BE49-F238E27FC236}">
                    <a16:creationId xmlns:a16="http://schemas.microsoft.com/office/drawing/2014/main" xmlns="" id="{F539B185-32C7-41BD-8A73-5F9EF1C7589E}"/>
                  </a:ext>
                </a:extLst>
              </p:cNvPr>
              <p:cNvSpPr txBox="1"/>
              <p:nvPr/>
            </p:nvSpPr>
            <p:spPr bwMode="gray">
              <a:xfrm>
                <a:off x="5485806" y="1830700"/>
                <a:ext cx="1000657" cy="203954"/>
              </a:xfrm>
              <a:prstGeom prst="rect">
                <a:avLst/>
              </a:prstGeom>
              <a:noFill/>
            </p:spPr>
            <p:txBody>
              <a:bodyPr wrap="none" rtlCol="0">
                <a:spAutoFit/>
              </a:bodyPr>
              <a:lstStyle/>
              <a:p>
                <a:pPr fontAlgn="ctr"/>
                <a:r>
                  <a:rPr lang="en-US" sz="1400" b="1" dirty="0" smtClean="0">
                    <a:latin typeface="Huawei Sans" panose="020C0503030203020204" pitchFamily="34" charset="0"/>
                  </a:rPr>
                  <a:t>Control plane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12">
                <a:extLst>
                  <a:ext uri="{FF2B5EF4-FFF2-40B4-BE49-F238E27FC236}">
                    <a16:creationId xmlns:a16="http://schemas.microsoft.com/office/drawing/2014/main" xmlns="" id="{0233867A-71B9-4550-A759-02E204E30096}"/>
                  </a:ext>
                </a:extLst>
              </p:cNvPr>
              <p:cNvSpPr txBox="1"/>
              <p:nvPr/>
            </p:nvSpPr>
            <p:spPr bwMode="gray">
              <a:xfrm>
                <a:off x="7040114" y="1808726"/>
                <a:ext cx="1032286" cy="203954"/>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EVPN MP-BGP</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 name="组合 4">
              <a:extLst>
                <a:ext uri="{FF2B5EF4-FFF2-40B4-BE49-F238E27FC236}">
                  <a16:creationId xmlns:a16="http://schemas.microsoft.com/office/drawing/2014/main" xmlns="" id="{CDA0C904-37C2-4A91-B9E0-8F8AB7C48F6F}"/>
                </a:ext>
              </a:extLst>
            </p:cNvPr>
            <p:cNvGrpSpPr/>
            <p:nvPr/>
          </p:nvGrpSpPr>
          <p:grpSpPr bwMode="gray">
            <a:xfrm>
              <a:off x="5486282" y="2377656"/>
              <a:ext cx="3076055" cy="693420"/>
              <a:chOff x="5528194" y="2377656"/>
              <a:chExt cx="3076055" cy="693420"/>
            </a:xfrm>
          </p:grpSpPr>
          <p:sp>
            <p:nvSpPr>
              <p:cNvPr id="6" name="矩形 5">
                <a:extLst>
                  <a:ext uri="{FF2B5EF4-FFF2-40B4-BE49-F238E27FC236}">
                    <a16:creationId xmlns:a16="http://schemas.microsoft.com/office/drawing/2014/main" xmlns="" id="{9CBAC2C3-AC94-4BEE-BB29-F6AB7AF37C88}"/>
                  </a:ext>
                </a:extLst>
              </p:cNvPr>
              <p:cNvSpPr/>
              <p:nvPr/>
            </p:nvSpPr>
            <p:spPr bwMode="gray">
              <a:xfrm>
                <a:off x="5528194" y="2377656"/>
                <a:ext cx="3076055" cy="693420"/>
              </a:xfrm>
              <a:prstGeom prst="rect">
                <a:avLst/>
              </a:prstGeom>
              <a:solidFill>
                <a:schemeClr val="bg1">
                  <a:lumMod val="85000"/>
                </a:schemeClr>
              </a:solidFill>
              <a:ln/>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a:extLst>
                  <a:ext uri="{FF2B5EF4-FFF2-40B4-BE49-F238E27FC236}">
                    <a16:creationId xmlns:a16="http://schemas.microsoft.com/office/drawing/2014/main" xmlns="" id="{D54F32EB-EFB2-451C-9C7C-E46758E4D812}"/>
                  </a:ext>
                </a:extLst>
              </p:cNvPr>
              <p:cNvSpPr/>
              <p:nvPr/>
            </p:nvSpPr>
            <p:spPr bwMode="gray">
              <a:xfrm>
                <a:off x="6616862" y="2415756"/>
                <a:ext cx="1915627" cy="617220"/>
              </a:xfrm>
              <a:prstGeom prst="rect">
                <a:avLst/>
              </a:prstGeom>
              <a:solidFill>
                <a:srgbClr val="30B5C5"/>
              </a:solidFill>
              <a:ln/>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11">
                <a:extLst>
                  <a:ext uri="{FF2B5EF4-FFF2-40B4-BE49-F238E27FC236}">
                    <a16:creationId xmlns:a16="http://schemas.microsoft.com/office/drawing/2014/main" xmlns="" id="{F9222DFD-DF77-4D50-B61C-00B6DA617A62}"/>
                  </a:ext>
                </a:extLst>
              </p:cNvPr>
              <p:cNvSpPr txBox="1"/>
              <p:nvPr/>
            </p:nvSpPr>
            <p:spPr bwMode="gray">
              <a:xfrm>
                <a:off x="5585387" y="2577761"/>
                <a:ext cx="833139" cy="203954"/>
              </a:xfrm>
              <a:prstGeom prst="rect">
                <a:avLst/>
              </a:prstGeom>
              <a:noFill/>
            </p:spPr>
            <p:txBody>
              <a:bodyPr wrap="none" rtlCol="0">
                <a:spAutoFit/>
              </a:bodyPr>
              <a:lstStyle/>
              <a:p>
                <a:pPr fontAlgn="ctr"/>
                <a:r>
                  <a:rPr lang="en-US" sz="1400" b="1" dirty="0" smtClean="0">
                    <a:latin typeface="Huawei Sans" panose="020C0503030203020204" pitchFamily="34" charset="0"/>
                  </a:rPr>
                  <a:t>Data plane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13">
                <a:extLst>
                  <a:ext uri="{FF2B5EF4-FFF2-40B4-BE49-F238E27FC236}">
                    <a16:creationId xmlns:a16="http://schemas.microsoft.com/office/drawing/2014/main" xmlns="" id="{5C15C72A-864A-4A03-AF77-C7389BA6D07E}"/>
                  </a:ext>
                </a:extLst>
              </p:cNvPr>
              <p:cNvSpPr txBox="1"/>
              <p:nvPr/>
            </p:nvSpPr>
            <p:spPr bwMode="gray">
              <a:xfrm>
                <a:off x="6618942" y="2526850"/>
                <a:ext cx="1911468" cy="346721"/>
              </a:xfrm>
              <a:prstGeom prst="rect">
                <a:avLst/>
              </a:prstGeom>
              <a:noFill/>
            </p:spPr>
            <p:txBody>
              <a:bodyPr wrap="square" rtlCol="0">
                <a:spAutoFit/>
              </a:bodyPr>
              <a:lstStyle/>
              <a:p>
                <a:pPr algn="ctr" fontAlgn="ctr"/>
                <a:r>
                  <a:rPr lang="en-US" sz="1400" b="1" dirty="0" smtClean="0">
                    <a:solidFill>
                      <a:schemeClr val="bg1"/>
                    </a:solidFill>
                    <a:latin typeface="Huawei Sans" panose="020C0503030203020204" pitchFamily="34" charset="0"/>
                  </a:rPr>
                  <a:t>Label Switching(MPLS)</a:t>
                </a:r>
              </a:p>
              <a:p>
                <a:pPr algn="ctr" fontAlgn="ctr"/>
                <a:r>
                  <a:rPr lang="en-US" sz="1400" b="1" dirty="0" smtClean="0">
                    <a:solidFill>
                      <a:schemeClr val="bg1"/>
                    </a:solidFill>
                    <a:latin typeface="Huawei Sans" panose="020C0503030203020204" pitchFamily="34" charset="0"/>
                  </a:rPr>
                  <a:t>IP/GRE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5" name="组合 14">
            <a:extLst>
              <a:ext uri="{FF2B5EF4-FFF2-40B4-BE49-F238E27FC236}">
                <a16:creationId xmlns:a16="http://schemas.microsoft.com/office/drawing/2014/main" xmlns="" id="{7FCC7274-13B3-422C-BF2B-3A31529F6F63}"/>
              </a:ext>
            </a:extLst>
          </p:cNvPr>
          <p:cNvGrpSpPr/>
          <p:nvPr/>
        </p:nvGrpSpPr>
        <p:grpSpPr bwMode="gray">
          <a:xfrm>
            <a:off x="6666731" y="3623556"/>
            <a:ext cx="4248472" cy="2175183"/>
            <a:chOff x="5465841" y="1593637"/>
            <a:chExt cx="3096496" cy="1477439"/>
          </a:xfrm>
        </p:grpSpPr>
        <p:grpSp>
          <p:nvGrpSpPr>
            <p:cNvPr id="16" name="组合 15">
              <a:extLst>
                <a:ext uri="{FF2B5EF4-FFF2-40B4-BE49-F238E27FC236}">
                  <a16:creationId xmlns:a16="http://schemas.microsoft.com/office/drawing/2014/main" xmlns="" id="{556D486F-D0E6-45F2-8DA8-34B8E8B74025}"/>
                </a:ext>
              </a:extLst>
            </p:cNvPr>
            <p:cNvGrpSpPr/>
            <p:nvPr/>
          </p:nvGrpSpPr>
          <p:grpSpPr bwMode="gray">
            <a:xfrm>
              <a:off x="5465841" y="1593637"/>
              <a:ext cx="3096496" cy="693420"/>
              <a:chOff x="5489334" y="1592796"/>
              <a:chExt cx="3096496" cy="693420"/>
            </a:xfrm>
          </p:grpSpPr>
          <p:sp>
            <p:nvSpPr>
              <p:cNvPr id="22" name="矩形 21">
                <a:extLst>
                  <a:ext uri="{FF2B5EF4-FFF2-40B4-BE49-F238E27FC236}">
                    <a16:creationId xmlns:a16="http://schemas.microsoft.com/office/drawing/2014/main" xmlns="" id="{E9874C0D-D4CE-41E0-98FF-B4D0F069BAA6}"/>
                  </a:ext>
                </a:extLst>
              </p:cNvPr>
              <p:cNvSpPr/>
              <p:nvPr/>
            </p:nvSpPr>
            <p:spPr bwMode="gray">
              <a:xfrm>
                <a:off x="5509775" y="1592796"/>
                <a:ext cx="3076055" cy="693420"/>
              </a:xfrm>
              <a:prstGeom prst="rect">
                <a:avLst/>
              </a:prstGeom>
              <a:solidFill>
                <a:schemeClr val="bg1">
                  <a:lumMod val="85000"/>
                </a:schemeClr>
              </a:solidFill>
              <a:ln/>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algn="ctr" fontAlgn="ctr">
                  <a:buClr>
                    <a:srgbClr val="CC9900"/>
                  </a:buClr>
                  <a:buFont typeface="Wingdings" pitchFamily="2" charset="2"/>
                  <a:buChar char="n"/>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3EB1FD0E-CD99-431F-811D-CB03E5CBC722}"/>
                  </a:ext>
                </a:extLst>
              </p:cNvPr>
              <p:cNvSpPr/>
              <p:nvPr/>
            </p:nvSpPr>
            <p:spPr bwMode="gray">
              <a:xfrm>
                <a:off x="6583900" y="1638516"/>
                <a:ext cx="1915627" cy="617220"/>
              </a:xfrm>
              <a:prstGeom prst="rect">
                <a:avLst/>
              </a:prstGeom>
              <a:solidFill>
                <a:srgbClr val="62B230"/>
              </a:solidFill>
              <a:ln/>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algn="ctr" fontAlgn="ctr">
                  <a:buClr>
                    <a:srgbClr val="CC9900"/>
                  </a:buClr>
                  <a:buFont typeface="Wingdings" pitchFamily="2" charset="2"/>
                  <a:buChar char="n"/>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10">
                <a:extLst>
                  <a:ext uri="{FF2B5EF4-FFF2-40B4-BE49-F238E27FC236}">
                    <a16:creationId xmlns:a16="http://schemas.microsoft.com/office/drawing/2014/main" xmlns="" id="{7009D92A-D11A-4532-8C5E-2252C77471FF}"/>
                  </a:ext>
                </a:extLst>
              </p:cNvPr>
              <p:cNvSpPr txBox="1"/>
              <p:nvPr/>
            </p:nvSpPr>
            <p:spPr bwMode="gray">
              <a:xfrm>
                <a:off x="5489334" y="1862673"/>
                <a:ext cx="998003" cy="209050"/>
              </a:xfrm>
              <a:prstGeom prst="rect">
                <a:avLst/>
              </a:prstGeom>
              <a:noFill/>
            </p:spPr>
            <p:txBody>
              <a:bodyPr wrap="none" rtlCol="0">
                <a:spAutoFit/>
              </a:bodyPr>
              <a:lstStyle/>
              <a:p>
                <a:pPr algn="ctr" fontAlgn="ctr"/>
                <a:r>
                  <a:rPr lang="en-US" sz="1400" b="1" dirty="0" smtClean="0">
                    <a:latin typeface="Huawei Sans" panose="020C0503030203020204" pitchFamily="34" charset="0"/>
                  </a:rPr>
                  <a:t>Control plane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112">
                <a:extLst>
                  <a:ext uri="{FF2B5EF4-FFF2-40B4-BE49-F238E27FC236}">
                    <a16:creationId xmlns:a16="http://schemas.microsoft.com/office/drawing/2014/main" xmlns="" id="{E937E4E6-167F-404D-AC20-C0FF562E5A1D}"/>
                  </a:ext>
                </a:extLst>
              </p:cNvPr>
              <p:cNvSpPr txBox="1"/>
              <p:nvPr/>
            </p:nvSpPr>
            <p:spPr bwMode="gray">
              <a:xfrm>
                <a:off x="6962680" y="1839474"/>
                <a:ext cx="1029548" cy="209050"/>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EVPN MP-BGP</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 name="组合 16">
              <a:extLst>
                <a:ext uri="{FF2B5EF4-FFF2-40B4-BE49-F238E27FC236}">
                  <a16:creationId xmlns:a16="http://schemas.microsoft.com/office/drawing/2014/main" xmlns="" id="{52EF703B-6D3D-4890-B60D-EC38D3677245}"/>
                </a:ext>
              </a:extLst>
            </p:cNvPr>
            <p:cNvGrpSpPr/>
            <p:nvPr/>
          </p:nvGrpSpPr>
          <p:grpSpPr bwMode="gray">
            <a:xfrm>
              <a:off x="5486282" y="2377656"/>
              <a:ext cx="3076055" cy="693420"/>
              <a:chOff x="5528194" y="2377656"/>
              <a:chExt cx="3076055" cy="693420"/>
            </a:xfrm>
          </p:grpSpPr>
          <p:sp>
            <p:nvSpPr>
              <p:cNvPr id="18" name="矩形 17">
                <a:extLst>
                  <a:ext uri="{FF2B5EF4-FFF2-40B4-BE49-F238E27FC236}">
                    <a16:creationId xmlns:a16="http://schemas.microsoft.com/office/drawing/2014/main" xmlns="" id="{5A5D5BBA-174C-420D-803B-B9477805F1F7}"/>
                  </a:ext>
                </a:extLst>
              </p:cNvPr>
              <p:cNvSpPr/>
              <p:nvPr/>
            </p:nvSpPr>
            <p:spPr bwMode="gray">
              <a:xfrm>
                <a:off x="5528194" y="2377656"/>
                <a:ext cx="3076055" cy="693420"/>
              </a:xfrm>
              <a:prstGeom prst="rect">
                <a:avLst/>
              </a:prstGeom>
              <a:solidFill>
                <a:schemeClr val="bg1">
                  <a:lumMod val="85000"/>
                </a:schemeClr>
              </a:solidFill>
              <a:ln/>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algn="ctr" fontAlgn="ctr">
                  <a:buClr>
                    <a:srgbClr val="CC9900"/>
                  </a:buClr>
                  <a:buFont typeface="Wingdings" pitchFamily="2" charset="2"/>
                  <a:buChar char="n"/>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31A07549-0DCD-4362-815E-1E3AEADBE68C}"/>
                  </a:ext>
                </a:extLst>
              </p:cNvPr>
              <p:cNvSpPr/>
              <p:nvPr/>
            </p:nvSpPr>
            <p:spPr bwMode="gray">
              <a:xfrm>
                <a:off x="6602319" y="2415756"/>
                <a:ext cx="1915627" cy="617220"/>
              </a:xfrm>
              <a:prstGeom prst="rect">
                <a:avLst/>
              </a:prstGeom>
              <a:solidFill>
                <a:srgbClr val="30B5C5"/>
              </a:solidFill>
              <a:ln w="9525" cap="flat" cmpd="sng" algn="ctr">
                <a:solidFill>
                  <a:schemeClr val="tx1"/>
                </a:solidFill>
                <a:prstDash val="solid"/>
                <a:round/>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algn="ctr" fontAlgn="ctr">
                  <a:buClr>
                    <a:srgbClr val="CC9900"/>
                  </a:buClr>
                  <a:buFont typeface="Wingdings" pitchFamily="2" charset="2"/>
                  <a:buChar char="n"/>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111">
                <a:extLst>
                  <a:ext uri="{FF2B5EF4-FFF2-40B4-BE49-F238E27FC236}">
                    <a16:creationId xmlns:a16="http://schemas.microsoft.com/office/drawing/2014/main" xmlns="" id="{2681BD52-E838-4254-A970-47F3AC52A2E9}"/>
                  </a:ext>
                </a:extLst>
              </p:cNvPr>
              <p:cNvSpPr txBox="1"/>
              <p:nvPr/>
            </p:nvSpPr>
            <p:spPr bwMode="gray">
              <a:xfrm>
                <a:off x="5610682" y="2596601"/>
                <a:ext cx="830929" cy="209050"/>
              </a:xfrm>
              <a:prstGeom prst="rect">
                <a:avLst/>
              </a:prstGeom>
              <a:noFill/>
            </p:spPr>
            <p:txBody>
              <a:bodyPr wrap="none" rtlCol="0">
                <a:spAutoFit/>
              </a:bodyPr>
              <a:lstStyle/>
              <a:p>
                <a:pPr algn="ctr" fontAlgn="ctr"/>
                <a:r>
                  <a:rPr lang="en-US" sz="1400" b="1" dirty="0" smtClean="0">
                    <a:latin typeface="Huawei Sans" panose="020C0503030203020204" pitchFamily="34" charset="0"/>
                  </a:rPr>
                  <a:t>Data plane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113">
                <a:extLst>
                  <a:ext uri="{FF2B5EF4-FFF2-40B4-BE49-F238E27FC236}">
                    <a16:creationId xmlns:a16="http://schemas.microsoft.com/office/drawing/2014/main" xmlns="" id="{A642D164-189E-4A65-9E19-AFCE84A2033C}"/>
                  </a:ext>
                </a:extLst>
              </p:cNvPr>
              <p:cNvSpPr txBox="1"/>
              <p:nvPr/>
            </p:nvSpPr>
            <p:spPr bwMode="gray">
              <a:xfrm>
                <a:off x="7243393" y="2588820"/>
                <a:ext cx="570388" cy="209050"/>
              </a:xfrm>
              <a:prstGeom prst="rect">
                <a:avLst/>
              </a:prstGeom>
              <a:noFill/>
            </p:spPr>
            <p:txBody>
              <a:bodyPr wrap="none" rtlCol="0">
                <a:spAutoFit/>
              </a:bodyPr>
              <a:lstStyle/>
              <a:p>
                <a:pPr algn="ctr" fontAlgn="ctr"/>
                <a:r>
                  <a:rPr lang="en-US" sz="1400" b="1" dirty="0" smtClean="0">
                    <a:solidFill>
                      <a:schemeClr val="bg1"/>
                    </a:solidFill>
                    <a:latin typeface="Huawei Sans" panose="020C0503030203020204" pitchFamily="34" charset="0"/>
                  </a:rPr>
                  <a:t>VXLAN</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7" name="矩形 26"/>
          <p:cNvSpPr/>
          <p:nvPr/>
        </p:nvSpPr>
        <p:spPr bwMode="gray">
          <a:xfrm>
            <a:off x="864962" y="3412311"/>
            <a:ext cx="4671883" cy="277042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39" name="矩形 38"/>
          <p:cNvSpPr/>
          <p:nvPr/>
        </p:nvSpPr>
        <p:spPr bwMode="gray">
          <a:xfrm>
            <a:off x="6530976" y="3412311"/>
            <a:ext cx="4671883" cy="277042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30" name="文本框 29"/>
          <p:cNvSpPr txBox="1"/>
          <p:nvPr/>
        </p:nvSpPr>
        <p:spPr bwMode="gray">
          <a:xfrm>
            <a:off x="6919143" y="5813404"/>
            <a:ext cx="3743648"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Huawei NVO solution</a:t>
            </a:r>
            <a:endParaRPr lang="en-US" altLang="zh-CN" sz="1600" dirty="0">
              <a:latin typeface="Huawei Sans" panose="020C0503030203020204" pitchFamily="34" charset="0"/>
            </a:endParaRPr>
          </a:p>
        </p:txBody>
      </p:sp>
      <p:sp>
        <p:nvSpPr>
          <p:cNvPr id="40" name="文本框 39"/>
          <p:cNvSpPr txBox="1"/>
          <p:nvPr/>
        </p:nvSpPr>
        <p:spPr bwMode="gray">
          <a:xfrm>
            <a:off x="1329079" y="5813404"/>
            <a:ext cx="3743648"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MPLS</a:t>
            </a:r>
            <a:r>
              <a:rPr lang="en-US" altLang="zh-CN" sz="1600" dirty="0" smtClean="0">
                <a:latin typeface="Huawei Sans" panose="020C0503030203020204" pitchFamily="34" charset="0"/>
              </a:rPr>
              <a:t>-b</a:t>
            </a:r>
            <a:r>
              <a:rPr lang="en-US" sz="1600" dirty="0" smtClean="0">
                <a:latin typeface="Huawei Sans" panose="020C0503030203020204" pitchFamily="34" charset="0"/>
              </a:rPr>
              <a:t>ased EVPN</a:t>
            </a:r>
            <a:endParaRPr lang="en-US" altLang="zh-CN" sz="1600" dirty="0">
              <a:latin typeface="Huawei Sans" panose="020C0503030203020204" pitchFamily="34" charset="0"/>
            </a:endParaRPr>
          </a:p>
        </p:txBody>
      </p:sp>
      <p:grpSp>
        <p:nvGrpSpPr>
          <p:cNvPr id="38" name="组合 37"/>
          <p:cNvGrpSpPr/>
          <p:nvPr/>
        </p:nvGrpSpPr>
        <p:grpSpPr bwMode="gray">
          <a:xfrm>
            <a:off x="6750166" y="81688"/>
            <a:ext cx="4978285" cy="288000"/>
            <a:chOff x="6490353" y="88900"/>
            <a:chExt cx="4978285" cy="296380"/>
          </a:xfrm>
        </p:grpSpPr>
        <p:sp>
          <p:nvSpPr>
            <p:cNvPr id="47" name="五边形 46">
              <a:extLst>
                <a:ext uri="{FF2B5EF4-FFF2-40B4-BE49-F238E27FC236}">
                  <a16:creationId xmlns:a16="http://schemas.microsoft.com/office/drawing/2014/main" xmlns="" id="{582DAA93-C17E-4899-8845-AB6748622C3D}"/>
                </a:ext>
              </a:extLst>
            </p:cNvPr>
            <p:cNvSpPr/>
            <p:nvPr/>
          </p:nvSpPr>
          <p:spPr bwMode="gray">
            <a:xfrm>
              <a:off x="6490353" y="88900"/>
              <a:ext cx="1503513" cy="29638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Load Balancing</a:t>
              </a:r>
              <a:endParaRPr lang="en-US" sz="1200" dirty="0">
                <a:latin typeface="Huawei Sans" panose="020C0503030203020204" pitchFamily="34" charset="0"/>
              </a:endParaRPr>
            </a:p>
          </p:txBody>
        </p:sp>
        <p:sp>
          <p:nvSpPr>
            <p:cNvPr id="48" name="燕尾形 47">
              <a:extLst>
                <a:ext uri="{FF2B5EF4-FFF2-40B4-BE49-F238E27FC236}">
                  <a16:creationId xmlns:a16="http://schemas.microsoft.com/office/drawing/2014/main" xmlns="" id="{E7EFC8A1-15C0-4A48-9534-332F142C03DE}"/>
                </a:ext>
              </a:extLst>
            </p:cNvPr>
            <p:cNvSpPr/>
            <p:nvPr/>
          </p:nvSpPr>
          <p:spPr bwMode="gray">
            <a:xfrm>
              <a:off x="8809363" y="88900"/>
              <a:ext cx="985131" cy="29638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VXLAN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a:extLst>
                <a:ext uri="{FF2B5EF4-FFF2-40B4-BE49-F238E27FC236}">
                  <a16:creationId xmlns:a16="http://schemas.microsoft.com/office/drawing/2014/main" xmlns="" id="{A739A215-DDE7-40DF-AA00-AB3263EF5C75}"/>
                </a:ext>
              </a:extLst>
            </p:cNvPr>
            <p:cNvSpPr/>
            <p:nvPr/>
          </p:nvSpPr>
          <p:spPr bwMode="gray">
            <a:xfrm>
              <a:off x="9709677" y="88900"/>
              <a:ext cx="703318" cy="29638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EVPN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a:extLst>
                <a:ext uri="{FF2B5EF4-FFF2-40B4-BE49-F238E27FC236}">
                  <a16:creationId xmlns:a16="http://schemas.microsoft.com/office/drawing/2014/main" xmlns="" id="{77D457C9-5406-4721-B411-C71DFF2AD8AB}"/>
                </a:ext>
              </a:extLst>
            </p:cNvPr>
            <p:cNvSpPr/>
            <p:nvPr/>
          </p:nvSpPr>
          <p:spPr bwMode="gray">
            <a:xfrm>
              <a:off x="10328178" y="88900"/>
              <a:ext cx="1140460" cy="2963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Telemetry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a:extLst>
                <a:ext uri="{FF2B5EF4-FFF2-40B4-BE49-F238E27FC236}">
                  <a16:creationId xmlns:a16="http://schemas.microsoft.com/office/drawing/2014/main" xmlns="" id="{E7EFC8A1-15C0-4A48-9534-332F142C03DE}"/>
                </a:ext>
              </a:extLst>
            </p:cNvPr>
            <p:cNvSpPr/>
            <p:nvPr/>
          </p:nvSpPr>
          <p:spPr bwMode="gray">
            <a:xfrm>
              <a:off x="7909049" y="88900"/>
              <a:ext cx="985131" cy="29638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M-LAG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37940717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671BEB1-0825-43D5-8674-D4709EFFA4BE}"/>
              </a:ext>
            </a:extLst>
          </p:cNvPr>
          <p:cNvSpPr>
            <a:spLocks noGrp="1"/>
          </p:cNvSpPr>
          <p:nvPr>
            <p:ph type="title"/>
          </p:nvPr>
        </p:nvSpPr>
        <p:spPr/>
        <p:txBody>
          <a:bodyPr/>
          <a:lstStyle/>
          <a:p>
            <a:r>
              <a:rPr lang="en-US" smtClean="0"/>
              <a:t>Telemetry</a:t>
            </a:r>
            <a:endParaRPr lang="en-US" altLang="zh-CN" dirty="0">
              <a:sym typeface="Huawei Sans" panose="020C0503030203020204" pitchFamily="34" charset="0"/>
            </a:endParaRPr>
          </a:p>
        </p:txBody>
      </p:sp>
      <p:sp>
        <p:nvSpPr>
          <p:cNvPr id="8" name="文本占位符 7"/>
          <p:cNvSpPr>
            <a:spLocks noGrp="1"/>
          </p:cNvSpPr>
          <p:nvPr>
            <p:ph type="body" sz="quarter" idx="10"/>
          </p:nvPr>
        </p:nvSpPr>
        <p:spPr/>
        <p:txBody>
          <a:bodyPr/>
          <a:lstStyle/>
          <a:p>
            <a:pPr algn="l"/>
            <a:r>
              <a:rPr lang="en-US" sz="1800" smtClean="0"/>
              <a:t>Telemetry is also called network telemetry, which is a technology that remotely collects data from physical or virtual devices at a high speed.</a:t>
            </a:r>
            <a:endParaRPr lang="en-US" altLang="zh-CN" sz="1800" smtClean="0">
              <a:sym typeface="Huawei Sans" panose="020C0503030203020204" pitchFamily="34" charset="0"/>
            </a:endParaRPr>
          </a:p>
          <a:p>
            <a:pPr algn="l"/>
            <a:r>
              <a:rPr lang="en-US" sz="1800" smtClean="0"/>
              <a:t>Compared with SNMP, telemetry has a subsecond-level collection interval. Devices periodically report information in push mode, providing real-time and high-speed data collection.</a:t>
            </a:r>
          </a:p>
          <a:p>
            <a:pPr algn="l"/>
            <a:endParaRPr lang="en-US" altLang="zh-CN" sz="1800" dirty="0">
              <a:sym typeface="Huawei Sans" panose="020C0503030203020204" pitchFamily="34" charset="0"/>
            </a:endParaRPr>
          </a:p>
        </p:txBody>
      </p:sp>
      <p:sp>
        <p:nvSpPr>
          <p:cNvPr id="3" name="圆角矩形 22">
            <a:extLst>
              <a:ext uri="{FF2B5EF4-FFF2-40B4-BE49-F238E27FC236}">
                <a16:creationId xmlns:a16="http://schemas.microsoft.com/office/drawing/2014/main" xmlns="" id="{A4A64AB8-6DBE-4D38-A8F9-3AAA71598950}"/>
              </a:ext>
            </a:extLst>
          </p:cNvPr>
          <p:cNvSpPr/>
          <p:nvPr/>
        </p:nvSpPr>
        <p:spPr bwMode="gray">
          <a:xfrm>
            <a:off x="1570942" y="2819591"/>
            <a:ext cx="3315239" cy="323813"/>
          </a:xfrm>
          <a:prstGeom prst="roundRect">
            <a:avLst/>
          </a:prstGeom>
          <a:solidFill>
            <a:srgbClr val="30B5C5"/>
          </a:solidFill>
          <a:ln>
            <a:noFill/>
          </a:ln>
          <a:effectLst/>
        </p:spPr>
        <p:txBody>
          <a:bodyPr vert="horz" wrap="square" lIns="91440" tIns="45720" rIns="91440" bIns="45720" numCol="1" rtlCol="0" anchor="ctr" anchorCtr="0" compatLnSpc="1">
            <a:prstTxWarp prst="textNoShape">
              <a:avLst/>
            </a:prstTxWarp>
          </a:bodyPr>
          <a:lstStyle/>
          <a:p>
            <a:pPr algn="ctr" fontAlgn="ctr"/>
            <a:r>
              <a:rPr lang="en-US" sz="1400" b="1" dirty="0" smtClean="0">
                <a:solidFill>
                  <a:schemeClr val="bg1"/>
                </a:solidFill>
                <a:latin typeface="Huawei Sans" panose="020C0503030203020204" pitchFamily="34" charset="0"/>
              </a:rPr>
              <a:t>Traditional SNMP</a:t>
            </a:r>
            <a:endPar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组合 6">
            <a:extLst>
              <a:ext uri="{FF2B5EF4-FFF2-40B4-BE49-F238E27FC236}">
                <a16:creationId xmlns:a16="http://schemas.microsoft.com/office/drawing/2014/main" xmlns="" id="{5096DCAA-262C-49A6-BCC5-8D7C1FCD7CB4}"/>
              </a:ext>
            </a:extLst>
          </p:cNvPr>
          <p:cNvGrpSpPr/>
          <p:nvPr/>
        </p:nvGrpSpPr>
        <p:grpSpPr bwMode="gray">
          <a:xfrm>
            <a:off x="1849008" y="3774276"/>
            <a:ext cx="2498781" cy="537871"/>
            <a:chOff x="1896466" y="3120314"/>
            <a:chExt cx="2498781" cy="537871"/>
          </a:xfrm>
        </p:grpSpPr>
        <p:cxnSp>
          <p:nvCxnSpPr>
            <p:cNvPr id="11" name="直接箭头连接符 10">
              <a:extLst>
                <a:ext uri="{FF2B5EF4-FFF2-40B4-BE49-F238E27FC236}">
                  <a16:creationId xmlns:a16="http://schemas.microsoft.com/office/drawing/2014/main" xmlns="" id="{B3CBE41F-28BB-4F86-A0E1-F2C9AB9D4CF8}"/>
                </a:ext>
              </a:extLst>
            </p:cNvPr>
            <p:cNvCxnSpPr>
              <a:cxnSpLocks/>
            </p:cNvCxnSpPr>
            <p:nvPr/>
          </p:nvCxnSpPr>
          <p:spPr bwMode="gray">
            <a:xfrm flipH="1">
              <a:off x="2029544" y="3298223"/>
              <a:ext cx="2360554" cy="359962"/>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EF667159-DF4D-455E-B781-793101D612B7}"/>
                </a:ext>
              </a:extLst>
            </p:cNvPr>
            <p:cNvSpPr txBox="1"/>
            <p:nvPr/>
          </p:nvSpPr>
          <p:spPr bwMode="gray">
            <a:xfrm rot="21120000">
              <a:off x="1896466" y="3120314"/>
              <a:ext cx="2498781"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First request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 name="直接箭头连接符 8">
            <a:extLst>
              <a:ext uri="{FF2B5EF4-FFF2-40B4-BE49-F238E27FC236}">
                <a16:creationId xmlns:a16="http://schemas.microsoft.com/office/drawing/2014/main" xmlns="" id="{E68822EB-8174-4543-A1B8-13912A88935B}"/>
              </a:ext>
            </a:extLst>
          </p:cNvPr>
          <p:cNvCxnSpPr>
            <a:cxnSpLocks/>
          </p:cNvCxnSpPr>
          <p:nvPr/>
        </p:nvCxnSpPr>
        <p:spPr bwMode="gray">
          <a:xfrm>
            <a:off x="1987649" y="4525169"/>
            <a:ext cx="2383263" cy="47465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2FEA3FF0-B0BF-4268-B400-B095DA3C8467}"/>
              </a:ext>
            </a:extLst>
          </p:cNvPr>
          <p:cNvSpPr txBox="1"/>
          <p:nvPr/>
        </p:nvSpPr>
        <p:spPr bwMode="gray">
          <a:xfrm rot="600000">
            <a:off x="2611174" y="4468454"/>
            <a:ext cx="1840384" cy="307777"/>
          </a:xfrm>
          <a:prstGeom prst="rect">
            <a:avLst/>
          </a:prstGeom>
          <a:noFill/>
        </p:spPr>
        <p:txBody>
          <a:bodyPr wrap="square" rtlCol="0">
            <a:spAutoFit/>
          </a:bodyPr>
          <a:lstStyle/>
          <a:p>
            <a:pPr algn="ctr" fontAlgn="ctr"/>
            <a:r>
              <a:rPr lang="en-US" sz="1400" dirty="0" smtClean="0">
                <a:solidFill>
                  <a:schemeClr val="tx1">
                    <a:lumMod val="65000"/>
                    <a:lumOff val="35000"/>
                  </a:schemeClr>
                </a:solidFill>
                <a:latin typeface="Huawei Sans" panose="020C0503030203020204" pitchFamily="34" charset="0"/>
              </a:rPr>
              <a:t>First response</a:t>
            </a: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 name="组合 12">
            <a:extLst>
              <a:ext uri="{FF2B5EF4-FFF2-40B4-BE49-F238E27FC236}">
                <a16:creationId xmlns:a16="http://schemas.microsoft.com/office/drawing/2014/main" xmlns="" id="{487A577F-DE49-4ACA-9578-7F116B4FBBAD}"/>
              </a:ext>
            </a:extLst>
          </p:cNvPr>
          <p:cNvGrpSpPr/>
          <p:nvPr/>
        </p:nvGrpSpPr>
        <p:grpSpPr bwMode="gray">
          <a:xfrm>
            <a:off x="1849778" y="4918303"/>
            <a:ext cx="2601780" cy="978790"/>
            <a:chOff x="1897236" y="4264341"/>
            <a:chExt cx="2601780" cy="978790"/>
          </a:xfrm>
        </p:grpSpPr>
        <p:grpSp>
          <p:nvGrpSpPr>
            <p:cNvPr id="14" name="组合 13">
              <a:extLst>
                <a:ext uri="{FF2B5EF4-FFF2-40B4-BE49-F238E27FC236}">
                  <a16:creationId xmlns:a16="http://schemas.microsoft.com/office/drawing/2014/main" xmlns="" id="{369F00BB-BA57-458E-8166-CBC76D875431}"/>
                </a:ext>
              </a:extLst>
            </p:cNvPr>
            <p:cNvGrpSpPr/>
            <p:nvPr/>
          </p:nvGrpSpPr>
          <p:grpSpPr bwMode="gray">
            <a:xfrm>
              <a:off x="1897236" y="4264341"/>
              <a:ext cx="2514451" cy="446747"/>
              <a:chOff x="1897236" y="4264341"/>
              <a:chExt cx="2514451" cy="446747"/>
            </a:xfrm>
          </p:grpSpPr>
          <p:cxnSp>
            <p:nvCxnSpPr>
              <p:cNvPr id="18" name="直接箭头连接符 17">
                <a:extLst>
                  <a:ext uri="{FF2B5EF4-FFF2-40B4-BE49-F238E27FC236}">
                    <a16:creationId xmlns:a16="http://schemas.microsoft.com/office/drawing/2014/main" xmlns="" id="{AC406886-B899-469A-8327-A4957026CB79}"/>
                  </a:ext>
                </a:extLst>
              </p:cNvPr>
              <p:cNvCxnSpPr/>
              <p:nvPr/>
            </p:nvCxnSpPr>
            <p:spPr bwMode="gray">
              <a:xfrm flipH="1">
                <a:off x="1990503" y="4407550"/>
                <a:ext cx="2421184" cy="303538"/>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55AD504C-0A32-492E-A603-7A25A02616F7}"/>
                  </a:ext>
                </a:extLst>
              </p:cNvPr>
              <p:cNvSpPr txBox="1"/>
              <p:nvPr/>
            </p:nvSpPr>
            <p:spPr bwMode="gray">
              <a:xfrm rot="21120000">
                <a:off x="1897236" y="4264341"/>
                <a:ext cx="2340786"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Second request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 name="组合 14">
              <a:extLst>
                <a:ext uri="{FF2B5EF4-FFF2-40B4-BE49-F238E27FC236}">
                  <a16:creationId xmlns:a16="http://schemas.microsoft.com/office/drawing/2014/main" xmlns="" id="{BB06782F-4A0E-4ACA-B148-CA52A330464F}"/>
                </a:ext>
              </a:extLst>
            </p:cNvPr>
            <p:cNvGrpSpPr/>
            <p:nvPr/>
          </p:nvGrpSpPr>
          <p:grpSpPr bwMode="gray">
            <a:xfrm>
              <a:off x="1987811" y="4778336"/>
              <a:ext cx="2511205" cy="464795"/>
              <a:chOff x="1987811" y="4778336"/>
              <a:chExt cx="2511205" cy="464795"/>
            </a:xfrm>
          </p:grpSpPr>
          <p:cxnSp>
            <p:nvCxnSpPr>
              <p:cNvPr id="16" name="直接箭头连接符 15">
                <a:extLst>
                  <a:ext uri="{FF2B5EF4-FFF2-40B4-BE49-F238E27FC236}">
                    <a16:creationId xmlns:a16="http://schemas.microsoft.com/office/drawing/2014/main" xmlns="" id="{B16F5A8C-CA48-431C-9DC6-A6C25D2D389F}"/>
                  </a:ext>
                </a:extLst>
              </p:cNvPr>
              <p:cNvCxnSpPr/>
              <p:nvPr/>
            </p:nvCxnSpPr>
            <p:spPr bwMode="gray">
              <a:xfrm>
                <a:off x="1987811" y="4892226"/>
                <a:ext cx="2421184" cy="35090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251E1552-B85A-437E-AE0C-E3FF77C0B8DE}"/>
                  </a:ext>
                </a:extLst>
              </p:cNvPr>
              <p:cNvSpPr txBox="1"/>
              <p:nvPr/>
            </p:nvSpPr>
            <p:spPr bwMode="gray">
              <a:xfrm rot="600000">
                <a:off x="2658632" y="4778336"/>
                <a:ext cx="1840384" cy="307777"/>
              </a:xfrm>
              <a:prstGeom prst="rect">
                <a:avLst/>
              </a:prstGeom>
              <a:noFill/>
            </p:spPr>
            <p:txBody>
              <a:bodyPr wrap="square" rtlCol="0">
                <a:spAutoFit/>
              </a:bodyPr>
              <a:lstStyle/>
              <a:p>
                <a:pPr algn="ctr" fontAlgn="ctr"/>
                <a:r>
                  <a:rPr lang="en-US" sz="1400" dirty="0" smtClean="0">
                    <a:solidFill>
                      <a:schemeClr val="tx1">
                        <a:lumMod val="65000"/>
                        <a:lumOff val="35000"/>
                      </a:schemeClr>
                    </a:solidFill>
                    <a:latin typeface="Huawei Sans" panose="020C0503030203020204" pitchFamily="34" charset="0"/>
                  </a:rPr>
                  <a:t>Second response</a:t>
                </a: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7" name="圆角矩形 49">
            <a:extLst>
              <a:ext uri="{FF2B5EF4-FFF2-40B4-BE49-F238E27FC236}">
                <a16:creationId xmlns:a16="http://schemas.microsoft.com/office/drawing/2014/main" xmlns="" id="{7EE71CF7-89F2-4A2D-9DBF-774282363A3D}"/>
              </a:ext>
            </a:extLst>
          </p:cNvPr>
          <p:cNvSpPr/>
          <p:nvPr/>
        </p:nvSpPr>
        <p:spPr bwMode="gray">
          <a:xfrm>
            <a:off x="7305821" y="2819591"/>
            <a:ext cx="3315237" cy="323813"/>
          </a:xfrm>
          <a:prstGeom prst="roundRect">
            <a:avLst/>
          </a:prstGeom>
          <a:solidFill>
            <a:srgbClr val="30B5C5"/>
          </a:solidFill>
          <a:ln>
            <a:noFill/>
          </a:ln>
          <a:effectLst/>
        </p:spPr>
        <p:txBody>
          <a:bodyPr vert="horz" wrap="square" lIns="91440" tIns="45720" rIns="91440" bIns="45720" numCol="1" rtlCol="0" anchor="ctr" anchorCtr="0" compatLnSpc="1">
            <a:prstTxWarp prst="textNoShape">
              <a:avLst/>
            </a:prstTxWarp>
          </a:bodyPr>
          <a:lstStyle/>
          <a:p>
            <a:pPr algn="ctr" fontAlgn="ctr"/>
            <a:r>
              <a:rPr lang="en-US" sz="1400" b="1" dirty="0" smtClean="0">
                <a:solidFill>
                  <a:schemeClr val="bg1"/>
                </a:solidFill>
                <a:latin typeface="Huawei Sans" panose="020C0503030203020204" pitchFamily="34" charset="0"/>
              </a:rPr>
              <a:t>Telemetry</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左大括号 27">
            <a:extLst>
              <a:ext uri="{FF2B5EF4-FFF2-40B4-BE49-F238E27FC236}">
                <a16:creationId xmlns:a16="http://schemas.microsoft.com/office/drawing/2014/main" xmlns="" id="{B30915F4-E518-4453-8295-E5281459C6F0}"/>
              </a:ext>
            </a:extLst>
          </p:cNvPr>
          <p:cNvSpPr/>
          <p:nvPr/>
        </p:nvSpPr>
        <p:spPr bwMode="gray">
          <a:xfrm>
            <a:off x="7369361" y="4371396"/>
            <a:ext cx="135922" cy="661376"/>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a16="http://schemas.microsoft.com/office/drawing/2014/main" xmlns="" id="{BCD36D80-3C38-4C18-B278-66B6ACA58D90}"/>
              </a:ext>
            </a:extLst>
          </p:cNvPr>
          <p:cNvSpPr txBox="1"/>
          <p:nvPr/>
        </p:nvSpPr>
        <p:spPr bwMode="gray">
          <a:xfrm>
            <a:off x="6170469" y="4557328"/>
            <a:ext cx="1159583" cy="307777"/>
          </a:xfrm>
          <a:prstGeom prst="rect">
            <a:avLst/>
          </a:prstGeom>
          <a:noFill/>
        </p:spPr>
        <p:txBody>
          <a:bodyPr wrap="square" rtlCol="0" anchor="ctr">
            <a:spAutoFit/>
          </a:bodyPr>
          <a:lstStyle/>
          <a:p>
            <a:pPr algn="ctr" fontAlgn="ctr"/>
            <a:r>
              <a:rPr lang="en-US" sz="1400" b="1" dirty="0" smtClean="0">
                <a:latin typeface="Huawei Sans" panose="020C0503030203020204" pitchFamily="34" charset="0"/>
              </a:rPr>
              <a:t>T &lt; 1s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1" name="组合 60">
            <a:extLst>
              <a:ext uri="{FF2B5EF4-FFF2-40B4-BE49-F238E27FC236}">
                <a16:creationId xmlns:a16="http://schemas.microsoft.com/office/drawing/2014/main" xmlns="" id="{5F2DC346-553B-4262-8385-E563341C55A2}"/>
              </a:ext>
            </a:extLst>
          </p:cNvPr>
          <p:cNvGrpSpPr/>
          <p:nvPr/>
        </p:nvGrpSpPr>
        <p:grpSpPr bwMode="gray">
          <a:xfrm>
            <a:off x="1817623" y="3804151"/>
            <a:ext cx="8450719" cy="2299280"/>
            <a:chOff x="1865081" y="3150188"/>
            <a:chExt cx="8450719" cy="3291537"/>
          </a:xfrm>
        </p:grpSpPr>
        <p:cxnSp>
          <p:nvCxnSpPr>
            <p:cNvPr id="4" name="直接连接符 3">
              <a:extLst>
                <a:ext uri="{FF2B5EF4-FFF2-40B4-BE49-F238E27FC236}">
                  <a16:creationId xmlns:a16="http://schemas.microsoft.com/office/drawing/2014/main" xmlns="" id="{B503C138-212E-4C45-A1CC-AFF040B60230}"/>
                </a:ext>
              </a:extLst>
            </p:cNvPr>
            <p:cNvCxnSpPr>
              <a:cxnSpLocks/>
            </p:cNvCxnSpPr>
            <p:nvPr/>
          </p:nvCxnSpPr>
          <p:spPr bwMode="gray">
            <a:xfrm>
              <a:off x="1865081" y="3150188"/>
              <a:ext cx="2959" cy="327825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C720D28F-8A8D-40F9-BDE4-C013C70FF250}"/>
                </a:ext>
              </a:extLst>
            </p:cNvPr>
            <p:cNvCxnSpPr>
              <a:cxnSpLocks/>
            </p:cNvCxnSpPr>
            <p:nvPr/>
          </p:nvCxnSpPr>
          <p:spPr bwMode="gray">
            <a:xfrm>
              <a:off x="4526289" y="3163466"/>
              <a:ext cx="2959" cy="327825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E0129FDD-166A-45A1-BCDD-7519F6B8FB6E}"/>
                </a:ext>
              </a:extLst>
            </p:cNvPr>
            <p:cNvCxnSpPr>
              <a:cxnSpLocks/>
            </p:cNvCxnSpPr>
            <p:nvPr/>
          </p:nvCxnSpPr>
          <p:spPr bwMode="gray">
            <a:xfrm>
              <a:off x="7651632" y="3150188"/>
              <a:ext cx="2959" cy="327825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D659DC3F-35B5-4656-9454-2C44C00D6E7F}"/>
                </a:ext>
              </a:extLst>
            </p:cNvPr>
            <p:cNvCxnSpPr>
              <a:cxnSpLocks/>
            </p:cNvCxnSpPr>
            <p:nvPr/>
          </p:nvCxnSpPr>
          <p:spPr bwMode="gray">
            <a:xfrm>
              <a:off x="10312841" y="3163466"/>
              <a:ext cx="2959" cy="3278259"/>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xmlns="" id="{D37BE404-4DBD-4A44-8993-3F8F7EF3FB9E}"/>
              </a:ext>
            </a:extLst>
          </p:cNvPr>
          <p:cNvGrpSpPr/>
          <p:nvPr/>
        </p:nvGrpSpPr>
        <p:grpSpPr bwMode="gray">
          <a:xfrm>
            <a:off x="7541209" y="3561886"/>
            <a:ext cx="2589092" cy="667265"/>
            <a:chOff x="7588667" y="2907924"/>
            <a:chExt cx="2589092" cy="667265"/>
          </a:xfrm>
        </p:grpSpPr>
        <p:cxnSp>
          <p:nvCxnSpPr>
            <p:cNvPr id="33" name="直接箭头连接符 32">
              <a:extLst>
                <a:ext uri="{FF2B5EF4-FFF2-40B4-BE49-F238E27FC236}">
                  <a16:creationId xmlns:a16="http://schemas.microsoft.com/office/drawing/2014/main" xmlns="" id="{0C70BB26-E4E5-454A-A5F2-1159FF02E83D}"/>
                </a:ext>
              </a:extLst>
            </p:cNvPr>
            <p:cNvCxnSpPr/>
            <p:nvPr/>
          </p:nvCxnSpPr>
          <p:spPr bwMode="gray">
            <a:xfrm flipH="1">
              <a:off x="7748112" y="3271651"/>
              <a:ext cx="2421184" cy="303538"/>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xmlns="" id="{98DBAF0A-9361-4760-8131-41541A1A7567}"/>
                </a:ext>
              </a:extLst>
            </p:cNvPr>
            <p:cNvSpPr txBox="1"/>
            <p:nvPr/>
          </p:nvSpPr>
          <p:spPr bwMode="gray">
            <a:xfrm rot="21120000">
              <a:off x="7588667" y="2907924"/>
              <a:ext cx="2589092"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Subscription and query</a:t>
              </a:r>
              <a:r>
                <a:rPr lang="en-US" sz="1400" dirty="0">
                  <a:latin typeface="Huawei Sans" panose="020C0503030203020204" pitchFamily="34" charset="0"/>
                </a:rPr>
                <a:t> </a:t>
              </a:r>
              <a:r>
                <a:rPr lang="en-US" sz="1400" dirty="0" smtClean="0">
                  <a:latin typeface="Huawei Sans" panose="020C0503030203020204" pitchFamily="34" charset="0"/>
                </a:rPr>
                <a:t>at an interval of 1s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36" name="直接箭头连接符 35">
            <a:extLst>
              <a:ext uri="{FF2B5EF4-FFF2-40B4-BE49-F238E27FC236}">
                <a16:creationId xmlns:a16="http://schemas.microsoft.com/office/drawing/2014/main" xmlns="" id="{A7EBEC45-D987-4855-85EF-C44A4847051E}"/>
              </a:ext>
            </a:extLst>
          </p:cNvPr>
          <p:cNvCxnSpPr/>
          <p:nvPr/>
        </p:nvCxnSpPr>
        <p:spPr bwMode="gray">
          <a:xfrm>
            <a:off x="7700654" y="4364989"/>
            <a:ext cx="2421184" cy="35090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a:extLst>
              <a:ext uri="{FF2B5EF4-FFF2-40B4-BE49-F238E27FC236}">
                <a16:creationId xmlns:a16="http://schemas.microsoft.com/office/drawing/2014/main" xmlns="" id="{575E6843-A6B5-45B5-ADC8-68C1314405B0}"/>
              </a:ext>
            </a:extLst>
          </p:cNvPr>
          <p:cNvCxnSpPr/>
          <p:nvPr/>
        </p:nvCxnSpPr>
        <p:spPr bwMode="gray">
          <a:xfrm>
            <a:off x="7691279" y="5032773"/>
            <a:ext cx="2421184" cy="35090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a:extLst>
              <a:ext uri="{FF2B5EF4-FFF2-40B4-BE49-F238E27FC236}">
                <a16:creationId xmlns:a16="http://schemas.microsoft.com/office/drawing/2014/main" xmlns="" id="{82E51FCD-DBDA-483E-AA01-119811203BCF}"/>
              </a:ext>
            </a:extLst>
          </p:cNvPr>
          <p:cNvCxnSpPr/>
          <p:nvPr/>
        </p:nvCxnSpPr>
        <p:spPr bwMode="gray">
          <a:xfrm>
            <a:off x="7710028" y="5182452"/>
            <a:ext cx="2421184" cy="35090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xmlns="" id="{9218A4A1-5C48-460E-A4F8-0492179D5A1B}"/>
              </a:ext>
            </a:extLst>
          </p:cNvPr>
          <p:cNvSpPr txBox="1"/>
          <p:nvPr/>
        </p:nvSpPr>
        <p:spPr bwMode="gray">
          <a:xfrm rot="600000">
            <a:off x="8234108" y="4273646"/>
            <a:ext cx="1840384" cy="307777"/>
          </a:xfrm>
          <a:prstGeom prst="rect">
            <a:avLst/>
          </a:prstGeom>
          <a:noFill/>
        </p:spPr>
        <p:txBody>
          <a:bodyPr wrap="square" rtlCol="0">
            <a:spAutoFit/>
          </a:bodyPr>
          <a:lstStyle/>
          <a:p>
            <a:pPr algn="ctr" fontAlgn="ctr"/>
            <a:r>
              <a:rPr lang="en-US" sz="1400" dirty="0" smtClean="0">
                <a:solidFill>
                  <a:schemeClr val="tx1">
                    <a:lumMod val="65000"/>
                    <a:lumOff val="35000"/>
                  </a:schemeClr>
                </a:solidFill>
                <a:latin typeface="Huawei Sans" panose="020C0503030203020204" pitchFamily="34" charset="0"/>
              </a:rPr>
              <a:t>First response</a:t>
            </a: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a:extLst>
              <a:ext uri="{FF2B5EF4-FFF2-40B4-BE49-F238E27FC236}">
                <a16:creationId xmlns:a16="http://schemas.microsoft.com/office/drawing/2014/main" xmlns="" id="{8C757EFD-0227-4360-BCB5-784291407DBE}"/>
              </a:ext>
            </a:extLst>
          </p:cNvPr>
          <p:cNvSpPr txBox="1"/>
          <p:nvPr/>
        </p:nvSpPr>
        <p:spPr bwMode="gray">
          <a:xfrm rot="600000">
            <a:off x="7963547" y="4898253"/>
            <a:ext cx="1840384" cy="307777"/>
          </a:xfrm>
          <a:prstGeom prst="rect">
            <a:avLst/>
          </a:prstGeom>
          <a:noFill/>
        </p:spPr>
        <p:txBody>
          <a:bodyPr wrap="square" rtlCol="0">
            <a:spAutoFit/>
          </a:bodyPr>
          <a:lstStyle/>
          <a:p>
            <a:pPr algn="ctr" fontAlgn="ctr"/>
            <a:r>
              <a:rPr lang="en-US" sz="1400" dirty="0" smtClean="0">
                <a:solidFill>
                  <a:schemeClr val="tx1">
                    <a:lumMod val="65000"/>
                    <a:lumOff val="35000"/>
                  </a:schemeClr>
                </a:solidFill>
                <a:latin typeface="Huawei Sans" panose="020C0503030203020204" pitchFamily="34" charset="0"/>
              </a:rPr>
              <a:t>Second response</a:t>
            </a: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箭头连接符 42">
            <a:extLst>
              <a:ext uri="{FF2B5EF4-FFF2-40B4-BE49-F238E27FC236}">
                <a16:creationId xmlns:a16="http://schemas.microsoft.com/office/drawing/2014/main" xmlns="" id="{F60617AC-5175-4DEF-93EE-66F6CBEC6DA5}"/>
              </a:ext>
            </a:extLst>
          </p:cNvPr>
          <p:cNvCxnSpPr/>
          <p:nvPr/>
        </p:nvCxnSpPr>
        <p:spPr bwMode="gray">
          <a:xfrm>
            <a:off x="7703192" y="5574725"/>
            <a:ext cx="2421184" cy="35090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xmlns="" id="{035D7AA5-2FF8-43F2-8D29-36707445FA2D}"/>
              </a:ext>
            </a:extLst>
          </p:cNvPr>
          <p:cNvSpPr txBox="1"/>
          <p:nvPr/>
        </p:nvSpPr>
        <p:spPr bwMode="gray">
          <a:xfrm rot="600000">
            <a:off x="7893450" y="5724461"/>
            <a:ext cx="1840384" cy="307777"/>
          </a:xfrm>
          <a:prstGeom prst="rect">
            <a:avLst/>
          </a:prstGeom>
          <a:noFill/>
        </p:spPr>
        <p:txBody>
          <a:bodyPr wrap="square" rtlCol="0">
            <a:spAutoFit/>
          </a:bodyPr>
          <a:lstStyle/>
          <a:p>
            <a:pPr algn="ctr" fontAlgn="ctr"/>
            <a:r>
              <a:rPr lang="en-US" sz="1400" dirty="0" smtClean="0">
                <a:solidFill>
                  <a:schemeClr val="tx1">
                    <a:lumMod val="65000"/>
                    <a:lumOff val="35000"/>
                  </a:schemeClr>
                </a:solidFill>
                <a:latin typeface="Huawei Sans" panose="020C0503030203020204" pitchFamily="34" charset="0"/>
              </a:rPr>
              <a:t>Nth response</a:t>
            </a: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箭头连接符 45">
            <a:extLst>
              <a:ext uri="{FF2B5EF4-FFF2-40B4-BE49-F238E27FC236}">
                <a16:creationId xmlns:a16="http://schemas.microsoft.com/office/drawing/2014/main" xmlns="" id="{EF96AB62-C781-41C9-9377-6A123CB9F094}"/>
              </a:ext>
            </a:extLst>
          </p:cNvPr>
          <p:cNvCxnSpPr/>
          <p:nvPr/>
        </p:nvCxnSpPr>
        <p:spPr bwMode="gray">
          <a:xfrm>
            <a:off x="7703192" y="5343502"/>
            <a:ext cx="2421184" cy="35090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xmlns="" id="{A32267F7-0D83-4B09-82B8-09AC456D4BE7}"/>
              </a:ext>
            </a:extLst>
          </p:cNvPr>
          <p:cNvSpPr txBox="1"/>
          <p:nvPr/>
        </p:nvSpPr>
        <p:spPr bwMode="gray">
          <a:xfrm>
            <a:off x="4663697" y="4364989"/>
            <a:ext cx="1534989" cy="307777"/>
          </a:xfrm>
          <a:prstGeom prst="rect">
            <a:avLst/>
          </a:prstGeom>
          <a:noFill/>
        </p:spPr>
        <p:txBody>
          <a:bodyPr wrap="square" rtlCol="0" anchor="ctr">
            <a:spAutoFit/>
          </a:bodyPr>
          <a:lstStyle/>
          <a:p>
            <a:pPr algn="ctr" fontAlgn="ctr"/>
            <a:r>
              <a:rPr lang="en-US" sz="1400" b="1" dirty="0" smtClean="0">
                <a:latin typeface="Huawei Sans" panose="020C0503030203020204" pitchFamily="34" charset="0"/>
              </a:rPr>
              <a:t>T &gt; 5 minutes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右大括号 47">
            <a:extLst>
              <a:ext uri="{FF2B5EF4-FFF2-40B4-BE49-F238E27FC236}">
                <a16:creationId xmlns:a16="http://schemas.microsoft.com/office/drawing/2014/main" xmlns="" id="{3F700DC9-F1FE-43AC-ADA7-F4CA792E6FC7}"/>
              </a:ext>
            </a:extLst>
          </p:cNvPr>
          <p:cNvSpPr/>
          <p:nvPr/>
        </p:nvSpPr>
        <p:spPr bwMode="gray">
          <a:xfrm>
            <a:off x="4549036" y="4044367"/>
            <a:ext cx="142877" cy="899549"/>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9" name="图片 48">
            <a:extLst>
              <a:ext uri="{FF2B5EF4-FFF2-40B4-BE49-F238E27FC236}">
                <a16:creationId xmlns:a16="http://schemas.microsoft.com/office/drawing/2014/main" xmlns="" id="{DE493F72-9425-4966-AB9C-390390CC78D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70943" y="3246892"/>
            <a:ext cx="540000" cy="442800"/>
          </a:xfrm>
          <a:prstGeom prst="rect">
            <a:avLst/>
          </a:prstGeom>
        </p:spPr>
      </p:pic>
      <p:pic>
        <p:nvPicPr>
          <p:cNvPr id="50" name="图片 49">
            <a:extLst>
              <a:ext uri="{FF2B5EF4-FFF2-40B4-BE49-F238E27FC236}">
                <a16:creationId xmlns:a16="http://schemas.microsoft.com/office/drawing/2014/main" xmlns="" id="{10DC1078-3241-46F7-94F1-04B5B726696E}"/>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84038" y="3240427"/>
            <a:ext cx="540000" cy="442800"/>
          </a:xfrm>
          <a:prstGeom prst="rect">
            <a:avLst/>
          </a:prstGeom>
        </p:spPr>
      </p:pic>
      <p:pic>
        <p:nvPicPr>
          <p:cNvPr id="51" name="图片 50">
            <a:extLst>
              <a:ext uri="{FF2B5EF4-FFF2-40B4-BE49-F238E27FC236}">
                <a16:creationId xmlns:a16="http://schemas.microsoft.com/office/drawing/2014/main" xmlns="" id="{C5DC68D4-BCFA-4C81-86D8-D5DF8769447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31262" y="3258767"/>
            <a:ext cx="540000" cy="442800"/>
          </a:xfrm>
          <a:prstGeom prst="rect">
            <a:avLst/>
          </a:prstGeom>
        </p:spPr>
      </p:pic>
      <p:pic>
        <p:nvPicPr>
          <p:cNvPr id="52" name="图片 51">
            <a:extLst>
              <a:ext uri="{FF2B5EF4-FFF2-40B4-BE49-F238E27FC236}">
                <a16:creationId xmlns:a16="http://schemas.microsoft.com/office/drawing/2014/main" xmlns="" id="{3384981E-69A6-4F63-A3F8-9081B8FCB50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991856" y="3252302"/>
            <a:ext cx="540000" cy="442800"/>
          </a:xfrm>
          <a:prstGeom prst="rect">
            <a:avLst/>
          </a:prstGeom>
        </p:spPr>
      </p:pic>
      <p:sp>
        <p:nvSpPr>
          <p:cNvPr id="53" name="文本框 52">
            <a:extLst>
              <a:ext uri="{FF2B5EF4-FFF2-40B4-BE49-F238E27FC236}">
                <a16:creationId xmlns:a16="http://schemas.microsoft.com/office/drawing/2014/main" xmlns="" id="{7737BA8C-B5CA-4F99-9601-D4C4E0106AEB}"/>
              </a:ext>
            </a:extLst>
          </p:cNvPr>
          <p:cNvSpPr txBox="1"/>
          <p:nvPr/>
        </p:nvSpPr>
        <p:spPr bwMode="gray">
          <a:xfrm>
            <a:off x="6068728" y="4788426"/>
            <a:ext cx="1363064" cy="523220"/>
          </a:xfrm>
          <a:prstGeom prst="rect">
            <a:avLst/>
          </a:prstGeom>
          <a:noFill/>
        </p:spPr>
        <p:txBody>
          <a:bodyPr wrap="square" rtlCol="0">
            <a:spAutoFit/>
          </a:bodyPr>
          <a:lstStyle>
            <a:defPPr>
              <a:defRPr lang="zh-CN"/>
            </a:defPPr>
            <a:lvl1pPr>
              <a:lnSpc>
                <a:spcPct val="150000"/>
              </a:lnSpc>
              <a:defRPr sz="2000">
                <a:latin typeface="Arial" panose="020B0503020204020204" pitchFamily="34" charset="-122"/>
                <a:ea typeface="微软雅黑" panose="020B0503020204020204" pitchFamily="34" charset="-122"/>
              </a:defRPr>
            </a:lvl1pPr>
          </a:lstStyle>
          <a:p>
            <a:pPr algn="ctr" fontAlgn="ctr">
              <a:lnSpc>
                <a:spcPct val="100000"/>
              </a:lnSpc>
            </a:pPr>
            <a:r>
              <a:rPr lang="en-US" sz="1400" dirty="0" smtClean="0">
                <a:latin typeface="Huawei Sans" panose="020C0503030203020204" pitchFamily="34" charset="0"/>
              </a:rPr>
              <a:t>"Subscription and push"</a:t>
            </a:r>
            <a:endParaRPr lang="en-US" sz="1400" dirty="0">
              <a:latin typeface="Huawei Sans" panose="020C0503030203020204" pitchFamily="34" charset="0"/>
            </a:endParaRPr>
          </a:p>
        </p:txBody>
      </p:sp>
      <p:sp>
        <p:nvSpPr>
          <p:cNvPr id="54" name="文本框 53">
            <a:extLst>
              <a:ext uri="{FF2B5EF4-FFF2-40B4-BE49-F238E27FC236}">
                <a16:creationId xmlns:a16="http://schemas.microsoft.com/office/drawing/2014/main" xmlns="" id="{D0BAF142-D856-4E05-BD51-6212E6B4BE75}"/>
              </a:ext>
            </a:extLst>
          </p:cNvPr>
          <p:cNvSpPr txBox="1"/>
          <p:nvPr/>
        </p:nvSpPr>
        <p:spPr bwMode="gray">
          <a:xfrm>
            <a:off x="4582518" y="4715200"/>
            <a:ext cx="1413989" cy="307777"/>
          </a:xfrm>
          <a:prstGeom prst="rect">
            <a:avLst/>
          </a:prstGeom>
          <a:noFill/>
        </p:spPr>
        <p:txBody>
          <a:bodyPr wrap="square" rtlCol="0">
            <a:spAutoFit/>
          </a:bodyPr>
          <a:lstStyle>
            <a:defPPr>
              <a:defRPr lang="zh-CN"/>
            </a:defPPr>
            <a:lvl1pPr>
              <a:lnSpc>
                <a:spcPct val="150000"/>
              </a:lnSpc>
              <a:defRPr sz="2000">
                <a:latin typeface="Arial" panose="020B0503020204020204" pitchFamily="34" charset="-122"/>
                <a:ea typeface="微软雅黑" panose="020B0503020204020204" pitchFamily="34" charset="-122"/>
              </a:defRPr>
            </a:lvl1pPr>
          </a:lstStyle>
          <a:p>
            <a:pPr algn="ctr" fontAlgn="ctr">
              <a:lnSpc>
                <a:spcPct val="100000"/>
              </a:lnSpc>
            </a:pPr>
            <a:r>
              <a:rPr lang="en-US" sz="1400" dirty="0" smtClean="0">
                <a:latin typeface="Huawei Sans" panose="020C0503030203020204" pitchFamily="34" charset="0"/>
              </a:rPr>
              <a:t>"Pull"</a:t>
            </a:r>
            <a:endParaRPr lang="en-US" sz="1400" dirty="0">
              <a:latin typeface="Huawei Sans" panose="020C0503030203020204" pitchFamily="34" charset="0"/>
            </a:endParaRPr>
          </a:p>
        </p:txBody>
      </p:sp>
      <p:grpSp>
        <p:nvGrpSpPr>
          <p:cNvPr id="55" name="组合 54"/>
          <p:cNvGrpSpPr/>
          <p:nvPr/>
        </p:nvGrpSpPr>
        <p:grpSpPr bwMode="gray">
          <a:xfrm>
            <a:off x="6750166" y="81688"/>
            <a:ext cx="4978285" cy="288000"/>
            <a:chOff x="6490353" y="88900"/>
            <a:chExt cx="4978285" cy="296380"/>
          </a:xfrm>
        </p:grpSpPr>
        <p:sp>
          <p:nvSpPr>
            <p:cNvPr id="56" name="五边形 55">
              <a:extLst>
                <a:ext uri="{FF2B5EF4-FFF2-40B4-BE49-F238E27FC236}">
                  <a16:creationId xmlns:a16="http://schemas.microsoft.com/office/drawing/2014/main" xmlns="" id="{582DAA93-C17E-4899-8845-AB6748622C3D}"/>
                </a:ext>
              </a:extLst>
            </p:cNvPr>
            <p:cNvSpPr/>
            <p:nvPr/>
          </p:nvSpPr>
          <p:spPr bwMode="gray">
            <a:xfrm>
              <a:off x="6490353" y="88900"/>
              <a:ext cx="1503513" cy="29638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Load Balancing</a:t>
              </a:r>
              <a:endParaRPr lang="en-US" sz="1200" dirty="0">
                <a:latin typeface="Huawei Sans" panose="020C0503030203020204" pitchFamily="34" charset="0"/>
              </a:endParaRPr>
            </a:p>
          </p:txBody>
        </p:sp>
        <p:sp>
          <p:nvSpPr>
            <p:cNvPr id="57" name="燕尾形 56">
              <a:extLst>
                <a:ext uri="{FF2B5EF4-FFF2-40B4-BE49-F238E27FC236}">
                  <a16:creationId xmlns:a16="http://schemas.microsoft.com/office/drawing/2014/main" xmlns="" id="{E7EFC8A1-15C0-4A48-9534-332F142C03DE}"/>
                </a:ext>
              </a:extLst>
            </p:cNvPr>
            <p:cNvSpPr/>
            <p:nvPr/>
          </p:nvSpPr>
          <p:spPr bwMode="gray">
            <a:xfrm>
              <a:off x="8809363" y="88900"/>
              <a:ext cx="985131" cy="29638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VXLAN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58">
              <a:extLst>
                <a:ext uri="{FF2B5EF4-FFF2-40B4-BE49-F238E27FC236}">
                  <a16:creationId xmlns:a16="http://schemas.microsoft.com/office/drawing/2014/main" xmlns="" id="{A739A215-DDE7-40DF-AA00-AB3263EF5C75}"/>
                </a:ext>
              </a:extLst>
            </p:cNvPr>
            <p:cNvSpPr/>
            <p:nvPr/>
          </p:nvSpPr>
          <p:spPr bwMode="gray">
            <a:xfrm>
              <a:off x="9709677" y="88900"/>
              <a:ext cx="703318" cy="29638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EVPN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65">
              <a:extLst>
                <a:ext uri="{FF2B5EF4-FFF2-40B4-BE49-F238E27FC236}">
                  <a16:creationId xmlns:a16="http://schemas.microsoft.com/office/drawing/2014/main" xmlns="" id="{77D457C9-5406-4721-B411-C71DFF2AD8AB}"/>
                </a:ext>
              </a:extLst>
            </p:cNvPr>
            <p:cNvSpPr/>
            <p:nvPr/>
          </p:nvSpPr>
          <p:spPr bwMode="gray">
            <a:xfrm>
              <a:off x="10328178" y="88900"/>
              <a:ext cx="1140460" cy="29638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Telemetry</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a:extLst>
                <a:ext uri="{FF2B5EF4-FFF2-40B4-BE49-F238E27FC236}">
                  <a16:creationId xmlns:a16="http://schemas.microsoft.com/office/drawing/2014/main" xmlns="" id="{E7EFC8A1-15C0-4A48-9534-332F142C03DE}"/>
                </a:ext>
              </a:extLst>
            </p:cNvPr>
            <p:cNvSpPr/>
            <p:nvPr/>
          </p:nvSpPr>
          <p:spPr bwMode="gray">
            <a:xfrm>
              <a:off x="7909049" y="88900"/>
              <a:ext cx="985131" cy="29638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M-LAG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1037005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302279" indent="-302279">
              <a:buFont typeface="Wingdings" panose="05000000000000000000" pitchFamily="2" charset="2"/>
              <a:buChar char="l"/>
            </a:pPr>
            <a:r>
              <a:rPr lang="en-US" altLang="zh-CN" kern="1200" dirty="0">
                <a:solidFill>
                  <a:schemeClr val="tx1"/>
                </a:solidFill>
                <a:cs typeface="Huawei Sans" panose="020C0503030203020204" pitchFamily="34" charset="0"/>
              </a:rPr>
              <a:t>Upon completion of this course, you will be able to:</a:t>
            </a:r>
            <a:endParaRPr lang="en-US" altLang="zh-CN" kern="1200" dirty="0">
              <a:solidFill>
                <a:schemeClr val="tx1"/>
              </a:solidFill>
              <a:cs typeface="Huawei Sans" panose="020C0503030203020204" pitchFamily="34" charset="0"/>
              <a:sym typeface="Huawei Sans" panose="020C0503030203020204" pitchFamily="34" charset="0"/>
            </a:endParaRPr>
          </a:p>
          <a:p>
            <a:pPr marL="654050" lvl="1" indent="-328613"/>
            <a:r>
              <a:rPr lang="en-US" dirty="0" smtClean="0"/>
              <a:t>Describe the definitions of DC and DCN</a:t>
            </a:r>
            <a:endParaRPr lang="en-US" altLang="zh-CN" dirty="0" smtClean="0">
              <a:sym typeface="Huawei Sans" panose="020C0503030203020204" pitchFamily="34" charset="0"/>
            </a:endParaRPr>
          </a:p>
          <a:p>
            <a:pPr marL="654050" lvl="1" indent="-328613"/>
            <a:r>
              <a:rPr lang="en-US" dirty="0" smtClean="0"/>
              <a:t>Describe the development phases of the DCN technology</a:t>
            </a:r>
            <a:endParaRPr lang="en-US" altLang="zh-CN" dirty="0" smtClean="0">
              <a:sym typeface="Huawei Sans" panose="020C0503030203020204" pitchFamily="34" charset="0"/>
            </a:endParaRPr>
          </a:p>
          <a:p>
            <a:pPr marL="654050" lvl="1" indent="-328613"/>
            <a:r>
              <a:rPr lang="en-US" dirty="0" smtClean="0"/>
              <a:t>Describe key IT technologies of DCs</a:t>
            </a:r>
            <a:endParaRPr lang="en-US" altLang="zh-CN" dirty="0" smtClean="0">
              <a:sym typeface="Huawei Sans" panose="020C0503030203020204" pitchFamily="34" charset="0"/>
            </a:endParaRPr>
          </a:p>
          <a:p>
            <a:pPr marL="654050" lvl="1" indent="-328613"/>
            <a:r>
              <a:rPr lang="en-US" dirty="0" smtClean="0"/>
              <a:t>Illustrate key network technologies of DCs</a:t>
            </a:r>
            <a:endParaRPr lang="en-US" altLang="zh-CN" dirty="0" smtClean="0">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300667532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rPr>
              <a:t>DC and DCN Overview</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Terms and Key Technologies of DCs</a:t>
            </a:r>
            <a:endParaRPr lang="en-US" altLang="zh-CN" dirty="0" smtClean="0">
              <a:solidFill>
                <a:schemeClr val="bg1">
                  <a:lumMod val="50000"/>
                </a:schemeClr>
              </a:solidFill>
              <a:sym typeface="Huawei Sans" panose="020C0503030203020204" pitchFamily="34" charset="0"/>
            </a:endParaRPr>
          </a:p>
          <a:p>
            <a:r>
              <a:rPr lang="en-US" b="1" dirty="0" err="1" smtClean="0"/>
              <a:t>CloudFabric</a:t>
            </a:r>
            <a:r>
              <a:rPr lang="en-US" b="1" dirty="0" smtClean="0"/>
              <a:t> Solution and Related Technologies</a:t>
            </a:r>
            <a:endParaRPr lang="en-US" altLang="zh-CN" b="1" dirty="0"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257331854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CloudFabric Solution Architecture</a:t>
            </a:r>
            <a:endParaRPr lang="en-US" altLang="zh-CN" dirty="0">
              <a:sym typeface="Huawei Sans" panose="020C0503030203020204" pitchFamily="34" charset="0"/>
            </a:endParaRPr>
          </a:p>
        </p:txBody>
      </p:sp>
      <p:sp>
        <p:nvSpPr>
          <p:cNvPr id="3" name="矩形 2"/>
          <p:cNvSpPr/>
          <p:nvPr/>
        </p:nvSpPr>
        <p:spPr bwMode="gray">
          <a:xfrm>
            <a:off x="1066800" y="1085658"/>
            <a:ext cx="1036875" cy="732289"/>
          </a:xfrm>
          <a:prstGeom prst="rect">
            <a:avLst/>
          </a:prstGeom>
          <a:solidFill>
            <a:srgbClr val="30B5C5"/>
          </a:solidFill>
          <a:ln w="9525">
            <a:noFill/>
            <a:miter lim="800000"/>
          </a:ln>
        </p:spPr>
        <p:txBody>
          <a:bodyPr wrap="none" anchor="ctr"/>
          <a:lstStyle/>
          <a:p>
            <a:pPr algn="ctr" fontAlgn="ctr"/>
            <a:r>
              <a:rPr lang="en-US" sz="1200" b="1" dirty="0" smtClean="0">
                <a:solidFill>
                  <a:prstClr val="white"/>
                </a:solidFill>
                <a:latin typeface="Huawei Sans" panose="020C0503030203020204" pitchFamily="34" charset="0"/>
              </a:rPr>
              <a:t>Application</a:t>
            </a:r>
            <a:endParaRPr lang="en-US" altLang="zh-CN" sz="1200" b="1" dirty="0" smtClean="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a:p>
            <a:pPr algn="ctr" fontAlgn="ctr"/>
            <a:r>
              <a:rPr lang="en-US" sz="1200" b="1" dirty="0" smtClean="0">
                <a:solidFill>
                  <a:prstClr val="white"/>
                </a:solidFill>
                <a:latin typeface="Huawei Sans" panose="020C0503030203020204" pitchFamily="34" charset="0"/>
              </a:rPr>
              <a:t> layer</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 name="Rectangle 14"/>
          <p:cNvSpPr/>
          <p:nvPr/>
        </p:nvSpPr>
        <p:spPr bwMode="gray">
          <a:xfrm flipH="1">
            <a:off x="2367023" y="2229860"/>
            <a:ext cx="7481598" cy="3602079"/>
          </a:xfrm>
          <a:prstGeom prst="rect">
            <a:avLst/>
          </a:prstGeom>
          <a:solidFill>
            <a:srgbClr val="F3FBFE"/>
          </a:solidFill>
          <a:ln w="9525" cap="flat" cmpd="sng" algn="ctr">
            <a:solidFill>
              <a:srgbClr val="30B5C5"/>
            </a:solidFill>
            <a:prstDash val="sysDash"/>
          </a:ln>
          <a:effectLst/>
        </p:spPr>
        <p:txBody>
          <a:bodyPr wrap="none" lIns="36000" tIns="36000" rIns="36000" bIns="36000" rtlCol="0" anchor="ctr"/>
          <a:lstStyle/>
          <a:p>
            <a:pPr algn="r" defTabSz="914400" fontAlgn="ctr">
              <a:defRPr/>
            </a:pPr>
            <a:endParaRPr lang="en-US" sz="1200" b="1" kern="0" dirty="0">
              <a:solidFill>
                <a:prstClr val="white"/>
              </a:solidFill>
              <a:effectLst>
                <a:outerShdw blurRad="38100" dist="38100" dir="2700000" algn="tl">
                  <a:srgbClr val="000000">
                    <a:alpha val="43137"/>
                  </a:srgbClr>
                </a:outerShdw>
              </a:effectLst>
              <a:latin typeface="Huawei Sans" panose="020C0503030203020204" pitchFamily="34" charset="0"/>
              <a:cs typeface="Huawei Sans" panose="020C0503030203020204" pitchFamily="34" charset="0"/>
              <a:sym typeface="Huawei Sans" panose="020C0503030203020204" pitchFamily="34" charset="0"/>
            </a:endParaRPr>
          </a:p>
        </p:txBody>
      </p:sp>
      <p:sp>
        <p:nvSpPr>
          <p:cNvPr id="5" name="矩形 4"/>
          <p:cNvSpPr/>
          <p:nvPr/>
        </p:nvSpPr>
        <p:spPr bwMode="gray">
          <a:xfrm>
            <a:off x="1066800" y="2234966"/>
            <a:ext cx="1036875" cy="820779"/>
          </a:xfrm>
          <a:prstGeom prst="rect">
            <a:avLst/>
          </a:prstGeom>
          <a:solidFill>
            <a:srgbClr val="30B5C5"/>
          </a:solidFill>
          <a:ln w="9525">
            <a:noFill/>
            <a:miter lim="800000"/>
          </a:ln>
        </p:spPr>
        <p:txBody>
          <a:bodyPr wrap="none" anchor="ctr"/>
          <a:lstStyle/>
          <a:p>
            <a:pPr algn="ctr" fontAlgn="ctr"/>
            <a:r>
              <a:rPr lang="en-US" altLang="zh-CN" sz="1200" b="1" dirty="0" smtClean="0">
                <a:solidFill>
                  <a:prstClr val="white"/>
                </a:solidFill>
                <a:latin typeface="Huawei Sans" panose="020C0503030203020204" pitchFamily="34" charset="0"/>
              </a:rPr>
              <a:t>Control </a:t>
            </a:r>
            <a:r>
              <a:rPr lang="en-US" sz="1200" b="1" dirty="0" smtClean="0">
                <a:solidFill>
                  <a:prstClr val="white"/>
                </a:solidFill>
                <a:latin typeface="Huawei Sans" panose="020C0503030203020204" pitchFamily="34" charset="0"/>
              </a:rPr>
              <a:t>layer</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6" name="矩形 5"/>
          <p:cNvSpPr/>
          <p:nvPr/>
        </p:nvSpPr>
        <p:spPr bwMode="gray">
          <a:xfrm>
            <a:off x="1066800" y="3229802"/>
            <a:ext cx="1036875" cy="2322513"/>
          </a:xfrm>
          <a:prstGeom prst="rect">
            <a:avLst/>
          </a:prstGeom>
          <a:solidFill>
            <a:srgbClr val="30B5C5"/>
          </a:solidFill>
          <a:ln w="9525">
            <a:noFill/>
            <a:miter lim="800000"/>
          </a:ln>
        </p:spPr>
        <p:txBody>
          <a:bodyPr wrap="square" anchor="ctr"/>
          <a:lstStyle/>
          <a:p>
            <a:pPr algn="ctr" fontAlgn="ctr"/>
            <a:r>
              <a:rPr lang="en-US" altLang="zh-CN" sz="1200" b="1" dirty="0" smtClean="0">
                <a:solidFill>
                  <a:prstClr val="white"/>
                </a:solidFill>
                <a:latin typeface="Huawei Sans" panose="020C0503030203020204" pitchFamily="34" charset="0"/>
              </a:rPr>
              <a:t>Forwarding </a:t>
            </a:r>
            <a:r>
              <a:rPr lang="en-US" sz="1200" b="1" dirty="0" smtClean="0">
                <a:solidFill>
                  <a:prstClr val="white"/>
                </a:solidFill>
                <a:latin typeface="Huawei Sans" panose="020C0503030203020204" pitchFamily="34" charset="0"/>
              </a:rPr>
              <a:t>layer</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7" name="矩形 6"/>
          <p:cNvSpPr/>
          <p:nvPr/>
        </p:nvSpPr>
        <p:spPr bwMode="gray">
          <a:xfrm>
            <a:off x="2463222" y="2306372"/>
            <a:ext cx="1146524" cy="692757"/>
          </a:xfrm>
          <a:prstGeom prst="rect">
            <a:avLst/>
          </a:prstGeom>
          <a:solidFill>
            <a:schemeClr val="bg1">
              <a:lumMod val="85000"/>
            </a:schemeClr>
          </a:solidFill>
          <a:ln>
            <a:solidFill>
              <a:schemeClr val="bg1">
                <a:lumMod val="75000"/>
              </a:schemeClr>
            </a:solidFill>
          </a:ln>
          <a:effectLst/>
        </p:spPr>
        <p:txBody>
          <a:bodyPr vert="horz" wrap="square" lIns="36000" tIns="36000" rIns="36000" bIns="3600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Computing management platform</a:t>
            </a:r>
            <a:endParaRPr lang="en-US" altLang="zh-CN"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VMM</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 name="矩形 7"/>
          <p:cNvSpPr/>
          <p:nvPr/>
        </p:nvSpPr>
        <p:spPr bwMode="gray">
          <a:xfrm>
            <a:off x="2576146" y="3229803"/>
            <a:ext cx="1033600" cy="2322512"/>
          </a:xfrm>
          <a:prstGeom prst="rect">
            <a:avLst/>
          </a:prstGeom>
          <a:solidFill>
            <a:schemeClr val="bg1"/>
          </a:solidFill>
          <a:ln>
            <a:solidFill>
              <a:srgbClr val="94DAE2"/>
            </a:solidFill>
          </a:ln>
          <a:effectLst/>
        </p:spPr>
        <p:txBody>
          <a:bodyPr vert="horz" wrap="square" lIns="36000" tIns="36000" rIns="36000" bIns="36000" numCol="1" rtlCol="0" anchor="t" anchorCtr="0" compatLnSpc="1"/>
          <a:lstStyle/>
          <a:p>
            <a:pPr algn="ctr" defTabSz="914400" fontAlgn="ctr">
              <a:spcBef>
                <a:spcPct val="0"/>
              </a:spcBef>
              <a:spcAft>
                <a:spcPct val="0"/>
              </a:spcAft>
              <a:buClr>
                <a:srgbClr val="CC9900"/>
              </a:buClr>
            </a:pPr>
            <a:endParaRPr lang="en-US" sz="1200" b="1"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 name="矩形 8"/>
          <p:cNvSpPr/>
          <p:nvPr/>
        </p:nvSpPr>
        <p:spPr bwMode="gray">
          <a:xfrm>
            <a:off x="3757245" y="3229802"/>
            <a:ext cx="3614876" cy="1093787"/>
          </a:xfrm>
          <a:prstGeom prst="rect">
            <a:avLst/>
          </a:prstGeom>
          <a:solidFill>
            <a:schemeClr val="bg1"/>
          </a:solidFill>
          <a:ln>
            <a:solidFill>
              <a:srgbClr val="94DAE2"/>
            </a:solidFill>
          </a:ln>
          <a:effectLst/>
        </p:spPr>
        <p:txBody>
          <a:bodyPr vert="horz" wrap="square" lIns="36000" tIns="36000" rIns="36000" bIns="36000" numCol="1" rtlCol="0" anchor="t"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矩形 10"/>
          <p:cNvSpPr/>
          <p:nvPr/>
        </p:nvSpPr>
        <p:spPr bwMode="gray">
          <a:xfrm>
            <a:off x="3757245" y="4377300"/>
            <a:ext cx="3614876" cy="1175016"/>
          </a:xfrm>
          <a:prstGeom prst="rect">
            <a:avLst/>
          </a:prstGeom>
          <a:solidFill>
            <a:schemeClr val="bg1"/>
          </a:solidFill>
          <a:ln>
            <a:solidFill>
              <a:srgbClr val="94DAE2"/>
            </a:solidFill>
          </a:ln>
          <a:effectLst/>
        </p:spPr>
        <p:txBody>
          <a:bodyPr vert="horz" wrap="square" lIns="36000" tIns="36000" rIns="36000" bIns="36000" numCol="1" rtlCol="0" anchor="t"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pic>
        <p:nvPicPr>
          <p:cNvPr id="20" name="图片 19"/>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056089" y="3564173"/>
            <a:ext cx="321200" cy="262800"/>
          </a:xfrm>
          <a:prstGeom prst="rect">
            <a:avLst/>
          </a:prstGeom>
        </p:spPr>
      </p:pic>
      <p:sp>
        <p:nvSpPr>
          <p:cNvPr id="67" name="文本框 66"/>
          <p:cNvSpPr txBox="1"/>
          <p:nvPr/>
        </p:nvSpPr>
        <p:spPr bwMode="gray">
          <a:xfrm>
            <a:off x="3762110" y="4349306"/>
            <a:ext cx="2159814" cy="257369"/>
          </a:xfrm>
          <a:prstGeom prst="rect">
            <a:avLst/>
          </a:prstGeom>
          <a:noFill/>
        </p:spPr>
        <p:txBody>
          <a:bodyPr wrap="non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b="1" dirty="0">
                <a:solidFill>
                  <a:prstClr val="black"/>
                </a:solidFill>
                <a:latin typeface="Huawei Sans" panose="020C0503030203020204" pitchFamily="34" charset="0"/>
              </a:rPr>
              <a:t>Intelligent and lossless DCN</a:t>
            </a:r>
            <a:endParaRPr lang="en-US" altLang="zh-CN" b="1" dirty="0">
              <a:solidFill>
                <a:prstClr val="black"/>
              </a:solidFill>
              <a:latin typeface="Huawei Sans" panose="020C0503030203020204" pitchFamily="34" charset="0"/>
              <a:sym typeface="Huawei Sans" panose="020C0503030203020204" pitchFamily="34" charset="0"/>
            </a:endParaRPr>
          </a:p>
        </p:txBody>
      </p:sp>
      <p:sp>
        <p:nvSpPr>
          <p:cNvPr id="68" name="文本框 67"/>
          <p:cNvSpPr txBox="1"/>
          <p:nvPr/>
        </p:nvSpPr>
        <p:spPr bwMode="gray">
          <a:xfrm>
            <a:off x="3892130" y="3243507"/>
            <a:ext cx="521545" cy="257369"/>
          </a:xfrm>
          <a:prstGeom prst="rect">
            <a:avLst/>
          </a:prstGeom>
          <a:noFill/>
        </p:spPr>
        <p:txBody>
          <a:bodyPr wrap="non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b="1" dirty="0" smtClean="0">
                <a:solidFill>
                  <a:prstClr val="black"/>
                </a:solidFill>
                <a:latin typeface="Huawei Sans" panose="020C0503030203020204" pitchFamily="34" charset="0"/>
              </a:rPr>
              <a:t>Fabric</a:t>
            </a:r>
            <a:endParaRPr lang="en-US" altLang="zh-CN" b="1" dirty="0">
              <a:solidFill>
                <a:prstClr val="black"/>
              </a:solidFill>
              <a:latin typeface="Huawei Sans" panose="020C0503030203020204" pitchFamily="34" charset="0"/>
              <a:sym typeface="Huawei Sans" panose="020C0503030203020204" pitchFamily="34" charset="0"/>
            </a:endParaRPr>
          </a:p>
        </p:txBody>
      </p:sp>
      <p:grpSp>
        <p:nvGrpSpPr>
          <p:cNvPr id="66" name="组合 65"/>
          <p:cNvGrpSpPr/>
          <p:nvPr/>
        </p:nvGrpSpPr>
        <p:grpSpPr bwMode="gray">
          <a:xfrm>
            <a:off x="4412838" y="4607030"/>
            <a:ext cx="1655988" cy="798549"/>
            <a:chOff x="8635634" y="3225644"/>
            <a:chExt cx="2271527" cy="1095374"/>
          </a:xfrm>
        </p:grpSpPr>
        <p:pic>
          <p:nvPicPr>
            <p:cNvPr id="34" name="图片 33" descr="汇聚交换机.png"/>
            <p:cNvPicPr>
              <a:picLocks noChangeAspect="1"/>
            </p:cNvPicPr>
            <p:nvPr/>
          </p:nvPicPr>
          <p:blipFill>
            <a:blip r:embed="rId4" cstate="print"/>
            <a:stretch>
              <a:fillRect/>
            </a:stretch>
          </p:blipFill>
          <p:spPr bwMode="gray">
            <a:xfrm>
              <a:off x="9143842" y="3225644"/>
              <a:ext cx="413351" cy="360000"/>
            </a:xfrm>
            <a:prstGeom prst="rect">
              <a:avLst/>
            </a:prstGeom>
          </p:spPr>
        </p:pic>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635634" y="3961018"/>
              <a:ext cx="439024" cy="360000"/>
            </a:xfrm>
            <a:prstGeom prst="rect">
              <a:avLst/>
            </a:prstGeom>
            <a:noFill/>
            <a:ln>
              <a:noFill/>
            </a:ln>
          </p:spPr>
        </p:pic>
        <p:pic>
          <p:nvPicPr>
            <p:cNvPr id="36" name="图片 35" descr="汇聚交换机.png"/>
            <p:cNvPicPr>
              <a:picLocks noChangeAspect="1"/>
            </p:cNvPicPr>
            <p:nvPr/>
          </p:nvPicPr>
          <p:blipFill>
            <a:blip r:embed="rId4" cstate="print"/>
            <a:stretch>
              <a:fillRect/>
            </a:stretch>
          </p:blipFill>
          <p:spPr bwMode="gray">
            <a:xfrm>
              <a:off x="9999622" y="3225644"/>
              <a:ext cx="413351" cy="360000"/>
            </a:xfrm>
            <a:prstGeom prst="rect">
              <a:avLst/>
            </a:prstGeom>
          </p:spPr>
        </p:pic>
        <p:pic>
          <p:nvPicPr>
            <p:cNvPr id="37" name="图片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246468" y="3961018"/>
              <a:ext cx="439024" cy="360000"/>
            </a:xfrm>
            <a:prstGeom prst="rect">
              <a:avLst/>
            </a:prstGeom>
            <a:noFill/>
            <a:ln>
              <a:noFill/>
            </a:ln>
          </p:spPr>
        </p:pic>
        <p:pic>
          <p:nvPicPr>
            <p:cNvPr id="38" name="图片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857302" y="3961018"/>
              <a:ext cx="439024" cy="360000"/>
            </a:xfrm>
            <a:prstGeom prst="rect">
              <a:avLst/>
            </a:prstGeom>
            <a:noFill/>
            <a:ln>
              <a:noFill/>
            </a:ln>
          </p:spPr>
        </p:pic>
        <p:pic>
          <p:nvPicPr>
            <p:cNvPr id="39" name="图片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468137" y="3961018"/>
              <a:ext cx="439024" cy="360000"/>
            </a:xfrm>
            <a:prstGeom prst="rect">
              <a:avLst/>
            </a:prstGeom>
            <a:noFill/>
            <a:ln>
              <a:noFill/>
            </a:ln>
          </p:spPr>
        </p:pic>
        <p:cxnSp>
          <p:nvCxnSpPr>
            <p:cNvPr id="40" name="直接连接符 39"/>
            <p:cNvCxnSpPr>
              <a:stCxn id="34" idx="2"/>
              <a:endCxn id="35" idx="0"/>
            </p:cNvCxnSpPr>
            <p:nvPr/>
          </p:nvCxnSpPr>
          <p:spPr bwMode="gray">
            <a:xfrm flipH="1">
              <a:off x="8855146" y="3585644"/>
              <a:ext cx="495372" cy="375374"/>
            </a:xfrm>
            <a:prstGeom prst="line">
              <a:avLst/>
            </a:prstGeom>
            <a:noFill/>
            <a:ln w="9525" cap="flat" cmpd="sng" algn="ctr">
              <a:solidFill>
                <a:schemeClr val="bg1">
                  <a:lumMod val="75000"/>
                </a:schemeClr>
              </a:solidFill>
              <a:prstDash val="solid"/>
            </a:ln>
            <a:effectLst/>
          </p:spPr>
        </p:cxnSp>
        <p:cxnSp>
          <p:nvCxnSpPr>
            <p:cNvPr id="43" name="直接连接符 42"/>
            <p:cNvCxnSpPr>
              <a:stCxn id="34" idx="2"/>
              <a:endCxn id="37" idx="0"/>
            </p:cNvCxnSpPr>
            <p:nvPr/>
          </p:nvCxnSpPr>
          <p:spPr bwMode="gray">
            <a:xfrm>
              <a:off x="9350518" y="3585644"/>
              <a:ext cx="115462" cy="375374"/>
            </a:xfrm>
            <a:prstGeom prst="line">
              <a:avLst/>
            </a:prstGeom>
            <a:noFill/>
            <a:ln w="9525" cap="flat" cmpd="sng" algn="ctr">
              <a:solidFill>
                <a:schemeClr val="bg1">
                  <a:lumMod val="75000"/>
                </a:schemeClr>
              </a:solidFill>
              <a:prstDash val="solid"/>
            </a:ln>
            <a:effectLst/>
          </p:spPr>
        </p:cxnSp>
        <p:cxnSp>
          <p:nvCxnSpPr>
            <p:cNvPr id="46" name="直接连接符 45"/>
            <p:cNvCxnSpPr>
              <a:stCxn id="34" idx="2"/>
              <a:endCxn id="38" idx="0"/>
            </p:cNvCxnSpPr>
            <p:nvPr/>
          </p:nvCxnSpPr>
          <p:spPr bwMode="gray">
            <a:xfrm>
              <a:off x="9350518" y="3585644"/>
              <a:ext cx="726296" cy="375374"/>
            </a:xfrm>
            <a:prstGeom prst="line">
              <a:avLst/>
            </a:prstGeom>
            <a:noFill/>
            <a:ln w="9525" cap="flat" cmpd="sng" algn="ctr">
              <a:solidFill>
                <a:schemeClr val="bg1">
                  <a:lumMod val="75000"/>
                </a:schemeClr>
              </a:solidFill>
              <a:prstDash val="solid"/>
            </a:ln>
            <a:effectLst/>
          </p:spPr>
        </p:cxnSp>
        <p:cxnSp>
          <p:nvCxnSpPr>
            <p:cNvPr id="49" name="直接连接符 48"/>
            <p:cNvCxnSpPr>
              <a:stCxn id="34" idx="2"/>
              <a:endCxn id="39" idx="0"/>
            </p:cNvCxnSpPr>
            <p:nvPr/>
          </p:nvCxnSpPr>
          <p:spPr bwMode="gray">
            <a:xfrm>
              <a:off x="9350518" y="3585644"/>
              <a:ext cx="1337131" cy="375374"/>
            </a:xfrm>
            <a:prstGeom prst="line">
              <a:avLst/>
            </a:prstGeom>
            <a:noFill/>
            <a:ln w="9525" cap="flat" cmpd="sng" algn="ctr">
              <a:solidFill>
                <a:schemeClr val="bg1">
                  <a:lumMod val="75000"/>
                </a:schemeClr>
              </a:solidFill>
              <a:prstDash val="solid"/>
            </a:ln>
            <a:effectLst/>
          </p:spPr>
        </p:cxnSp>
        <p:cxnSp>
          <p:nvCxnSpPr>
            <p:cNvPr id="52" name="直接连接符 51"/>
            <p:cNvCxnSpPr>
              <a:stCxn id="36" idx="2"/>
              <a:endCxn id="35" idx="0"/>
            </p:cNvCxnSpPr>
            <p:nvPr/>
          </p:nvCxnSpPr>
          <p:spPr bwMode="gray">
            <a:xfrm flipH="1">
              <a:off x="8855146" y="3585644"/>
              <a:ext cx="1351152" cy="375374"/>
            </a:xfrm>
            <a:prstGeom prst="line">
              <a:avLst/>
            </a:prstGeom>
            <a:noFill/>
            <a:ln w="9525" cap="flat" cmpd="sng" algn="ctr">
              <a:solidFill>
                <a:schemeClr val="bg1">
                  <a:lumMod val="75000"/>
                </a:schemeClr>
              </a:solidFill>
              <a:prstDash val="solid"/>
            </a:ln>
            <a:effectLst/>
          </p:spPr>
        </p:cxnSp>
        <p:cxnSp>
          <p:nvCxnSpPr>
            <p:cNvPr id="55" name="直接连接符 54"/>
            <p:cNvCxnSpPr>
              <a:stCxn id="36" idx="2"/>
              <a:endCxn id="37" idx="0"/>
            </p:cNvCxnSpPr>
            <p:nvPr/>
          </p:nvCxnSpPr>
          <p:spPr bwMode="gray">
            <a:xfrm flipH="1">
              <a:off x="9465980" y="3585644"/>
              <a:ext cx="740318" cy="375374"/>
            </a:xfrm>
            <a:prstGeom prst="line">
              <a:avLst/>
            </a:prstGeom>
            <a:noFill/>
            <a:ln w="9525" cap="flat" cmpd="sng" algn="ctr">
              <a:solidFill>
                <a:schemeClr val="bg1">
                  <a:lumMod val="75000"/>
                </a:schemeClr>
              </a:solidFill>
              <a:prstDash val="solid"/>
            </a:ln>
            <a:effectLst/>
          </p:spPr>
        </p:cxnSp>
        <p:cxnSp>
          <p:nvCxnSpPr>
            <p:cNvPr id="58" name="直接连接符 57"/>
            <p:cNvCxnSpPr>
              <a:stCxn id="36" idx="2"/>
              <a:endCxn id="38" idx="0"/>
            </p:cNvCxnSpPr>
            <p:nvPr/>
          </p:nvCxnSpPr>
          <p:spPr bwMode="gray">
            <a:xfrm flipH="1">
              <a:off x="10076814" y="3585644"/>
              <a:ext cx="129484" cy="375374"/>
            </a:xfrm>
            <a:prstGeom prst="line">
              <a:avLst/>
            </a:prstGeom>
            <a:noFill/>
            <a:ln w="9525" cap="flat" cmpd="sng" algn="ctr">
              <a:solidFill>
                <a:schemeClr val="bg1">
                  <a:lumMod val="75000"/>
                </a:schemeClr>
              </a:solidFill>
              <a:prstDash val="solid"/>
            </a:ln>
            <a:effectLst/>
          </p:spPr>
        </p:cxnSp>
        <p:cxnSp>
          <p:nvCxnSpPr>
            <p:cNvPr id="61" name="直接连接符 60"/>
            <p:cNvCxnSpPr>
              <a:stCxn id="36" idx="2"/>
              <a:endCxn id="39" idx="0"/>
            </p:cNvCxnSpPr>
            <p:nvPr/>
          </p:nvCxnSpPr>
          <p:spPr bwMode="gray">
            <a:xfrm>
              <a:off x="10206298" y="3585644"/>
              <a:ext cx="481351" cy="375374"/>
            </a:xfrm>
            <a:prstGeom prst="line">
              <a:avLst/>
            </a:prstGeom>
            <a:noFill/>
            <a:ln w="9525" cap="flat" cmpd="sng" algn="ctr">
              <a:solidFill>
                <a:schemeClr val="bg1">
                  <a:lumMod val="75000"/>
                </a:schemeClr>
              </a:solidFill>
              <a:prstDash val="solid"/>
            </a:ln>
            <a:effectLst/>
          </p:spPr>
        </p:cxnSp>
      </p:grpSp>
      <p:grpSp>
        <p:nvGrpSpPr>
          <p:cNvPr id="87" name="组合 86"/>
          <p:cNvGrpSpPr/>
          <p:nvPr/>
        </p:nvGrpSpPr>
        <p:grpSpPr bwMode="gray">
          <a:xfrm>
            <a:off x="4027229" y="3494345"/>
            <a:ext cx="1655988" cy="802259"/>
            <a:chOff x="8616066" y="5033869"/>
            <a:chExt cx="1853716" cy="898050"/>
          </a:xfrm>
        </p:grpSpPr>
        <p:pic>
          <p:nvPicPr>
            <p:cNvPr id="70" name="图片 69" descr="汇聚交换机.png"/>
            <p:cNvPicPr>
              <a:picLocks noChangeAspect="1"/>
            </p:cNvPicPr>
            <p:nvPr/>
          </p:nvPicPr>
          <p:blipFill>
            <a:blip r:embed="rId4" cstate="print"/>
            <a:stretch>
              <a:fillRect/>
            </a:stretch>
          </p:blipFill>
          <p:spPr bwMode="gray">
            <a:xfrm>
              <a:off x="9030797" y="5033869"/>
              <a:ext cx="337322" cy="293784"/>
            </a:xfrm>
            <a:prstGeom prst="rect">
              <a:avLst/>
            </a:prstGeom>
          </p:spPr>
        </p:pic>
        <p:pic>
          <p:nvPicPr>
            <p:cNvPr id="71" name="图片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616066" y="5633982"/>
              <a:ext cx="358273" cy="293784"/>
            </a:xfrm>
            <a:prstGeom prst="rect">
              <a:avLst/>
            </a:prstGeom>
            <a:noFill/>
            <a:ln>
              <a:noFill/>
            </a:ln>
          </p:spPr>
        </p:pic>
        <p:pic>
          <p:nvPicPr>
            <p:cNvPr id="72" name="图片 71" descr="汇聚交换机.png"/>
            <p:cNvPicPr>
              <a:picLocks noChangeAspect="1"/>
            </p:cNvPicPr>
            <p:nvPr/>
          </p:nvPicPr>
          <p:blipFill>
            <a:blip r:embed="rId4" cstate="print"/>
            <a:stretch>
              <a:fillRect/>
            </a:stretch>
          </p:blipFill>
          <p:spPr bwMode="gray">
            <a:xfrm>
              <a:off x="9729170" y="5033869"/>
              <a:ext cx="337322" cy="293784"/>
            </a:xfrm>
            <a:prstGeom prst="rect">
              <a:avLst/>
            </a:prstGeom>
          </p:spPr>
        </p:pic>
        <p:pic>
          <p:nvPicPr>
            <p:cNvPr id="75" name="图片 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111509" y="5633982"/>
              <a:ext cx="358273" cy="293784"/>
            </a:xfrm>
            <a:prstGeom prst="rect">
              <a:avLst/>
            </a:prstGeom>
            <a:noFill/>
            <a:ln>
              <a:noFill/>
            </a:ln>
          </p:spPr>
        </p:pic>
        <p:cxnSp>
          <p:nvCxnSpPr>
            <p:cNvPr id="76" name="直接连接符 75"/>
            <p:cNvCxnSpPr>
              <a:stCxn id="70" idx="2"/>
              <a:endCxn id="71" idx="0"/>
            </p:cNvCxnSpPr>
            <p:nvPr/>
          </p:nvCxnSpPr>
          <p:spPr bwMode="gray">
            <a:xfrm flipH="1">
              <a:off x="8795202" y="5327653"/>
              <a:ext cx="404256" cy="306330"/>
            </a:xfrm>
            <a:prstGeom prst="line">
              <a:avLst/>
            </a:prstGeom>
            <a:noFill/>
            <a:ln w="9525" cap="flat" cmpd="sng" algn="ctr">
              <a:solidFill>
                <a:schemeClr val="bg1">
                  <a:lumMod val="75000"/>
                </a:schemeClr>
              </a:solidFill>
              <a:prstDash val="solid"/>
            </a:ln>
            <a:effectLst/>
          </p:spPr>
        </p:cxnSp>
        <p:cxnSp>
          <p:nvCxnSpPr>
            <p:cNvPr id="77" name="直接连接符 76"/>
            <p:cNvCxnSpPr>
              <a:stCxn id="70" idx="2"/>
              <a:endCxn id="84" idx="0"/>
            </p:cNvCxnSpPr>
            <p:nvPr/>
          </p:nvCxnSpPr>
          <p:spPr bwMode="gray">
            <a:xfrm>
              <a:off x="9199458" y="5327653"/>
              <a:ext cx="356294" cy="309066"/>
            </a:xfrm>
            <a:prstGeom prst="line">
              <a:avLst/>
            </a:prstGeom>
            <a:noFill/>
            <a:ln w="9525" cap="flat" cmpd="sng" algn="ctr">
              <a:solidFill>
                <a:schemeClr val="bg1">
                  <a:lumMod val="75000"/>
                </a:schemeClr>
              </a:solidFill>
              <a:prstDash val="solid"/>
            </a:ln>
            <a:effectLst/>
          </p:spPr>
        </p:cxnSp>
        <p:cxnSp>
          <p:nvCxnSpPr>
            <p:cNvPr id="79" name="直接连接符 78"/>
            <p:cNvCxnSpPr>
              <a:stCxn id="70" idx="2"/>
              <a:endCxn id="75" idx="0"/>
            </p:cNvCxnSpPr>
            <p:nvPr/>
          </p:nvCxnSpPr>
          <p:spPr bwMode="gray">
            <a:xfrm>
              <a:off x="9199459" y="5327653"/>
              <a:ext cx="1091187" cy="306330"/>
            </a:xfrm>
            <a:prstGeom prst="line">
              <a:avLst/>
            </a:prstGeom>
            <a:noFill/>
            <a:ln w="9525" cap="flat" cmpd="sng" algn="ctr">
              <a:solidFill>
                <a:schemeClr val="bg1">
                  <a:lumMod val="75000"/>
                </a:schemeClr>
              </a:solidFill>
              <a:prstDash val="solid"/>
            </a:ln>
            <a:effectLst/>
          </p:spPr>
        </p:cxnSp>
        <p:cxnSp>
          <p:nvCxnSpPr>
            <p:cNvPr id="80" name="直接连接符 79"/>
            <p:cNvCxnSpPr>
              <a:stCxn id="72" idx="2"/>
              <a:endCxn id="71" idx="0"/>
            </p:cNvCxnSpPr>
            <p:nvPr/>
          </p:nvCxnSpPr>
          <p:spPr bwMode="gray">
            <a:xfrm flipH="1">
              <a:off x="8795202" y="5327653"/>
              <a:ext cx="1102629" cy="306330"/>
            </a:xfrm>
            <a:prstGeom prst="line">
              <a:avLst/>
            </a:prstGeom>
            <a:noFill/>
            <a:ln w="9525" cap="flat" cmpd="sng" algn="ctr">
              <a:solidFill>
                <a:schemeClr val="bg1">
                  <a:lumMod val="75000"/>
                </a:schemeClr>
              </a:solidFill>
              <a:prstDash val="solid"/>
            </a:ln>
            <a:effectLst/>
          </p:spPr>
        </p:cxnSp>
        <p:cxnSp>
          <p:nvCxnSpPr>
            <p:cNvPr id="82" name="直接连接符 81"/>
            <p:cNvCxnSpPr>
              <a:stCxn id="72" idx="2"/>
              <a:endCxn id="84" idx="0"/>
            </p:cNvCxnSpPr>
            <p:nvPr/>
          </p:nvCxnSpPr>
          <p:spPr bwMode="gray">
            <a:xfrm flipH="1">
              <a:off x="9555752" y="5327653"/>
              <a:ext cx="342079" cy="309066"/>
            </a:xfrm>
            <a:prstGeom prst="line">
              <a:avLst/>
            </a:prstGeom>
            <a:noFill/>
            <a:ln w="9525" cap="flat" cmpd="sng" algn="ctr">
              <a:solidFill>
                <a:schemeClr val="bg1">
                  <a:lumMod val="75000"/>
                </a:schemeClr>
              </a:solidFill>
              <a:prstDash val="solid"/>
            </a:ln>
            <a:effectLst/>
          </p:spPr>
        </p:cxnSp>
        <p:cxnSp>
          <p:nvCxnSpPr>
            <p:cNvPr id="83" name="直接连接符 82"/>
            <p:cNvCxnSpPr>
              <a:stCxn id="72" idx="2"/>
              <a:endCxn id="75" idx="0"/>
            </p:cNvCxnSpPr>
            <p:nvPr/>
          </p:nvCxnSpPr>
          <p:spPr bwMode="gray">
            <a:xfrm>
              <a:off x="9897832" y="5327653"/>
              <a:ext cx="392814" cy="306330"/>
            </a:xfrm>
            <a:prstGeom prst="line">
              <a:avLst/>
            </a:prstGeom>
            <a:noFill/>
            <a:ln w="9525" cap="flat" cmpd="sng" algn="ctr">
              <a:solidFill>
                <a:schemeClr val="bg1">
                  <a:lumMod val="75000"/>
                </a:schemeClr>
              </a:solidFill>
              <a:prstDash val="solid"/>
            </a:ln>
            <a:effectLst/>
          </p:spPr>
        </p:cxnSp>
        <p:sp>
          <p:nvSpPr>
            <p:cNvPr id="84" name="圆角矩形 83"/>
            <p:cNvSpPr/>
            <p:nvPr/>
          </p:nvSpPr>
          <p:spPr bwMode="gray">
            <a:xfrm>
              <a:off x="9181335" y="5636719"/>
              <a:ext cx="748834" cy="295200"/>
            </a:xfrm>
            <a:prstGeom prst="roundRect">
              <a:avLst/>
            </a:prstGeom>
            <a:solidFill>
              <a:srgbClr val="1262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err="1" smtClean="0">
                  <a:solidFill>
                    <a:prstClr val="white"/>
                  </a:solidFill>
                </a:rPr>
                <a:t>vSwitch</a:t>
              </a:r>
              <a:endParaRPr lang="en-US" altLang="zh-CN" sz="1200" dirty="0">
                <a:solidFill>
                  <a:prstClr val="white"/>
                </a:solidFill>
                <a:sym typeface="Huawei Sans" panose="020C0503030203020204" pitchFamily="34" charset="0"/>
              </a:endParaRPr>
            </a:p>
          </p:txBody>
        </p:sp>
      </p:grpSp>
      <p:sp>
        <p:nvSpPr>
          <p:cNvPr id="89" name="矩形 88"/>
          <p:cNvSpPr/>
          <p:nvPr/>
        </p:nvSpPr>
        <p:spPr bwMode="gray">
          <a:xfrm>
            <a:off x="5833203" y="3313277"/>
            <a:ext cx="1480169" cy="936682"/>
          </a:xfrm>
          <a:prstGeom prst="rect">
            <a:avLst/>
          </a:prstGeom>
          <a:noFill/>
          <a:ln>
            <a:solidFill>
              <a:schemeClr val="bg1">
                <a:lumMod val="50000"/>
              </a:schemeClr>
            </a:solidFill>
            <a:prstDash val="dash"/>
          </a:ln>
          <a:effectLst/>
        </p:spPr>
        <p:txBody>
          <a:bodyPr vert="horz" wrap="square" lIns="36000" tIns="36000" rIns="36000" bIns="36000" numCol="1" rtlCol="0" anchor="ctr"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0" name="文本框 89"/>
          <p:cNvSpPr txBox="1"/>
          <p:nvPr/>
        </p:nvSpPr>
        <p:spPr bwMode="gray">
          <a:xfrm>
            <a:off x="6219238" y="3302905"/>
            <a:ext cx="707493" cy="257369"/>
          </a:xfrm>
          <a:prstGeom prst="rect">
            <a:avLst/>
          </a:prstGeom>
          <a:noFill/>
        </p:spPr>
        <p:txBody>
          <a:bodyPr wrap="non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VAS pool</a:t>
            </a:r>
            <a:endParaRPr lang="en-US" altLang="zh-CN" dirty="0">
              <a:solidFill>
                <a:prstClr val="black"/>
              </a:solidFill>
              <a:latin typeface="Huawei Sans" panose="020C0503030203020204" pitchFamily="34" charset="0"/>
              <a:sym typeface="Huawei Sans" panose="020C0503030203020204" pitchFamily="34" charset="0"/>
            </a:endParaRPr>
          </a:p>
        </p:txBody>
      </p:sp>
      <p:pic>
        <p:nvPicPr>
          <p:cNvPr id="92" name="图片 91"/>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760586" y="3564173"/>
            <a:ext cx="321200" cy="262800"/>
          </a:xfrm>
          <a:prstGeom prst="rect">
            <a:avLst/>
          </a:prstGeom>
        </p:spPr>
      </p:pic>
      <p:sp>
        <p:nvSpPr>
          <p:cNvPr id="94" name="矩形 93"/>
          <p:cNvSpPr/>
          <p:nvPr/>
        </p:nvSpPr>
        <p:spPr bwMode="gray">
          <a:xfrm>
            <a:off x="3760572" y="2286001"/>
            <a:ext cx="1352400" cy="745258"/>
          </a:xfrm>
          <a:prstGeom prst="rect">
            <a:avLst/>
          </a:prstGeom>
          <a:solidFill>
            <a:srgbClr val="94DAE2"/>
          </a:solidFill>
          <a:ln>
            <a:noFill/>
          </a:ln>
          <a:effectLst/>
        </p:spPr>
        <p:txBody>
          <a:bodyPr vert="horz" wrap="square" lIns="36000" tIns="36000" rIns="36000" bIns="3600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Network controller</a:t>
            </a:r>
            <a:endParaRPr lang="en-US" altLang="zh-CN"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iMaster</a:t>
            </a:r>
            <a:r>
              <a:rPr lang="en-US" sz="1200" dirty="0" smtClean="0">
                <a:solidFill>
                  <a:prstClr val="black"/>
                </a:solidFill>
                <a:latin typeface="Huawei Sans" panose="020C0503030203020204" pitchFamily="34" charset="0"/>
              </a:rPr>
              <a:t> NCE-Fabric</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5" name="矩形 94"/>
          <p:cNvSpPr/>
          <p:nvPr/>
        </p:nvSpPr>
        <p:spPr bwMode="gray">
          <a:xfrm>
            <a:off x="5237022" y="2353777"/>
            <a:ext cx="2135099" cy="578143"/>
          </a:xfrm>
          <a:prstGeom prst="rect">
            <a:avLst/>
          </a:prstGeom>
          <a:solidFill>
            <a:schemeClr val="bg1"/>
          </a:solidFill>
          <a:ln>
            <a:solidFill>
              <a:srgbClr val="94DAE2"/>
            </a:solidFill>
          </a:ln>
          <a:effectLst/>
        </p:spPr>
        <p:txBody>
          <a:bodyPr vert="horz" wrap="square" lIns="36000" tIns="36000" rIns="36000" bIns="36000" numCol="1" rtlCol="0" anchor="ctr"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6" name="文本框 95"/>
          <p:cNvSpPr txBox="1"/>
          <p:nvPr/>
        </p:nvSpPr>
        <p:spPr bwMode="gray">
          <a:xfrm>
            <a:off x="5767282" y="2343393"/>
            <a:ext cx="1074580" cy="257369"/>
          </a:xfrm>
          <a:prstGeom prst="rect">
            <a:avLst/>
          </a:prstGeom>
          <a:noFill/>
        </p:spPr>
        <p:txBody>
          <a:bodyPr wrap="non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VAS controller</a:t>
            </a:r>
            <a:endParaRPr lang="en-US" altLang="zh-CN" dirty="0">
              <a:solidFill>
                <a:prstClr val="black"/>
              </a:solidFill>
              <a:latin typeface="Huawei Sans" panose="020C0503030203020204" pitchFamily="34" charset="0"/>
              <a:sym typeface="Huawei Sans" panose="020C0503030203020204" pitchFamily="34" charset="0"/>
            </a:endParaRPr>
          </a:p>
        </p:txBody>
      </p:sp>
      <p:pic>
        <p:nvPicPr>
          <p:cNvPr id="99" name="图片 9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867701" y="3681817"/>
            <a:ext cx="439024" cy="360000"/>
          </a:xfrm>
          <a:prstGeom prst="rect">
            <a:avLst/>
          </a:prstGeom>
        </p:spPr>
      </p:pic>
      <p:pic>
        <p:nvPicPr>
          <p:cNvPr id="100" name="图片 9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867701" y="4258706"/>
            <a:ext cx="439024" cy="360000"/>
          </a:xfrm>
          <a:prstGeom prst="rect">
            <a:avLst/>
          </a:prstGeom>
        </p:spPr>
      </p:pic>
      <p:pic>
        <p:nvPicPr>
          <p:cNvPr id="101" name="图片 10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867701" y="4835594"/>
            <a:ext cx="439024" cy="360000"/>
          </a:xfrm>
          <a:prstGeom prst="rect">
            <a:avLst/>
          </a:prstGeom>
        </p:spPr>
      </p:pic>
      <p:sp>
        <p:nvSpPr>
          <p:cNvPr id="102" name="矩形 101"/>
          <p:cNvSpPr/>
          <p:nvPr/>
        </p:nvSpPr>
        <p:spPr bwMode="gray">
          <a:xfrm>
            <a:off x="7515477" y="2353777"/>
            <a:ext cx="2135099" cy="578143"/>
          </a:xfrm>
          <a:prstGeom prst="rect">
            <a:avLst/>
          </a:prstGeom>
          <a:solidFill>
            <a:schemeClr val="bg1"/>
          </a:solidFill>
          <a:ln>
            <a:solidFill>
              <a:srgbClr val="94DAE2"/>
            </a:solidFill>
          </a:ln>
          <a:effectLst/>
        </p:spPr>
        <p:txBody>
          <a:bodyPr vert="horz" wrap="square" lIns="36000" tIns="36000" rIns="36000" bIns="36000" numCol="1" rtlCol="0" anchor="ctr"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03" name="文本框 102"/>
          <p:cNvSpPr txBox="1"/>
          <p:nvPr/>
        </p:nvSpPr>
        <p:spPr bwMode="gray">
          <a:xfrm>
            <a:off x="7830479" y="2343393"/>
            <a:ext cx="1430447" cy="257369"/>
          </a:xfrm>
          <a:prstGeom prst="rect">
            <a:avLst/>
          </a:prstGeom>
          <a:noFill/>
        </p:spPr>
        <p:txBody>
          <a:bodyPr wrap="non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Multi-DC controller</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104" name="矩形 103"/>
          <p:cNvSpPr/>
          <p:nvPr/>
        </p:nvSpPr>
        <p:spPr bwMode="gray">
          <a:xfrm>
            <a:off x="7602797" y="2577364"/>
            <a:ext cx="936000" cy="324000"/>
          </a:xfrm>
          <a:prstGeom prst="rect">
            <a:avLst/>
          </a:prstGeom>
          <a:solidFill>
            <a:schemeClr val="bg1">
              <a:lumMod val="95000"/>
            </a:schemeClr>
          </a:solidFill>
          <a:ln>
            <a:solidFill>
              <a:schemeClr val="bg1">
                <a:lumMod val="75000"/>
              </a:schemeClr>
            </a:solidFill>
          </a:ln>
          <a:effectLst/>
        </p:spPr>
        <p:txBody>
          <a:bodyPr vert="horz" wrap="square" lIns="0" tIns="36000" rIns="0" bIns="36000" numCol="1" rtlCol="0" anchor="ctr" anchorCtr="0" compatLnSpc="1"/>
          <a:lstStyle/>
          <a:p>
            <a:pPr algn="ctr" defTabSz="914400" fontAlgn="ctr">
              <a:spcBef>
                <a:spcPct val="0"/>
              </a:spcBef>
              <a:spcAft>
                <a:spcPct val="0"/>
              </a:spcAft>
              <a:buClr>
                <a:srgbClr val="CC9900"/>
              </a:buClr>
            </a:pPr>
            <a:r>
              <a:rPr lang="en-US" sz="1200" dirty="0" smtClean="0">
                <a:solidFill>
                  <a:prstClr val="white">
                    <a:lumMod val="50000"/>
                  </a:prstClr>
                </a:solidFill>
                <a:latin typeface="Huawei Sans" panose="020C0503030203020204" pitchFamily="34" charset="0"/>
              </a:rPr>
              <a:t>MDC</a:t>
            </a:r>
            <a:endParaRPr lang="en-US" sz="1200" dirty="0">
              <a:solidFill>
                <a:prstClr val="white">
                  <a:lumMod val="50000"/>
                </a:prstClr>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05" name="矩形 104"/>
          <p:cNvSpPr/>
          <p:nvPr/>
        </p:nvSpPr>
        <p:spPr bwMode="gray">
          <a:xfrm>
            <a:off x="8583026" y="2577364"/>
            <a:ext cx="980230" cy="324000"/>
          </a:xfrm>
          <a:prstGeom prst="rect">
            <a:avLst/>
          </a:prstGeom>
          <a:solidFill>
            <a:schemeClr val="bg1">
              <a:lumMod val="95000"/>
            </a:schemeClr>
          </a:solidFill>
          <a:ln>
            <a:solidFill>
              <a:schemeClr val="bg1">
                <a:lumMod val="75000"/>
              </a:schemeClr>
            </a:solidFill>
          </a:ln>
          <a:effectLst/>
        </p:spPr>
        <p:txBody>
          <a:bodyPr vert="horz" wrap="square" lIns="0" tIns="36000" rIns="0" bIns="36000" numCol="1" rtlCol="0" anchor="ctr" anchorCtr="0" compatLnSpc="1"/>
          <a:lstStyle/>
          <a:p>
            <a:pPr algn="ctr" defTabSz="914400" fontAlgn="ctr">
              <a:spcBef>
                <a:spcPct val="0"/>
              </a:spcBef>
              <a:spcAft>
                <a:spcPct val="0"/>
              </a:spcAft>
              <a:buClr>
                <a:srgbClr val="CC9900"/>
              </a:buClr>
            </a:pPr>
            <a:r>
              <a:rPr lang="en-US" sz="1200" dirty="0" smtClean="0">
                <a:solidFill>
                  <a:prstClr val="white">
                    <a:lumMod val="50000"/>
                  </a:prstClr>
                </a:solidFill>
                <a:latin typeface="Huawei Sans" panose="020C0503030203020204" pitchFamily="34" charset="0"/>
              </a:rPr>
              <a:t>WAN controller</a:t>
            </a:r>
            <a:endParaRPr lang="en-US" sz="1200" dirty="0" smtClean="0">
              <a:solidFill>
                <a:prstClr val="white">
                  <a:lumMod val="50000"/>
                </a:prstClr>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06" name="矩形 105"/>
          <p:cNvSpPr/>
          <p:nvPr/>
        </p:nvSpPr>
        <p:spPr bwMode="gray">
          <a:xfrm>
            <a:off x="7515477" y="3229802"/>
            <a:ext cx="2135099" cy="2322513"/>
          </a:xfrm>
          <a:prstGeom prst="rect">
            <a:avLst/>
          </a:prstGeom>
          <a:solidFill>
            <a:schemeClr val="bg1"/>
          </a:solidFill>
          <a:ln>
            <a:solidFill>
              <a:srgbClr val="94DAE2"/>
            </a:solidFill>
          </a:ln>
          <a:effectLst/>
        </p:spPr>
        <p:txBody>
          <a:bodyPr vert="horz" wrap="square" lIns="36000" tIns="36000" rIns="36000" bIns="36000" numCol="1" rtlCol="0" anchor="ctr"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07" name="文本框 106"/>
          <p:cNvSpPr txBox="1"/>
          <p:nvPr/>
        </p:nvSpPr>
        <p:spPr bwMode="gray">
          <a:xfrm>
            <a:off x="2630711" y="3243507"/>
            <a:ext cx="911074" cy="257369"/>
          </a:xfrm>
          <a:prstGeom prst="rect">
            <a:avLst/>
          </a:prstGeom>
          <a:noFill/>
        </p:spPr>
        <p:txBody>
          <a:bodyPr wrap="non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b="1" dirty="0" smtClean="0">
                <a:solidFill>
                  <a:prstClr val="black"/>
                </a:solidFill>
                <a:latin typeface="Huawei Sans" panose="020C0503030203020204" pitchFamily="34" charset="0"/>
              </a:rPr>
              <a:t>Server pool</a:t>
            </a:r>
            <a:endParaRPr lang="en-US" b="1" dirty="0">
              <a:solidFill>
                <a:prstClr val="black"/>
              </a:solidFill>
              <a:latin typeface="Huawei Sans" panose="020C0503030203020204" pitchFamily="34" charset="0"/>
            </a:endParaRPr>
          </a:p>
        </p:txBody>
      </p:sp>
      <p:sp>
        <p:nvSpPr>
          <p:cNvPr id="108" name="文本框 107"/>
          <p:cNvSpPr txBox="1"/>
          <p:nvPr/>
        </p:nvSpPr>
        <p:spPr bwMode="gray">
          <a:xfrm>
            <a:off x="7590551" y="3243507"/>
            <a:ext cx="1218851" cy="257369"/>
          </a:xfrm>
          <a:prstGeom prst="rect">
            <a:avLst/>
          </a:prstGeom>
          <a:noFill/>
        </p:spPr>
        <p:txBody>
          <a:bodyPr wrap="non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b="1" dirty="0" smtClean="0">
                <a:solidFill>
                  <a:prstClr val="black"/>
                </a:solidFill>
                <a:latin typeface="Huawei Sans" panose="020C0503030203020204" pitchFamily="34" charset="0"/>
              </a:rPr>
              <a:t>Multi-DC fabric</a:t>
            </a:r>
            <a:endParaRPr lang="en-US" altLang="zh-CN" b="1" dirty="0">
              <a:solidFill>
                <a:prstClr val="black"/>
              </a:solidFill>
              <a:latin typeface="Huawei Sans" panose="020C0503030203020204" pitchFamily="34" charset="0"/>
              <a:sym typeface="Huawei Sans" panose="020C0503030203020204" pitchFamily="34" charset="0"/>
            </a:endParaRPr>
          </a:p>
        </p:txBody>
      </p:sp>
      <p:pic>
        <p:nvPicPr>
          <p:cNvPr id="110" name="图片 109" descr="汇聚交换机.png"/>
          <p:cNvPicPr>
            <a:picLocks noChangeAspect="1"/>
          </p:cNvPicPr>
          <p:nvPr/>
        </p:nvPicPr>
        <p:blipFill>
          <a:blip r:embed="rId4" cstate="print"/>
          <a:stretch>
            <a:fillRect/>
          </a:stretch>
        </p:blipFill>
        <p:spPr bwMode="gray">
          <a:xfrm>
            <a:off x="8122746" y="3837845"/>
            <a:ext cx="301341" cy="262447"/>
          </a:xfrm>
          <a:prstGeom prst="rect">
            <a:avLst/>
          </a:prstGeom>
        </p:spPr>
      </p:pic>
      <p:pic>
        <p:nvPicPr>
          <p:cNvPr id="111" name="图片 1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113387" y="4788005"/>
            <a:ext cx="320058" cy="262447"/>
          </a:xfrm>
          <a:prstGeom prst="rect">
            <a:avLst/>
          </a:prstGeom>
          <a:noFill/>
          <a:ln>
            <a:noFill/>
          </a:ln>
        </p:spPr>
      </p:pic>
      <p:pic>
        <p:nvPicPr>
          <p:cNvPr id="112" name="图片 111" descr="汇聚交换机.png"/>
          <p:cNvPicPr>
            <a:picLocks noChangeAspect="1"/>
          </p:cNvPicPr>
          <p:nvPr/>
        </p:nvPicPr>
        <p:blipFill>
          <a:blip r:embed="rId4" cstate="print"/>
          <a:stretch>
            <a:fillRect/>
          </a:stretch>
        </p:blipFill>
        <p:spPr bwMode="gray">
          <a:xfrm>
            <a:off x="8746626" y="3837845"/>
            <a:ext cx="301341" cy="262447"/>
          </a:xfrm>
          <a:prstGeom prst="rect">
            <a:avLst/>
          </a:prstGeom>
        </p:spPr>
      </p:pic>
      <p:pic>
        <p:nvPicPr>
          <p:cNvPr id="113" name="图片 1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737267" y="4788829"/>
            <a:ext cx="320058" cy="262447"/>
          </a:xfrm>
          <a:prstGeom prst="rect">
            <a:avLst/>
          </a:prstGeom>
          <a:noFill/>
          <a:ln>
            <a:noFill/>
          </a:ln>
        </p:spPr>
      </p:pic>
      <p:cxnSp>
        <p:nvCxnSpPr>
          <p:cNvPr id="114" name="直接连接符 113"/>
          <p:cNvCxnSpPr>
            <a:stCxn id="110" idx="2"/>
            <a:endCxn id="111" idx="0"/>
          </p:cNvCxnSpPr>
          <p:nvPr/>
        </p:nvCxnSpPr>
        <p:spPr bwMode="gray">
          <a:xfrm flipH="1">
            <a:off x="8273416" y="4100292"/>
            <a:ext cx="1" cy="687713"/>
          </a:xfrm>
          <a:prstGeom prst="line">
            <a:avLst/>
          </a:prstGeom>
          <a:noFill/>
          <a:ln w="9525" cap="flat" cmpd="sng" algn="ctr">
            <a:solidFill>
              <a:schemeClr val="bg1">
                <a:lumMod val="75000"/>
              </a:schemeClr>
            </a:solidFill>
            <a:prstDash val="solid"/>
          </a:ln>
          <a:effectLst/>
        </p:spPr>
      </p:cxnSp>
      <p:cxnSp>
        <p:nvCxnSpPr>
          <p:cNvPr id="119" name="直接连接符 118"/>
          <p:cNvCxnSpPr>
            <a:stCxn id="112" idx="2"/>
            <a:endCxn id="113" idx="0"/>
          </p:cNvCxnSpPr>
          <p:nvPr/>
        </p:nvCxnSpPr>
        <p:spPr bwMode="gray">
          <a:xfrm flipH="1">
            <a:off x="8897296" y="4100292"/>
            <a:ext cx="1" cy="688537"/>
          </a:xfrm>
          <a:prstGeom prst="line">
            <a:avLst/>
          </a:prstGeom>
          <a:noFill/>
          <a:ln w="9525" cap="flat" cmpd="sng" algn="ctr">
            <a:solidFill>
              <a:schemeClr val="bg1">
                <a:lumMod val="75000"/>
              </a:schemeClr>
            </a:solidFill>
            <a:prstDash val="solid"/>
          </a:ln>
          <a:effectLst/>
        </p:spPr>
      </p:cxnSp>
      <p:sp>
        <p:nvSpPr>
          <p:cNvPr id="126" name="矩形 125"/>
          <p:cNvSpPr/>
          <p:nvPr/>
        </p:nvSpPr>
        <p:spPr bwMode="gray">
          <a:xfrm>
            <a:off x="7992595" y="3692527"/>
            <a:ext cx="1174945" cy="557595"/>
          </a:xfrm>
          <a:prstGeom prst="rect">
            <a:avLst/>
          </a:prstGeom>
          <a:noFill/>
          <a:ln>
            <a:solidFill>
              <a:schemeClr val="bg1">
                <a:lumMod val="50000"/>
              </a:schemeClr>
            </a:solidFill>
            <a:prstDash val="dash"/>
          </a:ln>
          <a:effectLst/>
        </p:spPr>
        <p:txBody>
          <a:bodyPr vert="horz" wrap="square" lIns="36000" tIns="36000" rIns="36000" bIns="36000" numCol="1" rtlCol="0" anchor="ctr"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pic>
        <p:nvPicPr>
          <p:cNvPr id="127" name="图片 126"/>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87643" y="3837492"/>
            <a:ext cx="321200" cy="262800"/>
          </a:xfrm>
          <a:prstGeom prst="rect">
            <a:avLst/>
          </a:prstGeom>
        </p:spPr>
      </p:pic>
      <p:pic>
        <p:nvPicPr>
          <p:cNvPr id="128" name="图片 127"/>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248458" y="3837492"/>
            <a:ext cx="321200" cy="262800"/>
          </a:xfrm>
          <a:prstGeom prst="rect">
            <a:avLst/>
          </a:prstGeom>
        </p:spPr>
      </p:pic>
      <p:sp>
        <p:nvSpPr>
          <p:cNvPr id="129" name="文本框 128"/>
          <p:cNvSpPr txBox="1"/>
          <p:nvPr/>
        </p:nvSpPr>
        <p:spPr bwMode="gray">
          <a:xfrm>
            <a:off x="8387901" y="4022368"/>
            <a:ext cx="394907" cy="257369"/>
          </a:xfrm>
          <a:prstGeom prst="rect">
            <a:avLst/>
          </a:prstGeom>
          <a:noFill/>
        </p:spPr>
        <p:txBody>
          <a:bodyPr wrap="non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Core</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130" name="Freeform 159"/>
          <p:cNvSpPr/>
          <p:nvPr/>
        </p:nvSpPr>
        <p:spPr bwMode="gray">
          <a:xfrm flipH="1">
            <a:off x="8267767" y="5158827"/>
            <a:ext cx="634543" cy="33169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algn="ctr" fontAlgn="ctr"/>
            <a:r>
              <a:rPr lang="en-US" sz="1200" dirty="0" smtClean="0">
                <a:solidFill>
                  <a:prstClr val="black"/>
                </a:solidFill>
              </a:rPr>
              <a:t>WAN</a:t>
            </a:r>
            <a:endParaRPr lang="en-US" sz="1200" dirty="0">
              <a:solidFill>
                <a:prstClr val="black"/>
              </a:solidFill>
              <a:sym typeface="Huawei Sans" panose="020C0503030203020204" pitchFamily="34" charset="0"/>
            </a:endParaRPr>
          </a:p>
        </p:txBody>
      </p:sp>
      <p:cxnSp>
        <p:nvCxnSpPr>
          <p:cNvPr id="131" name="直接连接符 130"/>
          <p:cNvCxnSpPr>
            <a:stCxn id="111" idx="3"/>
            <a:endCxn id="113" idx="1"/>
          </p:cNvCxnSpPr>
          <p:nvPr/>
        </p:nvCxnSpPr>
        <p:spPr bwMode="gray">
          <a:xfrm>
            <a:off x="8433445" y="4919229"/>
            <a:ext cx="303822" cy="824"/>
          </a:xfrm>
          <a:prstGeom prst="line">
            <a:avLst/>
          </a:prstGeom>
          <a:noFill/>
          <a:ln w="9525" cap="flat" cmpd="sng" algn="ctr">
            <a:solidFill>
              <a:schemeClr val="bg1">
                <a:lumMod val="75000"/>
              </a:schemeClr>
            </a:solidFill>
            <a:prstDash val="solid"/>
          </a:ln>
          <a:effectLst/>
        </p:spPr>
      </p:cxnSp>
      <p:cxnSp>
        <p:nvCxnSpPr>
          <p:cNvPr id="134" name="直接连接符 133"/>
          <p:cNvCxnSpPr>
            <a:stCxn id="111" idx="2"/>
            <a:endCxn id="130" idx="24"/>
          </p:cNvCxnSpPr>
          <p:nvPr/>
        </p:nvCxnSpPr>
        <p:spPr bwMode="gray">
          <a:xfrm>
            <a:off x="8273416" y="5050452"/>
            <a:ext cx="89261" cy="234910"/>
          </a:xfrm>
          <a:prstGeom prst="line">
            <a:avLst/>
          </a:prstGeom>
          <a:noFill/>
          <a:ln w="9525" cap="flat" cmpd="sng" algn="ctr">
            <a:solidFill>
              <a:schemeClr val="bg1">
                <a:lumMod val="75000"/>
              </a:schemeClr>
            </a:solidFill>
            <a:prstDash val="solid"/>
          </a:ln>
          <a:effectLst/>
        </p:spPr>
      </p:cxnSp>
      <p:cxnSp>
        <p:nvCxnSpPr>
          <p:cNvPr id="137" name="直接连接符 136"/>
          <p:cNvCxnSpPr>
            <a:stCxn id="113" idx="2"/>
            <a:endCxn id="130" idx="7"/>
          </p:cNvCxnSpPr>
          <p:nvPr/>
        </p:nvCxnSpPr>
        <p:spPr bwMode="gray">
          <a:xfrm flipH="1">
            <a:off x="8838633" y="5051276"/>
            <a:ext cx="58663" cy="237147"/>
          </a:xfrm>
          <a:prstGeom prst="line">
            <a:avLst/>
          </a:prstGeom>
          <a:noFill/>
          <a:ln w="9525" cap="flat" cmpd="sng" algn="ctr">
            <a:solidFill>
              <a:schemeClr val="bg1">
                <a:lumMod val="75000"/>
              </a:schemeClr>
            </a:solidFill>
            <a:prstDash val="solid"/>
          </a:ln>
          <a:effectLst/>
        </p:spPr>
      </p:cxnSp>
      <p:sp>
        <p:nvSpPr>
          <p:cNvPr id="146" name="文本框 145"/>
          <p:cNvSpPr txBox="1"/>
          <p:nvPr/>
        </p:nvSpPr>
        <p:spPr bwMode="gray">
          <a:xfrm>
            <a:off x="7519704" y="4869477"/>
            <a:ext cx="677621" cy="442035"/>
          </a:xfrm>
          <a:prstGeom prst="rect">
            <a:avLst/>
          </a:prstGeom>
          <a:noFill/>
        </p:spPr>
        <p:txBody>
          <a:bodyPr wrap="squar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Fabric</a:t>
            </a:r>
            <a:r>
              <a:rPr lang="en-US" dirty="0">
                <a:solidFill>
                  <a:prstClr val="black"/>
                </a:solidFill>
                <a:latin typeface="Huawei Sans" panose="020C0503030203020204" pitchFamily="34" charset="0"/>
                <a:sym typeface="Huawei Sans" panose="020C0503030203020204" pitchFamily="34" charset="0"/>
              </a:rPr>
              <a:t> </a:t>
            </a:r>
            <a:r>
              <a:rPr lang="en-US" dirty="0" smtClean="0">
                <a:solidFill>
                  <a:prstClr val="black"/>
                </a:solidFill>
                <a:latin typeface="Huawei Sans" panose="020C0503030203020204" pitchFamily="34" charset="0"/>
                <a:sym typeface="Huawei Sans" panose="020C0503030203020204" pitchFamily="34" charset="0"/>
              </a:rPr>
              <a:t>gateway</a:t>
            </a:r>
            <a:endParaRPr lang="en-US" dirty="0" smtClean="0">
              <a:solidFill>
                <a:prstClr val="black"/>
              </a:solidFill>
              <a:latin typeface="Huawei Sans" panose="020C0503030203020204" pitchFamily="34" charset="0"/>
            </a:endParaRPr>
          </a:p>
        </p:txBody>
      </p:sp>
      <p:cxnSp>
        <p:nvCxnSpPr>
          <p:cNvPr id="147" name="直接连接符 146"/>
          <p:cNvCxnSpPr>
            <a:stCxn id="72" idx="2"/>
            <a:endCxn id="111" idx="1"/>
          </p:cNvCxnSpPr>
          <p:nvPr/>
        </p:nvCxnSpPr>
        <p:spPr bwMode="gray">
          <a:xfrm>
            <a:off x="5172274" y="3756792"/>
            <a:ext cx="2941113" cy="1162437"/>
          </a:xfrm>
          <a:prstGeom prst="line">
            <a:avLst/>
          </a:prstGeom>
          <a:noFill/>
          <a:ln w="9525" cap="flat" cmpd="sng" algn="ctr">
            <a:solidFill>
              <a:schemeClr val="bg1">
                <a:lumMod val="75000"/>
              </a:schemeClr>
            </a:solidFill>
            <a:prstDash val="solid"/>
          </a:ln>
          <a:effectLst/>
        </p:spPr>
      </p:cxnSp>
      <p:cxnSp>
        <p:nvCxnSpPr>
          <p:cNvPr id="152" name="直接连接符 151"/>
          <p:cNvCxnSpPr>
            <a:stCxn id="70" idx="2"/>
            <a:endCxn id="111" idx="1"/>
          </p:cNvCxnSpPr>
          <p:nvPr/>
        </p:nvCxnSpPr>
        <p:spPr bwMode="gray">
          <a:xfrm>
            <a:off x="4548393" y="3756792"/>
            <a:ext cx="3564994" cy="1162437"/>
          </a:xfrm>
          <a:prstGeom prst="line">
            <a:avLst/>
          </a:prstGeom>
          <a:noFill/>
          <a:ln w="9525" cap="flat" cmpd="sng" algn="ctr">
            <a:solidFill>
              <a:schemeClr val="bg1">
                <a:lumMod val="75000"/>
              </a:schemeClr>
            </a:solidFill>
            <a:prstDash val="solid"/>
          </a:ln>
          <a:effectLst/>
        </p:spPr>
      </p:cxnSp>
      <p:sp>
        <p:nvSpPr>
          <p:cNvPr id="91" name="文本框 90"/>
          <p:cNvSpPr txBox="1"/>
          <p:nvPr/>
        </p:nvSpPr>
        <p:spPr bwMode="gray">
          <a:xfrm>
            <a:off x="5879069" y="3810985"/>
            <a:ext cx="604900" cy="442035"/>
          </a:xfrm>
          <a:prstGeom prst="rect">
            <a:avLst/>
          </a:prstGeom>
          <a:noFill/>
        </p:spPr>
        <p:txBody>
          <a:bodyPr wrap="non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NGFW/</a:t>
            </a:r>
          </a:p>
          <a:p>
            <a:pPr fontAlgn="ctr"/>
            <a:r>
              <a:rPr lang="en-US" dirty="0" err="1" smtClean="0">
                <a:solidFill>
                  <a:prstClr val="black"/>
                </a:solidFill>
                <a:latin typeface="Huawei Sans" panose="020C0503030203020204" pitchFamily="34" charset="0"/>
              </a:rPr>
              <a:t>vNGFW</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166" name="文本框 165"/>
          <p:cNvSpPr txBox="1"/>
          <p:nvPr/>
        </p:nvSpPr>
        <p:spPr bwMode="gray">
          <a:xfrm>
            <a:off x="8971891" y="4869477"/>
            <a:ext cx="691183" cy="442035"/>
          </a:xfrm>
          <a:prstGeom prst="rect">
            <a:avLst/>
          </a:prstGeom>
          <a:noFill/>
        </p:spPr>
        <p:txBody>
          <a:bodyPr wrap="squar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Fabric </a:t>
            </a:r>
            <a:r>
              <a:rPr lang="en-US" altLang="zh-CN" dirty="0" smtClean="0">
                <a:solidFill>
                  <a:prstClr val="black"/>
                </a:solidFill>
                <a:latin typeface="Huawei Sans" panose="020C0503030203020204" pitchFamily="34" charset="0"/>
                <a:sym typeface="Huawei Sans" panose="020C0503030203020204" pitchFamily="34" charset="0"/>
              </a:rPr>
              <a:t>gateway</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167" name="文本框 166"/>
          <p:cNvSpPr txBox="1"/>
          <p:nvPr/>
        </p:nvSpPr>
        <p:spPr bwMode="gray">
          <a:xfrm>
            <a:off x="5900751" y="5562566"/>
            <a:ext cx="418952" cy="257369"/>
          </a:xfrm>
          <a:prstGeom prst="rect">
            <a:avLst/>
          </a:prstGeom>
          <a:noFill/>
        </p:spPr>
        <p:txBody>
          <a:bodyPr wrap="non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b="1" dirty="0" smtClean="0">
                <a:solidFill>
                  <a:srgbClr val="30B5C5"/>
                </a:solidFill>
                <a:latin typeface="Huawei Sans" panose="020C0503030203020204" pitchFamily="34" charset="0"/>
              </a:rPr>
              <a:t>DC 1</a:t>
            </a:r>
            <a:endParaRPr lang="en-US" altLang="zh-CN" b="1" dirty="0">
              <a:solidFill>
                <a:srgbClr val="30B5C5"/>
              </a:solidFill>
              <a:latin typeface="Huawei Sans" panose="020C0503030203020204" pitchFamily="34" charset="0"/>
              <a:sym typeface="Huawei Sans" panose="020C0503030203020204" pitchFamily="34" charset="0"/>
            </a:endParaRPr>
          </a:p>
        </p:txBody>
      </p:sp>
      <p:sp>
        <p:nvSpPr>
          <p:cNvPr id="168" name="Rectangle 14"/>
          <p:cNvSpPr/>
          <p:nvPr/>
        </p:nvSpPr>
        <p:spPr bwMode="gray">
          <a:xfrm flipH="1">
            <a:off x="10075051" y="2229860"/>
            <a:ext cx="742959" cy="3602079"/>
          </a:xfrm>
          <a:prstGeom prst="rect">
            <a:avLst/>
          </a:prstGeom>
          <a:solidFill>
            <a:srgbClr val="F3FBFE"/>
          </a:solidFill>
          <a:ln w="9525" cap="flat" cmpd="sng" algn="ctr">
            <a:solidFill>
              <a:srgbClr val="30B5C5"/>
            </a:solidFill>
            <a:prstDash val="sysDash"/>
          </a:ln>
          <a:effectLst/>
        </p:spPr>
        <p:txBody>
          <a:bodyPr wrap="none" lIns="36000" tIns="36000" rIns="36000" bIns="36000" rtlCol="0" anchor="ctr"/>
          <a:lstStyle/>
          <a:p>
            <a:pPr algn="r" defTabSz="914400" fontAlgn="ctr">
              <a:defRPr/>
            </a:pPr>
            <a:endParaRPr lang="en-US" sz="1200" b="1" kern="0" dirty="0">
              <a:solidFill>
                <a:prstClr val="white"/>
              </a:solidFill>
              <a:effectLst>
                <a:outerShdw blurRad="38100" dist="38100" dir="2700000" algn="tl">
                  <a:srgbClr val="000000">
                    <a:alpha val="43137"/>
                  </a:srgbClr>
                </a:outerShdw>
              </a:effectLst>
              <a:latin typeface="Huawei Sans" panose="020C0503030203020204" pitchFamily="34" charset="0"/>
              <a:cs typeface="Huawei Sans" panose="020C0503030203020204" pitchFamily="34" charset="0"/>
              <a:sym typeface="Huawei Sans" panose="020C0503030203020204" pitchFamily="34" charset="0"/>
            </a:endParaRPr>
          </a:p>
        </p:txBody>
      </p:sp>
      <p:sp>
        <p:nvSpPr>
          <p:cNvPr id="169" name="文本框 168"/>
          <p:cNvSpPr txBox="1"/>
          <p:nvPr/>
        </p:nvSpPr>
        <p:spPr bwMode="gray">
          <a:xfrm>
            <a:off x="10237053" y="5562566"/>
            <a:ext cx="418952" cy="257369"/>
          </a:xfrm>
          <a:prstGeom prst="rect">
            <a:avLst/>
          </a:prstGeom>
          <a:noFill/>
        </p:spPr>
        <p:txBody>
          <a:bodyPr wrap="non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b="1" dirty="0" smtClean="0">
                <a:solidFill>
                  <a:srgbClr val="30B5C5"/>
                </a:solidFill>
                <a:latin typeface="Huawei Sans" panose="020C0503030203020204" pitchFamily="34" charset="0"/>
              </a:rPr>
              <a:t>DC 2</a:t>
            </a:r>
            <a:endParaRPr lang="en-US" altLang="zh-CN" b="1" dirty="0">
              <a:solidFill>
                <a:srgbClr val="30B5C5"/>
              </a:solidFill>
              <a:latin typeface="Huawei Sans" panose="020C0503030203020204" pitchFamily="34" charset="0"/>
              <a:sym typeface="Huawei Sans" panose="020C0503030203020204" pitchFamily="34" charset="0"/>
            </a:endParaRPr>
          </a:p>
        </p:txBody>
      </p:sp>
      <p:sp>
        <p:nvSpPr>
          <p:cNvPr id="170" name="文本框 169"/>
          <p:cNvSpPr txBox="1"/>
          <p:nvPr/>
        </p:nvSpPr>
        <p:spPr bwMode="gray">
          <a:xfrm>
            <a:off x="10383249" y="3841535"/>
            <a:ext cx="178501" cy="257369"/>
          </a:xfrm>
          <a:prstGeom prst="rect">
            <a:avLst/>
          </a:prstGeom>
          <a:noFill/>
        </p:spPr>
        <p:txBody>
          <a:bodyPr wrap="non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171" name="矩形 170"/>
          <p:cNvSpPr/>
          <p:nvPr/>
        </p:nvSpPr>
        <p:spPr bwMode="gray">
          <a:xfrm>
            <a:off x="2367023" y="1080829"/>
            <a:ext cx="2566980" cy="737118"/>
          </a:xfrm>
          <a:prstGeom prst="rect">
            <a:avLst/>
          </a:prstGeom>
          <a:solidFill>
            <a:schemeClr val="bg1"/>
          </a:solidFill>
          <a:ln>
            <a:solidFill>
              <a:schemeClr val="bg1">
                <a:lumMod val="75000"/>
              </a:schemeClr>
            </a:solidFill>
          </a:ln>
          <a:effectLst/>
        </p:spPr>
        <p:txBody>
          <a:bodyPr vert="horz" wrap="square" lIns="36000" tIns="36000" rIns="36000" bIns="36000" numCol="1" rtlCol="0" anchor="ctr" anchorCtr="0" compatLnSpc="1"/>
          <a:lstStyle/>
          <a:p>
            <a:pPr algn="ctr" defTabSz="914400" fontAlgn="ctr">
              <a:spcBef>
                <a:spcPct val="0"/>
              </a:spcBef>
              <a:spcAft>
                <a:spcPct val="0"/>
              </a:spcAft>
              <a:buClr>
                <a:srgbClr val="CC9900"/>
              </a:buClr>
            </a:pPr>
            <a:endParaRPr lang="en-US" sz="10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72" name="文本框 171"/>
          <p:cNvSpPr txBox="1"/>
          <p:nvPr/>
        </p:nvSpPr>
        <p:spPr bwMode="gray">
          <a:xfrm>
            <a:off x="2388726" y="1085658"/>
            <a:ext cx="755583" cy="257369"/>
          </a:xfrm>
          <a:prstGeom prst="rect">
            <a:avLst/>
          </a:prstGeom>
          <a:noFill/>
        </p:spPr>
        <p:txBody>
          <a:bodyPr wrap="non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b="1" dirty="0" smtClean="0">
                <a:solidFill>
                  <a:prstClr val="black"/>
                </a:solidFill>
                <a:latin typeface="Huawei Sans" panose="020C0503030203020204" pitchFamily="34" charset="0"/>
              </a:rPr>
              <a:t>Cloud OS</a:t>
            </a:r>
            <a:endParaRPr lang="en-US" altLang="zh-CN" b="1" dirty="0">
              <a:solidFill>
                <a:prstClr val="black"/>
              </a:solidFill>
              <a:latin typeface="Huawei Sans" panose="020C0503030203020204" pitchFamily="34" charset="0"/>
              <a:sym typeface="Huawei Sans" panose="020C0503030203020204" pitchFamily="34" charset="0"/>
            </a:endParaRPr>
          </a:p>
        </p:txBody>
      </p:sp>
      <p:sp>
        <p:nvSpPr>
          <p:cNvPr id="173" name="矩形 172"/>
          <p:cNvSpPr/>
          <p:nvPr/>
        </p:nvSpPr>
        <p:spPr bwMode="gray">
          <a:xfrm>
            <a:off x="2518725" y="1333916"/>
            <a:ext cx="972000" cy="396000"/>
          </a:xfrm>
          <a:prstGeom prst="rect">
            <a:avLst/>
          </a:prstGeom>
          <a:solidFill>
            <a:schemeClr val="accent2">
              <a:lumMod val="20000"/>
              <a:lumOff val="80000"/>
            </a:schemeClr>
          </a:solidFill>
          <a:ln>
            <a:solidFill>
              <a:schemeClr val="accent2">
                <a:lumMod val="60000"/>
                <a:lumOff val="40000"/>
              </a:schemeClr>
            </a:solidFill>
          </a:ln>
          <a:effectLst/>
        </p:spPr>
        <p:txBody>
          <a:bodyPr vert="horz" wrap="square" lIns="36000" tIns="36000" rIns="36000" bIns="3600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Cloud platform</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75" name="矩形 174"/>
          <p:cNvSpPr/>
          <p:nvPr/>
        </p:nvSpPr>
        <p:spPr bwMode="gray">
          <a:xfrm>
            <a:off x="3542312" y="1333916"/>
            <a:ext cx="1268367" cy="396000"/>
          </a:xfrm>
          <a:prstGeom prst="rect">
            <a:avLst/>
          </a:prstGeom>
          <a:solidFill>
            <a:schemeClr val="accent2">
              <a:lumMod val="20000"/>
              <a:lumOff val="80000"/>
            </a:schemeClr>
          </a:solidFill>
          <a:ln>
            <a:solidFill>
              <a:schemeClr val="accent2">
                <a:lumMod val="60000"/>
                <a:lumOff val="40000"/>
              </a:schemeClr>
            </a:solidFill>
          </a:ln>
          <a:effectLst/>
        </p:spPr>
        <p:txBody>
          <a:bodyPr vert="horz" wrap="square" lIns="36000" tIns="36000" rIns="36000" bIns="36000" numCol="1" rtlCol="0" anchor="ctr" anchorCtr="0" compatLnSpc="1"/>
          <a:lstStyle/>
          <a:p>
            <a:pPr algn="ctr" defTabSz="914400" fontAlgn="ctr">
              <a:spcBef>
                <a:spcPct val="0"/>
              </a:spcBef>
              <a:spcAft>
                <a:spcPct val="0"/>
              </a:spcAft>
              <a:buClr>
                <a:srgbClr val="CC9900"/>
              </a:buClr>
            </a:pPr>
            <a:r>
              <a:rPr lang="en-US" altLang="zh-CN" sz="1200" dirty="0" smtClean="0">
                <a:solidFill>
                  <a:prstClr val="black"/>
                </a:solidFill>
                <a:latin typeface="Huawei Sans"/>
              </a:rPr>
              <a:t>Container</a:t>
            </a:r>
            <a:r>
              <a:rPr lang="en-US" altLang="zh-CN" sz="1200" dirty="0" smtClean="0">
                <a:solidFill>
                  <a:prstClr val="black"/>
                </a:solidFill>
              </a:rPr>
              <a:t> </a:t>
            </a:r>
            <a:r>
              <a:rPr lang="en-US" sz="1200" dirty="0" smtClean="0">
                <a:solidFill>
                  <a:prstClr val="black"/>
                </a:solidFill>
                <a:latin typeface="Huawei Sans" panose="020C0503030203020204" pitchFamily="34" charset="0"/>
              </a:rPr>
              <a:t>platform</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76" name="矩形 175"/>
          <p:cNvSpPr/>
          <p:nvPr/>
        </p:nvSpPr>
        <p:spPr bwMode="gray">
          <a:xfrm>
            <a:off x="5242218" y="1333916"/>
            <a:ext cx="972000" cy="396000"/>
          </a:xfrm>
          <a:prstGeom prst="rect">
            <a:avLst/>
          </a:prstGeom>
          <a:solidFill>
            <a:schemeClr val="accent2">
              <a:lumMod val="20000"/>
              <a:lumOff val="80000"/>
            </a:schemeClr>
          </a:solidFill>
          <a:ln>
            <a:solidFill>
              <a:schemeClr val="accent2">
                <a:lumMod val="60000"/>
                <a:lumOff val="40000"/>
              </a:schemeClr>
            </a:solidFill>
          </a:ln>
          <a:effectLst/>
        </p:spPr>
        <p:txBody>
          <a:bodyPr vert="horz" wrap="square" lIns="36000" tIns="36000" rIns="36000" bIns="3600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FabricInsight</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77" name="矩形 176"/>
          <p:cNvSpPr/>
          <p:nvPr/>
        </p:nvSpPr>
        <p:spPr bwMode="gray">
          <a:xfrm>
            <a:off x="6493370" y="1333916"/>
            <a:ext cx="972000" cy="396000"/>
          </a:xfrm>
          <a:prstGeom prst="rect">
            <a:avLst/>
          </a:prstGeom>
          <a:solidFill>
            <a:schemeClr val="accent2">
              <a:lumMod val="20000"/>
              <a:lumOff val="80000"/>
            </a:schemeClr>
          </a:solidFill>
          <a:ln>
            <a:solidFill>
              <a:schemeClr val="accent2">
                <a:lumMod val="60000"/>
                <a:lumOff val="40000"/>
              </a:schemeClr>
            </a:solidFill>
          </a:ln>
          <a:effectLst/>
        </p:spPr>
        <p:txBody>
          <a:bodyPr vert="horz" wrap="square" lIns="36000" tIns="36000" rIns="36000" bIns="3600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HiSec</a:t>
            </a:r>
            <a:r>
              <a:rPr lang="en-US" sz="1200" dirty="0" smtClean="0">
                <a:solidFill>
                  <a:prstClr val="black"/>
                </a:solidFill>
                <a:latin typeface="Huawei Sans" panose="020C0503030203020204" pitchFamily="34" charset="0"/>
              </a:rPr>
              <a:t> Insight</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179" name="肘形连接符 178"/>
          <p:cNvCxnSpPr>
            <a:stCxn id="171" idx="2"/>
            <a:endCxn id="8" idx="0"/>
          </p:cNvCxnSpPr>
          <p:nvPr/>
        </p:nvCxnSpPr>
        <p:spPr bwMode="gray">
          <a:xfrm rot="5400000">
            <a:off x="2665802" y="2245092"/>
            <a:ext cx="1411856" cy="557567"/>
          </a:xfrm>
          <a:prstGeom prst="bentConnector3">
            <a:avLst>
              <a:gd name="adj1" fmla="val 90281"/>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6" name="直接连接符 185"/>
          <p:cNvCxnSpPr>
            <a:endCxn id="107" idx="0"/>
          </p:cNvCxnSpPr>
          <p:nvPr/>
        </p:nvCxnSpPr>
        <p:spPr bwMode="gray">
          <a:xfrm flipH="1">
            <a:off x="3086248" y="2999129"/>
            <a:ext cx="0" cy="24437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9" name="肘形连接符 188"/>
          <p:cNvCxnSpPr>
            <a:stCxn id="176" idx="2"/>
            <a:endCxn id="11" idx="1"/>
          </p:cNvCxnSpPr>
          <p:nvPr/>
        </p:nvCxnSpPr>
        <p:spPr bwMode="gray">
          <a:xfrm rot="5400000">
            <a:off x="3125286" y="2361876"/>
            <a:ext cx="3234892" cy="1970973"/>
          </a:xfrm>
          <a:prstGeom prst="bentConnector4">
            <a:avLst>
              <a:gd name="adj1" fmla="val 42073"/>
              <a:gd name="adj2" fmla="val 103077"/>
            </a:avLst>
          </a:prstGeom>
          <a:ln w="1270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98" name="肘形连接符 197"/>
          <p:cNvCxnSpPr>
            <a:stCxn id="176" idx="2"/>
          </p:cNvCxnSpPr>
          <p:nvPr/>
        </p:nvCxnSpPr>
        <p:spPr bwMode="gray">
          <a:xfrm rot="5400000">
            <a:off x="4702218" y="2179915"/>
            <a:ext cx="1476000" cy="576000"/>
          </a:xfrm>
          <a:prstGeom prst="bentConnector3">
            <a:avLst>
              <a:gd name="adj1" fmla="val 92492"/>
            </a:avLst>
          </a:prstGeom>
          <a:ln w="1270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04" name="肘形连接符 203"/>
          <p:cNvCxnSpPr>
            <a:endCxn id="94" idx="0"/>
          </p:cNvCxnSpPr>
          <p:nvPr/>
        </p:nvCxnSpPr>
        <p:spPr bwMode="gray">
          <a:xfrm rot="16200000" flipH="1">
            <a:off x="4077987" y="1927216"/>
            <a:ext cx="468054" cy="249515"/>
          </a:xfrm>
          <a:prstGeom prst="bentConnector3">
            <a:avLst>
              <a:gd name="adj1" fmla="val 50000"/>
            </a:avLst>
          </a:prstGeom>
          <a:ln w="12700">
            <a:solidFill>
              <a:srgbClr val="1262AA"/>
            </a:solidFill>
            <a:prstDash val="dash"/>
          </a:ln>
        </p:spPr>
        <p:style>
          <a:lnRef idx="1">
            <a:schemeClr val="accent1"/>
          </a:lnRef>
          <a:fillRef idx="0">
            <a:schemeClr val="accent1"/>
          </a:fillRef>
          <a:effectRef idx="0">
            <a:schemeClr val="accent1"/>
          </a:effectRef>
          <a:fontRef idx="minor">
            <a:schemeClr val="tx1"/>
          </a:fontRef>
        </p:style>
      </p:cxnSp>
      <p:cxnSp>
        <p:nvCxnSpPr>
          <p:cNvPr id="208" name="直接连接符 207"/>
          <p:cNvCxnSpPr>
            <a:stCxn id="94" idx="2"/>
          </p:cNvCxnSpPr>
          <p:nvPr/>
        </p:nvCxnSpPr>
        <p:spPr bwMode="gray">
          <a:xfrm>
            <a:off x="4436772" y="3031259"/>
            <a:ext cx="0" cy="198543"/>
          </a:xfrm>
          <a:prstGeom prst="line">
            <a:avLst/>
          </a:prstGeom>
          <a:ln w="12700">
            <a:solidFill>
              <a:srgbClr val="1262AA"/>
            </a:solidFill>
            <a:prstDash val="dash"/>
          </a:ln>
        </p:spPr>
        <p:style>
          <a:lnRef idx="1">
            <a:schemeClr val="accent1"/>
          </a:lnRef>
          <a:fillRef idx="0">
            <a:schemeClr val="accent1"/>
          </a:fillRef>
          <a:effectRef idx="0">
            <a:schemeClr val="accent1"/>
          </a:effectRef>
          <a:fontRef idx="minor">
            <a:schemeClr val="tx1"/>
          </a:fontRef>
        </p:style>
      </p:cxnSp>
      <p:cxnSp>
        <p:nvCxnSpPr>
          <p:cNvPr id="211" name="肘形连接符 210"/>
          <p:cNvCxnSpPr>
            <a:stCxn id="94" idx="0"/>
            <a:endCxn id="104" idx="0"/>
          </p:cNvCxnSpPr>
          <p:nvPr/>
        </p:nvCxnSpPr>
        <p:spPr bwMode="gray">
          <a:xfrm rot="16200000" flipH="1">
            <a:off x="6108102" y="614670"/>
            <a:ext cx="291363" cy="3634025"/>
          </a:xfrm>
          <a:prstGeom prst="bentConnector3">
            <a:avLst>
              <a:gd name="adj1" fmla="val -78459"/>
            </a:avLst>
          </a:prstGeom>
          <a:ln w="12700">
            <a:solidFill>
              <a:srgbClr val="1262AA"/>
            </a:solidFill>
            <a:prstDash val="dash"/>
          </a:ln>
        </p:spPr>
        <p:style>
          <a:lnRef idx="1">
            <a:schemeClr val="accent1"/>
          </a:lnRef>
          <a:fillRef idx="0">
            <a:schemeClr val="accent1"/>
          </a:fillRef>
          <a:effectRef idx="0">
            <a:schemeClr val="accent1"/>
          </a:effectRef>
          <a:fontRef idx="minor">
            <a:schemeClr val="tx1"/>
          </a:fontRef>
        </p:style>
      </p:cxnSp>
      <p:cxnSp>
        <p:nvCxnSpPr>
          <p:cNvPr id="214" name="肘形连接符 213"/>
          <p:cNvCxnSpPr>
            <a:stCxn id="94" idx="0"/>
            <a:endCxn id="168" idx="0"/>
          </p:cNvCxnSpPr>
          <p:nvPr/>
        </p:nvCxnSpPr>
        <p:spPr bwMode="gray">
          <a:xfrm rot="5400000" flipH="1" flipV="1">
            <a:off x="7413581" y="-746948"/>
            <a:ext cx="56141" cy="6009758"/>
          </a:xfrm>
          <a:prstGeom prst="bentConnector3">
            <a:avLst>
              <a:gd name="adj1" fmla="val 398602"/>
            </a:avLst>
          </a:prstGeom>
          <a:ln w="12700">
            <a:solidFill>
              <a:srgbClr val="1262AA"/>
            </a:solidFill>
            <a:prstDash val="dash"/>
          </a:ln>
        </p:spPr>
        <p:style>
          <a:lnRef idx="1">
            <a:schemeClr val="accent1"/>
          </a:lnRef>
          <a:fillRef idx="0">
            <a:schemeClr val="accent1"/>
          </a:fillRef>
          <a:effectRef idx="0">
            <a:schemeClr val="accent1"/>
          </a:effectRef>
          <a:fontRef idx="minor">
            <a:schemeClr val="tx1"/>
          </a:fontRef>
        </p:style>
      </p:cxnSp>
      <p:cxnSp>
        <p:nvCxnSpPr>
          <p:cNvPr id="223" name="肘形连接符 222"/>
          <p:cNvCxnSpPr>
            <a:stCxn id="177" idx="2"/>
            <a:endCxn id="97" idx="0"/>
          </p:cNvCxnSpPr>
          <p:nvPr/>
        </p:nvCxnSpPr>
        <p:spPr bwMode="gray">
          <a:xfrm rot="5400000">
            <a:off x="5986533" y="1584527"/>
            <a:ext cx="847448" cy="1138227"/>
          </a:xfrm>
          <a:prstGeom prst="bentConnector3">
            <a:avLst>
              <a:gd name="adj1" fmla="val 50000"/>
            </a:avLst>
          </a:prstGeom>
          <a:ln w="12700">
            <a:solidFill>
              <a:srgbClr val="ED6D00"/>
            </a:solidFill>
            <a:prstDash val="dash"/>
          </a:ln>
        </p:spPr>
        <p:style>
          <a:lnRef idx="1">
            <a:schemeClr val="accent1"/>
          </a:lnRef>
          <a:fillRef idx="0">
            <a:schemeClr val="accent1"/>
          </a:fillRef>
          <a:effectRef idx="0">
            <a:schemeClr val="accent1"/>
          </a:effectRef>
          <a:fontRef idx="minor">
            <a:schemeClr val="tx1"/>
          </a:fontRef>
        </p:style>
      </p:cxnSp>
      <p:cxnSp>
        <p:nvCxnSpPr>
          <p:cNvPr id="227" name="肘形连接符 226"/>
          <p:cNvCxnSpPr>
            <a:stCxn id="95" idx="2"/>
            <a:endCxn id="89" idx="0"/>
          </p:cNvCxnSpPr>
          <p:nvPr/>
        </p:nvCxnSpPr>
        <p:spPr bwMode="gray">
          <a:xfrm rot="16200000" flipH="1">
            <a:off x="6248252" y="2988240"/>
            <a:ext cx="381357" cy="268716"/>
          </a:xfrm>
          <a:prstGeom prst="bentConnector3">
            <a:avLst>
              <a:gd name="adj1" fmla="val 50000"/>
            </a:avLst>
          </a:prstGeom>
          <a:ln w="12700">
            <a:solidFill>
              <a:srgbClr val="ED6D00"/>
            </a:solidFill>
            <a:prstDash val="dash"/>
          </a:ln>
        </p:spPr>
        <p:style>
          <a:lnRef idx="1">
            <a:schemeClr val="accent1"/>
          </a:lnRef>
          <a:fillRef idx="0">
            <a:schemeClr val="accent1"/>
          </a:fillRef>
          <a:effectRef idx="0">
            <a:schemeClr val="accent1"/>
          </a:effectRef>
          <a:fontRef idx="minor">
            <a:schemeClr val="tx1"/>
          </a:fontRef>
        </p:style>
      </p:cxnSp>
      <p:cxnSp>
        <p:nvCxnSpPr>
          <p:cNvPr id="232" name="肘形连接符 231"/>
          <p:cNvCxnSpPr>
            <a:stCxn id="106" idx="0"/>
            <a:endCxn id="105" idx="2"/>
          </p:cNvCxnSpPr>
          <p:nvPr/>
        </p:nvCxnSpPr>
        <p:spPr bwMode="gray">
          <a:xfrm rot="5400000" flipH="1" flipV="1">
            <a:off x="8663865" y="2820526"/>
            <a:ext cx="328438" cy="490114"/>
          </a:xfrm>
          <a:prstGeom prst="bentConnector3">
            <a:avLst>
              <a:gd name="adj1" fmla="val 50000"/>
            </a:avLst>
          </a:prstGeom>
          <a:ln w="12700">
            <a:solidFill>
              <a:srgbClr val="1262AA"/>
            </a:solidFill>
            <a:prstDash val="dash"/>
          </a:ln>
        </p:spPr>
        <p:style>
          <a:lnRef idx="1">
            <a:schemeClr val="accent1"/>
          </a:lnRef>
          <a:fillRef idx="0">
            <a:schemeClr val="accent1"/>
          </a:fillRef>
          <a:effectRef idx="0">
            <a:schemeClr val="accent1"/>
          </a:effectRef>
          <a:fontRef idx="minor">
            <a:schemeClr val="tx1"/>
          </a:fontRef>
        </p:style>
      </p:cxnSp>
      <p:sp>
        <p:nvSpPr>
          <p:cNvPr id="244" name="文本框 243"/>
          <p:cNvSpPr txBox="1"/>
          <p:nvPr/>
        </p:nvSpPr>
        <p:spPr bwMode="gray">
          <a:xfrm>
            <a:off x="4634971" y="3287174"/>
            <a:ext cx="452615" cy="257369"/>
          </a:xfrm>
          <a:prstGeom prst="rect">
            <a:avLst/>
          </a:prstGeom>
          <a:noFill/>
        </p:spPr>
        <p:txBody>
          <a:bodyPr wrap="non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Spine</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245" name="文本框 244"/>
          <p:cNvSpPr txBox="1"/>
          <p:nvPr/>
        </p:nvSpPr>
        <p:spPr bwMode="gray">
          <a:xfrm>
            <a:off x="3873420" y="3804527"/>
            <a:ext cx="372465" cy="257369"/>
          </a:xfrm>
          <a:prstGeom prst="rect">
            <a:avLst/>
          </a:prstGeom>
          <a:noFill/>
        </p:spPr>
        <p:txBody>
          <a:bodyPr wrap="non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Leaf</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109" name="矩形 108"/>
          <p:cNvSpPr/>
          <p:nvPr/>
        </p:nvSpPr>
        <p:spPr bwMode="gray">
          <a:xfrm>
            <a:off x="6448984" y="2577364"/>
            <a:ext cx="839537" cy="324000"/>
          </a:xfrm>
          <a:prstGeom prst="rect">
            <a:avLst/>
          </a:prstGeom>
          <a:solidFill>
            <a:schemeClr val="bg1">
              <a:lumMod val="85000"/>
            </a:schemeClr>
          </a:solidFill>
          <a:ln>
            <a:solidFill>
              <a:schemeClr val="bg1">
                <a:lumMod val="75000"/>
              </a:schemeClr>
            </a:solidFill>
          </a:ln>
          <a:effectLst/>
        </p:spPr>
        <p:txBody>
          <a:bodyPr vert="horz" wrap="square" lIns="0" tIns="36000" rIns="0" bIns="3600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Third-party VAS</a:t>
            </a:r>
            <a:endParaRPr lang="en-US" sz="1200" dirty="0" smtClean="0">
              <a:solidFill>
                <a:prstClr val="black"/>
              </a:solidFill>
              <a:latin typeface="Huawei Sans" panose="020C0503030203020204" pitchFamily="34" charset="0"/>
              <a:cs typeface="Huawei Sans" panose="020C0503030203020204" pitchFamily="34" charset="0"/>
            </a:endParaRPr>
          </a:p>
        </p:txBody>
      </p:sp>
      <p:sp>
        <p:nvSpPr>
          <p:cNvPr id="115" name="文本框 114"/>
          <p:cNvSpPr txBox="1"/>
          <p:nvPr/>
        </p:nvSpPr>
        <p:spPr bwMode="gray">
          <a:xfrm>
            <a:off x="6458315" y="3794998"/>
            <a:ext cx="887830" cy="442035"/>
          </a:xfrm>
          <a:prstGeom prst="rect">
            <a:avLst/>
          </a:prstGeom>
          <a:noFill/>
        </p:spPr>
        <p:txBody>
          <a:bodyPr wrap="square" lIns="36000" tIns="36000" rIns="36000" bIns="36000"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Third–party </a:t>
            </a:r>
            <a:r>
              <a:rPr lang="en-US" altLang="zh-CN" dirty="0" smtClean="0">
                <a:solidFill>
                  <a:prstClr val="black"/>
                </a:solidFill>
                <a:latin typeface="Huawei Sans" panose="020C0503030203020204" pitchFamily="34" charset="0"/>
              </a:rPr>
              <a:t>firewall</a:t>
            </a:r>
            <a:endParaRPr lang="en-US" altLang="zh-CN" dirty="0">
              <a:solidFill>
                <a:prstClr val="black"/>
              </a:solidFill>
              <a:latin typeface="Huawei Sans" panose="020C0503030203020204" pitchFamily="34" charset="0"/>
            </a:endParaRPr>
          </a:p>
        </p:txBody>
      </p:sp>
      <p:sp>
        <p:nvSpPr>
          <p:cNvPr id="97" name="矩形 96"/>
          <p:cNvSpPr/>
          <p:nvPr/>
        </p:nvSpPr>
        <p:spPr bwMode="gray">
          <a:xfrm>
            <a:off x="5324343" y="2577364"/>
            <a:ext cx="1033600" cy="324000"/>
          </a:xfrm>
          <a:prstGeom prst="rect">
            <a:avLst/>
          </a:prstGeom>
          <a:solidFill>
            <a:srgbClr val="94DAE2"/>
          </a:solidFill>
          <a:ln>
            <a:noFill/>
          </a:ln>
          <a:effectLst/>
        </p:spPr>
        <p:txBody>
          <a:bodyPr vert="horz" wrap="square" lIns="0" tIns="36000" rIns="0" bIns="3600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SecoManager</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5665620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61744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Huawei CloudFabric Solution Scenarios</a:t>
            </a:r>
            <a:endParaRPr lang="en-US" altLang="zh-CN" dirty="0"/>
          </a:p>
        </p:txBody>
      </p:sp>
      <p:sp>
        <p:nvSpPr>
          <p:cNvPr id="8" name="矩形 7"/>
          <p:cNvSpPr/>
          <p:nvPr/>
        </p:nvSpPr>
        <p:spPr bwMode="gray">
          <a:xfrm>
            <a:off x="6610757" y="1201775"/>
            <a:ext cx="4647379" cy="299224"/>
          </a:xfrm>
          <a:prstGeom prst="rect">
            <a:avLst/>
          </a:prstGeom>
          <a:solidFill>
            <a:srgbClr val="30B5C5"/>
          </a:solidFill>
          <a:effectLst/>
        </p:spPr>
        <p:txBody>
          <a:bodyPr wrap="square" rtlCol="0" anchor="ctr" anchorCtr="0">
            <a:noAutofit/>
          </a:bodyPr>
          <a:lstStyle/>
          <a:p>
            <a:pPr algn="ctr" fontAlgn="ctr"/>
            <a:r>
              <a:rPr lang="en-US" sz="1200" dirty="0" smtClean="0">
                <a:solidFill>
                  <a:prstClr val="white"/>
                </a:solidFill>
                <a:latin typeface="Huawei Sans" panose="020C0503030203020204" pitchFamily="34" charset="0"/>
              </a:rPr>
              <a:t>Scenario 2: </a:t>
            </a:r>
            <a:r>
              <a:rPr lang="en-US" altLang="zh-CN" sz="1200" dirty="0">
                <a:solidFill>
                  <a:prstClr val="white"/>
                </a:solidFill>
                <a:latin typeface="Huawei Sans" panose="020C0503030203020204" pitchFamily="34" charset="0"/>
              </a:rPr>
              <a:t>Network Virtualization - </a:t>
            </a:r>
            <a:r>
              <a:rPr lang="en-US" sz="1200" dirty="0" smtClean="0">
                <a:solidFill>
                  <a:prstClr val="white"/>
                </a:solidFill>
                <a:latin typeface="Huawei Sans" panose="020C0503030203020204" pitchFamily="34" charset="0"/>
              </a:rPr>
              <a:t>Computing</a:t>
            </a:r>
            <a:endParaRPr lang="en-US" sz="1200" dirty="0">
              <a:solidFill>
                <a:prstClr val="white"/>
              </a:solidFill>
              <a:latin typeface="Huawei Sans" panose="020C0503030203020204" pitchFamily="34" charset="0"/>
            </a:endParaRPr>
          </a:p>
        </p:txBody>
      </p:sp>
      <p:cxnSp>
        <p:nvCxnSpPr>
          <p:cNvPr id="9" name="直接连接符 8"/>
          <p:cNvCxnSpPr>
            <a:endCxn id="970" idx="0"/>
          </p:cNvCxnSpPr>
          <p:nvPr/>
        </p:nvCxnSpPr>
        <p:spPr bwMode="gray">
          <a:xfrm>
            <a:off x="2758852" y="4681728"/>
            <a:ext cx="0" cy="427419"/>
          </a:xfrm>
          <a:prstGeom prst="line">
            <a:avLst/>
          </a:prstGeom>
          <a:ln w="28575" cap="flat" cmpd="sng" algn="ctr">
            <a:solidFill>
              <a:srgbClr val="0070C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 name="矩形 9"/>
          <p:cNvSpPr/>
          <p:nvPr/>
        </p:nvSpPr>
        <p:spPr bwMode="gray">
          <a:xfrm>
            <a:off x="1115549" y="3733615"/>
            <a:ext cx="4547927" cy="298800"/>
          </a:xfrm>
          <a:prstGeom prst="rect">
            <a:avLst/>
          </a:prstGeom>
          <a:solidFill>
            <a:srgbClr val="30B5C5"/>
          </a:solidFill>
          <a:effectLst/>
        </p:spPr>
        <p:txBody>
          <a:bodyPr wrap="square" rtlCol="0" anchor="ctr" anchorCtr="0">
            <a:noAutofit/>
          </a:bodyPr>
          <a:lstStyle/>
          <a:p>
            <a:pPr algn="ctr" fontAlgn="ctr"/>
            <a:r>
              <a:rPr lang="en-US" sz="1200" dirty="0" smtClean="0">
                <a:solidFill>
                  <a:prstClr val="white"/>
                </a:solidFill>
                <a:latin typeface="Huawei Sans" panose="020C0503030203020204" pitchFamily="34" charset="0"/>
              </a:rPr>
              <a:t>Scenario 3: Cloud-network integration</a:t>
            </a:r>
            <a:endParaRPr lang="en-US" sz="1200" dirty="0">
              <a:solidFill>
                <a:prstClr val="white"/>
              </a:solidFill>
              <a:latin typeface="Huawei Sans" panose="020C0503030203020204" pitchFamily="34" charset="0"/>
            </a:endParaRPr>
          </a:p>
        </p:txBody>
      </p:sp>
      <p:sp>
        <p:nvSpPr>
          <p:cNvPr id="16" name="矩形 15"/>
          <p:cNvSpPr/>
          <p:nvPr/>
        </p:nvSpPr>
        <p:spPr bwMode="gray">
          <a:xfrm>
            <a:off x="6439684" y="1574119"/>
            <a:ext cx="1268853" cy="893643"/>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36000" tIns="45702" rIns="36000" bIns="45702" numCol="1" rtlCol="0" anchor="ctr" anchorCtr="0" compatLnSpc="1">
            <a:prstTxWarp prst="textNoShape">
              <a:avLst/>
            </a:prstTxWarp>
          </a:bodyPr>
          <a:lstStyle/>
          <a:p>
            <a:pPr algn="ctr" defTabSz="914042" fontAlgn="ctr">
              <a:lnSpc>
                <a:spcPct val="90000"/>
              </a:lnSpc>
              <a:buClr>
                <a:srgbClr val="C00000"/>
              </a:buClr>
            </a:pPr>
            <a:r>
              <a:rPr lang="en-US" sz="1200" dirty="0" smtClean="0">
                <a:solidFill>
                  <a:prstClr val="black"/>
                </a:solidFill>
                <a:latin typeface="Huawei Sans" panose="020C0503030203020204" pitchFamily="34" charset="0"/>
              </a:rPr>
              <a:t>Third-party computing virtualization management platform</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7" name="矩形 16"/>
          <p:cNvSpPr/>
          <p:nvPr/>
        </p:nvSpPr>
        <p:spPr bwMode="gray">
          <a:xfrm>
            <a:off x="7843360" y="1895065"/>
            <a:ext cx="1281895" cy="392400"/>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85692" indent="-85692" algn="ctr" defTabSz="914042" fontAlgn="ctr">
              <a:buClr>
                <a:srgbClr val="C00000"/>
              </a:buClr>
            </a:pPr>
            <a:endParaRPr lang="en-US" altLang="zh-CN" sz="1200" dirty="0">
              <a:solidFill>
                <a:prstClr val="black"/>
              </a:solidFill>
              <a:latin typeface="Huawei Sans" panose="020C0503030203020204" pitchFamily="34" charset="0"/>
              <a:sym typeface="Huawei Sans" panose="020C0503030203020204" pitchFamily="34" charset="0"/>
            </a:endParaRPr>
          </a:p>
        </p:txBody>
      </p:sp>
      <p:cxnSp>
        <p:nvCxnSpPr>
          <p:cNvPr id="19" name="直接连接符 18"/>
          <p:cNvCxnSpPr>
            <a:stCxn id="17" idx="2"/>
          </p:cNvCxnSpPr>
          <p:nvPr/>
        </p:nvCxnSpPr>
        <p:spPr bwMode="gray">
          <a:xfrm>
            <a:off x="8484308" y="2287465"/>
            <a:ext cx="177" cy="244466"/>
          </a:xfrm>
          <a:prstGeom prst="line">
            <a:avLst/>
          </a:prstGeom>
          <a:ln w="28575" cap="flat" cmpd="sng" algn="ctr">
            <a:solidFill>
              <a:srgbClr val="0070C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bwMode="gray">
          <a:xfrm>
            <a:off x="7708537" y="2097970"/>
            <a:ext cx="134823" cy="0"/>
          </a:xfrm>
          <a:prstGeom prst="line">
            <a:avLst/>
          </a:prstGeom>
          <a:ln w="28575" cap="flat" cmpd="sng" algn="ctr">
            <a:solidFill>
              <a:srgbClr val="0070C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97" name="矩形 196"/>
          <p:cNvSpPr/>
          <p:nvPr/>
        </p:nvSpPr>
        <p:spPr bwMode="gray">
          <a:xfrm>
            <a:off x="6439684" y="4280211"/>
            <a:ext cx="1349493" cy="356245"/>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85692" indent="-85692" algn="ctr" defTabSz="914042" fontAlgn="ctr">
              <a:buClr>
                <a:srgbClr val="C00000"/>
              </a:buClr>
            </a:pPr>
            <a:endParaRPr lang="en-US" altLang="zh-CN" sz="1100" dirty="0">
              <a:solidFill>
                <a:prstClr val="black"/>
              </a:solidFill>
              <a:latin typeface="Huawei Sans" panose="020C0503030203020204" pitchFamily="34" charset="0"/>
              <a:sym typeface="Huawei Sans" panose="020C0503030203020204" pitchFamily="34" charset="0"/>
            </a:endParaRPr>
          </a:p>
        </p:txBody>
      </p:sp>
      <p:sp>
        <p:nvSpPr>
          <p:cNvPr id="200" name="文本框 199"/>
          <p:cNvSpPr txBox="1"/>
          <p:nvPr/>
        </p:nvSpPr>
        <p:spPr bwMode="gray">
          <a:xfrm>
            <a:off x="6323494" y="4325301"/>
            <a:ext cx="1600534" cy="276999"/>
          </a:xfrm>
          <a:prstGeom prst="rect">
            <a:avLst/>
          </a:prstGeom>
          <a:noFill/>
          <a:ln>
            <a:noFill/>
          </a:ln>
        </p:spPr>
        <p:txBody>
          <a:bodyPr wrap="square" rtlCol="0">
            <a:spAutoFit/>
          </a:bodyPr>
          <a:lstStyle/>
          <a:p>
            <a:pPr algn="ctr" fontAlgn="ctr"/>
            <a:r>
              <a:rPr lang="en-US" sz="1200" dirty="0">
                <a:solidFill>
                  <a:prstClr val="black"/>
                </a:solidFill>
                <a:latin typeface="Huawei Sans" panose="020C0503030203020204" pitchFamily="34" charset="0"/>
              </a:rPr>
              <a:t>Container platform</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201" name="矩形 200"/>
          <p:cNvSpPr/>
          <p:nvPr/>
        </p:nvSpPr>
        <p:spPr bwMode="gray">
          <a:xfrm>
            <a:off x="6656292" y="3733615"/>
            <a:ext cx="4647378" cy="298800"/>
          </a:xfrm>
          <a:prstGeom prst="rect">
            <a:avLst/>
          </a:prstGeom>
          <a:solidFill>
            <a:srgbClr val="30B5C5"/>
          </a:solidFill>
          <a:effectLst/>
        </p:spPr>
        <p:txBody>
          <a:bodyPr wrap="square" rtlCol="0" anchor="ctr" anchorCtr="0">
            <a:noAutofit/>
          </a:bodyPr>
          <a:lstStyle/>
          <a:p>
            <a:pPr algn="ctr" fontAlgn="ctr"/>
            <a:r>
              <a:rPr lang="en-US" sz="1200" dirty="0" smtClean="0">
                <a:solidFill>
                  <a:prstClr val="white"/>
                </a:solidFill>
                <a:latin typeface="Huawei Sans" panose="020C0503030203020204" pitchFamily="34" charset="0"/>
              </a:rPr>
              <a:t>Scenario 4: Container network</a:t>
            </a:r>
            <a:endParaRPr lang="en-US" sz="1200" dirty="0">
              <a:solidFill>
                <a:prstClr val="white"/>
              </a:solidFill>
              <a:latin typeface="Huawei Sans" panose="020C0503030203020204" pitchFamily="34" charset="0"/>
            </a:endParaRPr>
          </a:p>
        </p:txBody>
      </p:sp>
      <p:grpSp>
        <p:nvGrpSpPr>
          <p:cNvPr id="207" name="组合 206"/>
          <p:cNvGrpSpPr/>
          <p:nvPr/>
        </p:nvGrpSpPr>
        <p:grpSpPr bwMode="gray">
          <a:xfrm>
            <a:off x="7934273" y="1899193"/>
            <a:ext cx="1240130" cy="461665"/>
            <a:chOff x="1416208" y="1969394"/>
            <a:chExt cx="1240130" cy="461665"/>
          </a:xfrm>
        </p:grpSpPr>
        <p:sp>
          <p:nvSpPr>
            <p:cNvPr id="208" name="文本框 207"/>
            <p:cNvSpPr txBox="1"/>
            <p:nvPr/>
          </p:nvSpPr>
          <p:spPr bwMode="gray">
            <a:xfrm>
              <a:off x="1692613" y="1969394"/>
              <a:ext cx="963725" cy="461665"/>
            </a:xfrm>
            <a:prstGeom prst="rect">
              <a:avLst/>
            </a:prstGeom>
            <a:noFill/>
          </p:spPr>
          <p:txBody>
            <a:bodyPr wrap="none" rtlCol="0">
              <a:spAutoFit/>
            </a:bodyPr>
            <a:lstStyle/>
            <a:p>
              <a:pPr fontAlgn="ctr"/>
              <a:r>
                <a:rPr lang="en-US" sz="1200" dirty="0" err="1" smtClean="0">
                  <a:solidFill>
                    <a:srgbClr val="002060"/>
                  </a:solidFill>
                  <a:latin typeface="Huawei Sans" panose="020C0503030203020204" pitchFamily="34" charset="0"/>
                </a:rPr>
                <a:t>iMaster</a:t>
              </a:r>
              <a:endParaRPr lang="en-US" altLang="zh-CN" sz="1200" dirty="0" smtClean="0">
                <a:solidFill>
                  <a:srgbClr val="002060"/>
                </a:solidFill>
                <a:latin typeface="Huawei Sans" panose="020C0503030203020204" pitchFamily="34" charset="0"/>
                <a:sym typeface="Huawei Sans" panose="020C0503030203020204" pitchFamily="34" charset="0"/>
              </a:endParaRPr>
            </a:p>
            <a:p>
              <a:pPr fontAlgn="ctr"/>
              <a:r>
                <a:rPr lang="en-US" sz="1200" dirty="0" smtClean="0">
                  <a:solidFill>
                    <a:srgbClr val="002060"/>
                  </a:solidFill>
                  <a:latin typeface="Huawei Sans" panose="020C0503030203020204" pitchFamily="34" charset="0"/>
                </a:rPr>
                <a:t>NCE-Fabric</a:t>
              </a:r>
              <a:endParaRPr lang="en-US" altLang="zh-CN" sz="1200" dirty="0">
                <a:solidFill>
                  <a:srgbClr val="002060"/>
                </a:solidFill>
                <a:latin typeface="Huawei Sans" panose="020C0503030203020204" pitchFamily="34" charset="0"/>
                <a:sym typeface="Huawei Sans" panose="020C0503030203020204" pitchFamily="34" charset="0"/>
              </a:endParaRPr>
            </a:p>
          </p:txBody>
        </p:sp>
        <p:pic>
          <p:nvPicPr>
            <p:cNvPr id="209" name="图片 208"/>
            <p:cNvPicPr>
              <a:picLocks noChangeAspect="1"/>
            </p:cNvPicPr>
            <p:nvPr/>
          </p:nvPicPr>
          <p:blipFill>
            <a:blip r:embed="rId3"/>
            <a:stretch>
              <a:fillRect/>
            </a:stretch>
          </p:blipFill>
          <p:spPr bwMode="gray">
            <a:xfrm>
              <a:off x="1416208" y="2005541"/>
              <a:ext cx="282170" cy="327815"/>
            </a:xfrm>
            <a:prstGeom prst="rect">
              <a:avLst/>
            </a:prstGeom>
          </p:spPr>
        </p:pic>
      </p:grpSp>
      <p:sp>
        <p:nvSpPr>
          <p:cNvPr id="224" name="矩形 223"/>
          <p:cNvSpPr/>
          <p:nvPr/>
        </p:nvSpPr>
        <p:spPr bwMode="gray">
          <a:xfrm>
            <a:off x="694603" y="4269814"/>
            <a:ext cx="1271679" cy="400514"/>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85692" indent="-85692" algn="ctr" defTabSz="914042" fontAlgn="ctr">
              <a:buClr>
                <a:srgbClr val="C00000"/>
              </a:buClr>
            </a:pP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225" name="TextBox 1019"/>
          <p:cNvSpPr txBox="1"/>
          <p:nvPr/>
        </p:nvSpPr>
        <p:spPr bwMode="gray">
          <a:xfrm>
            <a:off x="3841055" y="4089147"/>
            <a:ext cx="2037129" cy="2169825"/>
          </a:xfrm>
          <a:prstGeom prst="rect">
            <a:avLst/>
          </a:prstGeom>
          <a:noFill/>
          <a:ln>
            <a:noFill/>
          </a:ln>
        </p:spPr>
        <p:txBody>
          <a:bodyPr wrap="square" rtlCol="0">
            <a:spAutoFit/>
          </a:bodyPr>
          <a:lstStyle/>
          <a:p>
            <a:pPr marL="171450" indent="-171450" fontAlgn="ctr">
              <a:lnSpc>
                <a:spcPts val="1800"/>
              </a:lnSpc>
              <a:buFont typeface="Arial" panose="020B0604020202020204" pitchFamily="34" charset="0"/>
              <a:buChar char="•"/>
            </a:pPr>
            <a:r>
              <a:rPr lang="en-US" sz="1200" dirty="0" smtClean="0">
                <a:solidFill>
                  <a:prstClr val="black"/>
                </a:solidFill>
                <a:latin typeface="Huawei Sans" panose="020C0503030203020204" pitchFamily="34" charset="0"/>
              </a:rPr>
              <a:t>The cloud platform provides a unified interface for managing computing, storage, and network resources.</a:t>
            </a:r>
            <a:endParaRPr lang="en-US" altLang="zh-CN" sz="1200" dirty="0" smtClean="0">
              <a:solidFill>
                <a:prstClr val="black"/>
              </a:solidFill>
              <a:latin typeface="Huawei Sans" panose="020C0503030203020204" pitchFamily="34" charset="0"/>
              <a:sym typeface="Huawei Sans" panose="020C0503030203020204" pitchFamily="34" charset="0"/>
            </a:endParaRPr>
          </a:p>
          <a:p>
            <a:pPr marL="171450" indent="-171450" fontAlgn="ctr">
              <a:lnSpc>
                <a:spcPts val="1800"/>
              </a:lnSpc>
              <a:buFont typeface="Arial" panose="020B0604020202020204" pitchFamily="34" charset="0"/>
              <a:buChar char="•"/>
            </a:pPr>
            <a:r>
              <a:rPr lang="en-US" sz="1200" dirty="0" smtClean="0">
                <a:solidFill>
                  <a:prstClr val="black"/>
                </a:solidFill>
                <a:latin typeface="Huawei Sans" panose="020C0503030203020204" pitchFamily="34" charset="0"/>
              </a:rPr>
              <a:t>The cloud platform delivers network services through </a:t>
            </a:r>
            <a:r>
              <a:rPr lang="en-US" altLang="zh-CN" sz="1200" dirty="0" err="1">
                <a:solidFill>
                  <a:prstClr val="black"/>
                </a:solidFill>
                <a:latin typeface="Huawei Sans" panose="020C0503030203020204" pitchFamily="34" charset="0"/>
              </a:rPr>
              <a:t>iMaster</a:t>
            </a:r>
            <a:r>
              <a:rPr lang="en-US" altLang="zh-CN" sz="1200" dirty="0">
                <a:solidFill>
                  <a:prstClr val="black"/>
                </a:solidFill>
                <a:latin typeface="Huawei Sans" panose="020C0503030203020204" pitchFamily="34" charset="0"/>
              </a:rPr>
              <a:t> </a:t>
            </a:r>
            <a:r>
              <a:rPr lang="en-US" altLang="zh-CN" sz="1200" dirty="0" smtClean="0">
                <a:solidFill>
                  <a:prstClr val="black"/>
                </a:solidFill>
                <a:latin typeface="Huawei Sans" panose="020C0503030203020204" pitchFamily="34" charset="0"/>
              </a:rPr>
              <a:t>NCE-Fabric</a:t>
            </a:r>
            <a:r>
              <a:rPr lang="en-US" sz="1200" dirty="0" smtClean="0">
                <a:solidFill>
                  <a:prstClr val="black"/>
                </a:solidFill>
                <a:latin typeface="Huawei Sans" panose="020C0503030203020204" pitchFamily="34" charset="0"/>
              </a:rPr>
              <a:t>.</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566" name="TextBox 1019"/>
          <p:cNvSpPr txBox="1"/>
          <p:nvPr/>
        </p:nvSpPr>
        <p:spPr bwMode="gray">
          <a:xfrm>
            <a:off x="9506988" y="4043970"/>
            <a:ext cx="1981848" cy="2169825"/>
          </a:xfrm>
          <a:prstGeom prst="rect">
            <a:avLst/>
          </a:prstGeom>
          <a:noFill/>
          <a:ln>
            <a:noFill/>
          </a:ln>
        </p:spPr>
        <p:txBody>
          <a:bodyPr wrap="square" rtlCol="0">
            <a:spAutoFit/>
          </a:bodyPr>
          <a:lstStyle/>
          <a:p>
            <a:pPr marL="171450" indent="-171450" fontAlgn="ctr">
              <a:lnSpc>
                <a:spcPts val="1800"/>
              </a:lnSpc>
              <a:buFont typeface="Arial" panose="020B0604020202020204" pitchFamily="34" charset="0"/>
              <a:buChar char="•"/>
            </a:pPr>
            <a:r>
              <a:rPr lang="en-US" sz="1200" dirty="0" smtClean="0">
                <a:solidFill>
                  <a:prstClr val="black"/>
                </a:solidFill>
                <a:latin typeface="Huawei Sans" panose="020C0503030203020204" pitchFamily="34" charset="0"/>
              </a:rPr>
              <a:t>The container platform provides a unified interface for managing computing and network resources.</a:t>
            </a:r>
            <a:endParaRPr lang="en-US" altLang="zh-CN" sz="1200" dirty="0" smtClean="0">
              <a:solidFill>
                <a:prstClr val="black"/>
              </a:solidFill>
              <a:latin typeface="Huawei Sans" panose="020C0503030203020204" pitchFamily="34" charset="0"/>
              <a:sym typeface="Huawei Sans" panose="020C0503030203020204" pitchFamily="34" charset="0"/>
            </a:endParaRPr>
          </a:p>
          <a:p>
            <a:pPr marL="171450" indent="-171450" fontAlgn="ctr">
              <a:lnSpc>
                <a:spcPts val="1800"/>
              </a:lnSpc>
              <a:buFont typeface="Arial" panose="020B0604020202020204" pitchFamily="34" charset="0"/>
              <a:buChar char="•"/>
            </a:pPr>
            <a:r>
              <a:rPr lang="en-US" sz="1200" dirty="0" smtClean="0">
                <a:solidFill>
                  <a:prstClr val="black"/>
                </a:solidFill>
                <a:latin typeface="Huawei Sans" panose="020C0503030203020204" pitchFamily="34" charset="0"/>
              </a:rPr>
              <a:t>The container platform delivers network services through </a:t>
            </a:r>
            <a:r>
              <a:rPr lang="en-US" altLang="zh-CN" sz="1200" dirty="0" err="1">
                <a:solidFill>
                  <a:prstClr val="black"/>
                </a:solidFill>
                <a:latin typeface="Huawei Sans" panose="020C0503030203020204" pitchFamily="34" charset="0"/>
              </a:rPr>
              <a:t>iMaster</a:t>
            </a:r>
            <a:r>
              <a:rPr lang="en-US" altLang="zh-CN" sz="1200" dirty="0">
                <a:solidFill>
                  <a:prstClr val="black"/>
                </a:solidFill>
                <a:latin typeface="Huawei Sans" panose="020C0503030203020204" pitchFamily="34" charset="0"/>
              </a:rPr>
              <a:t> NCE-Fabric</a:t>
            </a:r>
            <a:r>
              <a:rPr lang="en-US" sz="1200" dirty="0" smtClean="0">
                <a:solidFill>
                  <a:prstClr val="black"/>
                </a:solidFill>
                <a:latin typeface="Huawei Sans" panose="020C0503030203020204" pitchFamily="34" charset="0"/>
              </a:rPr>
              <a:t>.</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737" name="TextBox 1019"/>
          <p:cNvSpPr txBox="1"/>
          <p:nvPr/>
        </p:nvSpPr>
        <p:spPr bwMode="gray">
          <a:xfrm>
            <a:off x="9506988" y="1516439"/>
            <a:ext cx="2175496" cy="2169825"/>
          </a:xfrm>
          <a:prstGeom prst="rect">
            <a:avLst/>
          </a:prstGeom>
          <a:noFill/>
          <a:ln>
            <a:noFill/>
          </a:ln>
        </p:spPr>
        <p:txBody>
          <a:bodyPr wrap="square" rtlCol="0">
            <a:spAutoFit/>
          </a:bodyPr>
          <a:lstStyle/>
          <a:p>
            <a:pPr marL="171450" indent="-171450" fontAlgn="ctr">
              <a:lnSpc>
                <a:spcPts val="1800"/>
              </a:lnSpc>
              <a:buFont typeface="Arial" panose="020B0604020202020204" pitchFamily="34" charset="0"/>
              <a:buChar char="•"/>
            </a:pPr>
            <a:r>
              <a:rPr lang="en-US" sz="1200" dirty="0" smtClean="0">
                <a:solidFill>
                  <a:prstClr val="black"/>
                </a:solidFill>
                <a:latin typeface="Huawei Sans" panose="020C0503030203020204" pitchFamily="34" charset="0"/>
              </a:rPr>
              <a:t>The network administrator </a:t>
            </a:r>
            <a:r>
              <a:rPr lang="en-US" altLang="zh-CN" sz="1200" dirty="0">
                <a:solidFill>
                  <a:prstClr val="black"/>
                </a:solidFill>
                <a:latin typeface="Huawei Sans" panose="020C0503030203020204" pitchFamily="34" charset="0"/>
              </a:rPr>
              <a:t>uses </a:t>
            </a:r>
            <a:r>
              <a:rPr lang="en-US" altLang="zh-CN" sz="1200" dirty="0" err="1">
                <a:solidFill>
                  <a:prstClr val="black"/>
                </a:solidFill>
                <a:latin typeface="Huawei Sans" panose="020C0503030203020204" pitchFamily="34" charset="0"/>
              </a:rPr>
              <a:t>iMaster</a:t>
            </a:r>
            <a:r>
              <a:rPr lang="en-US" altLang="zh-CN" sz="1200" dirty="0">
                <a:solidFill>
                  <a:prstClr val="black"/>
                </a:solidFill>
                <a:latin typeface="Huawei Sans" panose="020C0503030203020204" pitchFamily="34" charset="0"/>
              </a:rPr>
              <a:t> NCE-Fabric </a:t>
            </a:r>
            <a:r>
              <a:rPr lang="en-US" altLang="zh-CN" sz="1200" dirty="0" smtClean="0">
                <a:solidFill>
                  <a:prstClr val="black"/>
                </a:solidFill>
                <a:latin typeface="Huawei Sans" panose="020C0503030203020204" pitchFamily="34" charset="0"/>
              </a:rPr>
              <a:t>to configure </a:t>
            </a:r>
            <a:r>
              <a:rPr lang="en-US" sz="1200" dirty="0" smtClean="0">
                <a:solidFill>
                  <a:prstClr val="black"/>
                </a:solidFill>
                <a:latin typeface="Huawei Sans" panose="020C0503030203020204" pitchFamily="34" charset="0"/>
              </a:rPr>
              <a:t>the network.</a:t>
            </a:r>
            <a:endParaRPr lang="en-US" altLang="zh-CN" sz="1200" dirty="0" smtClean="0">
              <a:solidFill>
                <a:prstClr val="black"/>
              </a:solidFill>
              <a:latin typeface="Huawei Sans" panose="020C0503030203020204" pitchFamily="34" charset="0"/>
              <a:sym typeface="Huawei Sans" panose="020C0503030203020204" pitchFamily="34" charset="0"/>
            </a:endParaRPr>
          </a:p>
          <a:p>
            <a:pPr marL="171450" indent="-171450" fontAlgn="ctr">
              <a:lnSpc>
                <a:spcPts val="1800"/>
              </a:lnSpc>
              <a:buFont typeface="Arial" panose="020B0604020202020204" pitchFamily="34" charset="0"/>
              <a:buChar char="•"/>
            </a:pPr>
            <a:r>
              <a:rPr lang="en-US" sz="1200" dirty="0" smtClean="0">
                <a:solidFill>
                  <a:prstClr val="black"/>
                </a:solidFill>
                <a:latin typeface="Huawei Sans" panose="020C0503030203020204" pitchFamily="34" charset="0"/>
              </a:rPr>
              <a:t>After detecting that a VM goes online, </a:t>
            </a:r>
            <a:r>
              <a:rPr lang="en-US" altLang="zh-CN" sz="1200" dirty="0">
                <a:solidFill>
                  <a:prstClr val="black"/>
                </a:solidFill>
                <a:latin typeface="Huawei Sans" panose="020C0503030203020204" pitchFamily="34" charset="0"/>
              </a:rPr>
              <a:t>the </a:t>
            </a:r>
            <a:r>
              <a:rPr lang="en-US" altLang="zh-CN" sz="1200" dirty="0" smtClean="0">
                <a:solidFill>
                  <a:prstClr val="black"/>
                </a:solidFill>
                <a:latin typeface="Huawei Sans" panose="020C0503030203020204" pitchFamily="34" charset="0"/>
              </a:rPr>
              <a:t>network </a:t>
            </a:r>
            <a:r>
              <a:rPr lang="en-US" sz="1200" dirty="0" smtClean="0">
                <a:solidFill>
                  <a:prstClr val="black"/>
                </a:solidFill>
                <a:latin typeface="Huawei Sans" panose="020C0503030203020204" pitchFamily="34" charset="0"/>
              </a:rPr>
              <a:t>automatically configures a logical port for connecting to the VM.</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738" name="文本框 737"/>
          <p:cNvSpPr txBox="1"/>
          <p:nvPr/>
        </p:nvSpPr>
        <p:spPr bwMode="gray">
          <a:xfrm>
            <a:off x="680958" y="4325301"/>
            <a:ext cx="1245854"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rPr>
              <a:t>Cloud platform</a:t>
            </a:r>
            <a:endParaRPr lang="en-US" altLang="zh-CN" sz="1200" dirty="0">
              <a:solidFill>
                <a:prstClr val="black"/>
              </a:solidFill>
              <a:latin typeface="Huawei Sans" panose="020C0503030203020204" pitchFamily="34" charset="0"/>
              <a:sym typeface="Huawei Sans" panose="020C0503030203020204" pitchFamily="34" charset="0"/>
            </a:endParaRPr>
          </a:p>
        </p:txBody>
      </p:sp>
      <p:grpSp>
        <p:nvGrpSpPr>
          <p:cNvPr id="943" name="组合 942"/>
          <p:cNvGrpSpPr/>
          <p:nvPr/>
        </p:nvGrpSpPr>
        <p:grpSpPr bwMode="gray">
          <a:xfrm>
            <a:off x="7509000" y="2505561"/>
            <a:ext cx="1874163" cy="973166"/>
            <a:chOff x="2046354" y="2695561"/>
            <a:chExt cx="1874163" cy="973166"/>
          </a:xfrm>
        </p:grpSpPr>
        <p:grpSp>
          <p:nvGrpSpPr>
            <p:cNvPr id="926" name="组合 925"/>
            <p:cNvGrpSpPr/>
            <p:nvPr/>
          </p:nvGrpSpPr>
          <p:grpSpPr bwMode="gray">
            <a:xfrm>
              <a:off x="2181404" y="2765127"/>
              <a:ext cx="1655988" cy="798549"/>
              <a:chOff x="8635634" y="3225644"/>
              <a:chExt cx="2271527" cy="1095374"/>
            </a:xfrm>
          </p:grpSpPr>
          <p:pic>
            <p:nvPicPr>
              <p:cNvPr id="927" name="图片 926" descr="汇聚交换机.png"/>
              <p:cNvPicPr>
                <a:picLocks noChangeAspect="1"/>
              </p:cNvPicPr>
              <p:nvPr/>
            </p:nvPicPr>
            <p:blipFill>
              <a:blip r:embed="rId4" cstate="print"/>
              <a:stretch>
                <a:fillRect/>
              </a:stretch>
            </p:blipFill>
            <p:spPr bwMode="gray">
              <a:xfrm>
                <a:off x="9143842" y="3225644"/>
                <a:ext cx="413351" cy="360000"/>
              </a:xfrm>
              <a:prstGeom prst="rect">
                <a:avLst/>
              </a:prstGeom>
            </p:spPr>
          </p:pic>
          <p:pic>
            <p:nvPicPr>
              <p:cNvPr id="928" name="图片 9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635634" y="3961018"/>
                <a:ext cx="439024" cy="360000"/>
              </a:xfrm>
              <a:prstGeom prst="rect">
                <a:avLst/>
              </a:prstGeom>
              <a:noFill/>
              <a:ln>
                <a:noFill/>
              </a:ln>
            </p:spPr>
          </p:pic>
          <p:pic>
            <p:nvPicPr>
              <p:cNvPr id="929" name="图片 928" descr="汇聚交换机.png"/>
              <p:cNvPicPr>
                <a:picLocks noChangeAspect="1"/>
              </p:cNvPicPr>
              <p:nvPr/>
            </p:nvPicPr>
            <p:blipFill>
              <a:blip r:embed="rId4" cstate="print"/>
              <a:stretch>
                <a:fillRect/>
              </a:stretch>
            </p:blipFill>
            <p:spPr bwMode="gray">
              <a:xfrm>
                <a:off x="9999622" y="3225644"/>
                <a:ext cx="413351" cy="360000"/>
              </a:xfrm>
              <a:prstGeom prst="rect">
                <a:avLst/>
              </a:prstGeom>
            </p:spPr>
          </p:pic>
          <p:pic>
            <p:nvPicPr>
              <p:cNvPr id="930" name="图片 9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246468" y="3961018"/>
                <a:ext cx="439024" cy="360000"/>
              </a:xfrm>
              <a:prstGeom prst="rect">
                <a:avLst/>
              </a:prstGeom>
              <a:noFill/>
              <a:ln>
                <a:noFill/>
              </a:ln>
            </p:spPr>
          </p:pic>
          <p:pic>
            <p:nvPicPr>
              <p:cNvPr id="931" name="图片 9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857302" y="3961018"/>
                <a:ext cx="439024" cy="360000"/>
              </a:xfrm>
              <a:prstGeom prst="rect">
                <a:avLst/>
              </a:prstGeom>
              <a:noFill/>
              <a:ln>
                <a:noFill/>
              </a:ln>
            </p:spPr>
          </p:pic>
          <p:pic>
            <p:nvPicPr>
              <p:cNvPr id="932" name="图片 9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468137" y="3961018"/>
                <a:ext cx="439024" cy="360000"/>
              </a:xfrm>
              <a:prstGeom prst="rect">
                <a:avLst/>
              </a:prstGeom>
              <a:noFill/>
              <a:ln>
                <a:noFill/>
              </a:ln>
            </p:spPr>
          </p:pic>
          <p:cxnSp>
            <p:nvCxnSpPr>
              <p:cNvPr id="933" name="直接连接符 932"/>
              <p:cNvCxnSpPr>
                <a:stCxn id="927" idx="2"/>
                <a:endCxn id="928" idx="0"/>
              </p:cNvCxnSpPr>
              <p:nvPr/>
            </p:nvCxnSpPr>
            <p:spPr bwMode="gray">
              <a:xfrm flipH="1">
                <a:off x="8855146" y="3585644"/>
                <a:ext cx="495372" cy="375374"/>
              </a:xfrm>
              <a:prstGeom prst="line">
                <a:avLst/>
              </a:prstGeom>
              <a:noFill/>
              <a:ln w="9525" cap="flat" cmpd="sng" algn="ctr">
                <a:solidFill>
                  <a:schemeClr val="bg1">
                    <a:lumMod val="75000"/>
                  </a:schemeClr>
                </a:solidFill>
                <a:prstDash val="solid"/>
              </a:ln>
              <a:effectLst/>
            </p:spPr>
          </p:cxnSp>
          <p:cxnSp>
            <p:nvCxnSpPr>
              <p:cNvPr id="934" name="直接连接符 933"/>
              <p:cNvCxnSpPr>
                <a:stCxn id="927" idx="2"/>
                <a:endCxn id="930" idx="0"/>
              </p:cNvCxnSpPr>
              <p:nvPr/>
            </p:nvCxnSpPr>
            <p:spPr bwMode="gray">
              <a:xfrm>
                <a:off x="9350518" y="3585644"/>
                <a:ext cx="115462" cy="375374"/>
              </a:xfrm>
              <a:prstGeom prst="line">
                <a:avLst/>
              </a:prstGeom>
              <a:noFill/>
              <a:ln w="9525" cap="flat" cmpd="sng" algn="ctr">
                <a:solidFill>
                  <a:schemeClr val="bg1">
                    <a:lumMod val="75000"/>
                  </a:schemeClr>
                </a:solidFill>
                <a:prstDash val="solid"/>
              </a:ln>
              <a:effectLst/>
            </p:spPr>
          </p:cxnSp>
          <p:cxnSp>
            <p:nvCxnSpPr>
              <p:cNvPr id="935" name="直接连接符 934"/>
              <p:cNvCxnSpPr>
                <a:stCxn id="927" idx="2"/>
                <a:endCxn id="931" idx="0"/>
              </p:cNvCxnSpPr>
              <p:nvPr/>
            </p:nvCxnSpPr>
            <p:spPr bwMode="gray">
              <a:xfrm>
                <a:off x="9350518" y="3585644"/>
                <a:ext cx="726296" cy="375374"/>
              </a:xfrm>
              <a:prstGeom prst="line">
                <a:avLst/>
              </a:prstGeom>
              <a:noFill/>
              <a:ln w="9525" cap="flat" cmpd="sng" algn="ctr">
                <a:solidFill>
                  <a:schemeClr val="bg1">
                    <a:lumMod val="75000"/>
                  </a:schemeClr>
                </a:solidFill>
                <a:prstDash val="solid"/>
              </a:ln>
              <a:effectLst/>
            </p:spPr>
          </p:cxnSp>
          <p:cxnSp>
            <p:nvCxnSpPr>
              <p:cNvPr id="936" name="直接连接符 935"/>
              <p:cNvCxnSpPr>
                <a:stCxn id="927" idx="2"/>
                <a:endCxn id="932" idx="0"/>
              </p:cNvCxnSpPr>
              <p:nvPr/>
            </p:nvCxnSpPr>
            <p:spPr bwMode="gray">
              <a:xfrm>
                <a:off x="9350518" y="3585644"/>
                <a:ext cx="1337131" cy="375374"/>
              </a:xfrm>
              <a:prstGeom prst="line">
                <a:avLst/>
              </a:prstGeom>
              <a:noFill/>
              <a:ln w="9525" cap="flat" cmpd="sng" algn="ctr">
                <a:solidFill>
                  <a:schemeClr val="bg1">
                    <a:lumMod val="75000"/>
                  </a:schemeClr>
                </a:solidFill>
                <a:prstDash val="solid"/>
              </a:ln>
              <a:effectLst/>
            </p:spPr>
          </p:cxnSp>
          <p:cxnSp>
            <p:nvCxnSpPr>
              <p:cNvPr id="937" name="直接连接符 936"/>
              <p:cNvCxnSpPr>
                <a:stCxn id="929" idx="2"/>
                <a:endCxn id="928" idx="0"/>
              </p:cNvCxnSpPr>
              <p:nvPr/>
            </p:nvCxnSpPr>
            <p:spPr bwMode="gray">
              <a:xfrm flipH="1">
                <a:off x="8855146" y="3585644"/>
                <a:ext cx="1351152" cy="375374"/>
              </a:xfrm>
              <a:prstGeom prst="line">
                <a:avLst/>
              </a:prstGeom>
              <a:noFill/>
              <a:ln w="9525" cap="flat" cmpd="sng" algn="ctr">
                <a:solidFill>
                  <a:schemeClr val="bg1">
                    <a:lumMod val="75000"/>
                  </a:schemeClr>
                </a:solidFill>
                <a:prstDash val="solid"/>
              </a:ln>
              <a:effectLst/>
            </p:spPr>
          </p:cxnSp>
          <p:cxnSp>
            <p:nvCxnSpPr>
              <p:cNvPr id="938" name="直接连接符 937"/>
              <p:cNvCxnSpPr>
                <a:stCxn id="929" idx="2"/>
                <a:endCxn id="930" idx="0"/>
              </p:cNvCxnSpPr>
              <p:nvPr/>
            </p:nvCxnSpPr>
            <p:spPr bwMode="gray">
              <a:xfrm flipH="1">
                <a:off x="9465980" y="3585644"/>
                <a:ext cx="740318" cy="375374"/>
              </a:xfrm>
              <a:prstGeom prst="line">
                <a:avLst/>
              </a:prstGeom>
              <a:noFill/>
              <a:ln w="9525" cap="flat" cmpd="sng" algn="ctr">
                <a:solidFill>
                  <a:schemeClr val="bg1">
                    <a:lumMod val="75000"/>
                  </a:schemeClr>
                </a:solidFill>
                <a:prstDash val="solid"/>
              </a:ln>
              <a:effectLst/>
            </p:spPr>
          </p:cxnSp>
          <p:cxnSp>
            <p:nvCxnSpPr>
              <p:cNvPr id="939" name="直接连接符 938"/>
              <p:cNvCxnSpPr>
                <a:stCxn id="929" idx="2"/>
                <a:endCxn id="931" idx="0"/>
              </p:cNvCxnSpPr>
              <p:nvPr/>
            </p:nvCxnSpPr>
            <p:spPr bwMode="gray">
              <a:xfrm flipH="1">
                <a:off x="10076814" y="3585644"/>
                <a:ext cx="129484" cy="375374"/>
              </a:xfrm>
              <a:prstGeom prst="line">
                <a:avLst/>
              </a:prstGeom>
              <a:noFill/>
              <a:ln w="9525" cap="flat" cmpd="sng" algn="ctr">
                <a:solidFill>
                  <a:schemeClr val="bg1">
                    <a:lumMod val="75000"/>
                  </a:schemeClr>
                </a:solidFill>
                <a:prstDash val="solid"/>
              </a:ln>
              <a:effectLst/>
            </p:spPr>
          </p:cxnSp>
          <p:cxnSp>
            <p:nvCxnSpPr>
              <p:cNvPr id="940" name="直接连接符 939"/>
              <p:cNvCxnSpPr>
                <a:stCxn id="929" idx="2"/>
                <a:endCxn id="932" idx="0"/>
              </p:cNvCxnSpPr>
              <p:nvPr/>
            </p:nvCxnSpPr>
            <p:spPr bwMode="gray">
              <a:xfrm>
                <a:off x="10206298" y="3585644"/>
                <a:ext cx="481351" cy="375374"/>
              </a:xfrm>
              <a:prstGeom prst="line">
                <a:avLst/>
              </a:prstGeom>
              <a:noFill/>
              <a:ln w="9525" cap="flat" cmpd="sng" algn="ctr">
                <a:solidFill>
                  <a:schemeClr val="bg1">
                    <a:lumMod val="75000"/>
                  </a:schemeClr>
                </a:solidFill>
                <a:prstDash val="solid"/>
              </a:ln>
              <a:effectLst/>
            </p:spPr>
          </p:cxnSp>
        </p:grpSp>
        <p:sp>
          <p:nvSpPr>
            <p:cNvPr id="941" name="矩形 940"/>
            <p:cNvSpPr/>
            <p:nvPr/>
          </p:nvSpPr>
          <p:spPr bwMode="gray">
            <a:xfrm>
              <a:off x="2046354" y="2695561"/>
              <a:ext cx="1874163" cy="97316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endParaRPr>
            </a:p>
          </p:txBody>
        </p:sp>
      </p:grpSp>
      <p:grpSp>
        <p:nvGrpSpPr>
          <p:cNvPr id="961" name="组合 960"/>
          <p:cNvGrpSpPr/>
          <p:nvPr/>
        </p:nvGrpSpPr>
        <p:grpSpPr bwMode="gray">
          <a:xfrm>
            <a:off x="2222112" y="4231722"/>
            <a:ext cx="1228407" cy="461665"/>
            <a:chOff x="1416208" y="1934225"/>
            <a:chExt cx="1228407" cy="461665"/>
          </a:xfrm>
        </p:grpSpPr>
        <p:sp>
          <p:nvSpPr>
            <p:cNvPr id="962" name="文本框 961"/>
            <p:cNvSpPr txBox="1"/>
            <p:nvPr/>
          </p:nvSpPr>
          <p:spPr bwMode="gray">
            <a:xfrm>
              <a:off x="1680890" y="1934225"/>
              <a:ext cx="963725" cy="461665"/>
            </a:xfrm>
            <a:prstGeom prst="rect">
              <a:avLst/>
            </a:prstGeom>
            <a:noFill/>
          </p:spPr>
          <p:txBody>
            <a:bodyPr wrap="none" rtlCol="0">
              <a:spAutoFit/>
            </a:bodyPr>
            <a:lstStyle/>
            <a:p>
              <a:pPr fontAlgn="ctr"/>
              <a:r>
                <a:rPr lang="en-US" sz="1200" dirty="0" err="1" smtClean="0">
                  <a:solidFill>
                    <a:srgbClr val="002060"/>
                  </a:solidFill>
                  <a:latin typeface="Huawei Sans" panose="020C0503030203020204" pitchFamily="34" charset="0"/>
                </a:rPr>
                <a:t>iMaster</a:t>
              </a:r>
              <a:endParaRPr lang="en-US" altLang="zh-CN" sz="1200" dirty="0" smtClean="0">
                <a:solidFill>
                  <a:srgbClr val="002060"/>
                </a:solidFill>
                <a:latin typeface="Huawei Sans" panose="020C0503030203020204" pitchFamily="34" charset="0"/>
                <a:sym typeface="Huawei Sans" panose="020C0503030203020204" pitchFamily="34" charset="0"/>
              </a:endParaRPr>
            </a:p>
            <a:p>
              <a:pPr fontAlgn="ctr"/>
              <a:r>
                <a:rPr lang="en-US" sz="1200" dirty="0" smtClean="0">
                  <a:solidFill>
                    <a:srgbClr val="002060"/>
                  </a:solidFill>
                  <a:latin typeface="Huawei Sans" panose="020C0503030203020204" pitchFamily="34" charset="0"/>
                </a:rPr>
                <a:t>NCE-Fabric</a:t>
              </a:r>
              <a:endParaRPr lang="en-US" altLang="zh-CN" sz="1200" dirty="0">
                <a:solidFill>
                  <a:srgbClr val="002060"/>
                </a:solidFill>
                <a:latin typeface="Huawei Sans" panose="020C0503030203020204" pitchFamily="34" charset="0"/>
                <a:sym typeface="Huawei Sans" panose="020C0503030203020204" pitchFamily="34" charset="0"/>
              </a:endParaRPr>
            </a:p>
          </p:txBody>
        </p:sp>
        <p:pic>
          <p:nvPicPr>
            <p:cNvPr id="963" name="图片 962"/>
            <p:cNvPicPr>
              <a:picLocks noChangeAspect="1"/>
            </p:cNvPicPr>
            <p:nvPr/>
          </p:nvPicPr>
          <p:blipFill>
            <a:blip r:embed="rId3"/>
            <a:stretch>
              <a:fillRect/>
            </a:stretch>
          </p:blipFill>
          <p:spPr bwMode="gray">
            <a:xfrm>
              <a:off x="1416208" y="2005541"/>
              <a:ext cx="282170" cy="327815"/>
            </a:xfrm>
            <a:prstGeom prst="rect">
              <a:avLst/>
            </a:prstGeom>
          </p:spPr>
        </p:pic>
      </p:grpSp>
      <p:grpSp>
        <p:nvGrpSpPr>
          <p:cNvPr id="968" name="组合 967"/>
          <p:cNvGrpSpPr/>
          <p:nvPr/>
        </p:nvGrpSpPr>
        <p:grpSpPr bwMode="gray">
          <a:xfrm>
            <a:off x="1831232" y="5109147"/>
            <a:ext cx="1874163" cy="973166"/>
            <a:chOff x="2046354" y="2695561"/>
            <a:chExt cx="1874163" cy="973166"/>
          </a:xfrm>
        </p:grpSpPr>
        <p:grpSp>
          <p:nvGrpSpPr>
            <p:cNvPr id="969" name="组合 968"/>
            <p:cNvGrpSpPr/>
            <p:nvPr/>
          </p:nvGrpSpPr>
          <p:grpSpPr bwMode="gray">
            <a:xfrm>
              <a:off x="2181404" y="2765127"/>
              <a:ext cx="1655988" cy="798549"/>
              <a:chOff x="8635634" y="3225644"/>
              <a:chExt cx="2271527" cy="1095374"/>
            </a:xfrm>
          </p:grpSpPr>
          <p:pic>
            <p:nvPicPr>
              <p:cNvPr id="971" name="图片 970" descr="汇聚交换机.png"/>
              <p:cNvPicPr>
                <a:picLocks noChangeAspect="1"/>
              </p:cNvPicPr>
              <p:nvPr/>
            </p:nvPicPr>
            <p:blipFill>
              <a:blip r:embed="rId4" cstate="print"/>
              <a:stretch>
                <a:fillRect/>
              </a:stretch>
            </p:blipFill>
            <p:spPr bwMode="gray">
              <a:xfrm>
                <a:off x="9143842" y="3225644"/>
                <a:ext cx="413351" cy="360000"/>
              </a:xfrm>
              <a:prstGeom prst="rect">
                <a:avLst/>
              </a:prstGeom>
            </p:spPr>
          </p:pic>
          <p:pic>
            <p:nvPicPr>
              <p:cNvPr id="972" name="图片 97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635634" y="3961018"/>
                <a:ext cx="439024" cy="360000"/>
              </a:xfrm>
              <a:prstGeom prst="rect">
                <a:avLst/>
              </a:prstGeom>
              <a:noFill/>
              <a:ln>
                <a:noFill/>
              </a:ln>
            </p:spPr>
          </p:pic>
          <p:pic>
            <p:nvPicPr>
              <p:cNvPr id="973" name="图片 972" descr="汇聚交换机.png"/>
              <p:cNvPicPr>
                <a:picLocks noChangeAspect="1"/>
              </p:cNvPicPr>
              <p:nvPr/>
            </p:nvPicPr>
            <p:blipFill>
              <a:blip r:embed="rId4" cstate="print"/>
              <a:stretch>
                <a:fillRect/>
              </a:stretch>
            </p:blipFill>
            <p:spPr bwMode="gray">
              <a:xfrm>
                <a:off x="9999622" y="3225644"/>
                <a:ext cx="413351" cy="360000"/>
              </a:xfrm>
              <a:prstGeom prst="rect">
                <a:avLst/>
              </a:prstGeom>
            </p:spPr>
          </p:pic>
          <p:pic>
            <p:nvPicPr>
              <p:cNvPr id="974" name="图片 9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246468" y="3961018"/>
                <a:ext cx="439024" cy="360000"/>
              </a:xfrm>
              <a:prstGeom prst="rect">
                <a:avLst/>
              </a:prstGeom>
              <a:noFill/>
              <a:ln>
                <a:noFill/>
              </a:ln>
            </p:spPr>
          </p:pic>
          <p:pic>
            <p:nvPicPr>
              <p:cNvPr id="975" name="图片 9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857302" y="3961018"/>
                <a:ext cx="439024" cy="360000"/>
              </a:xfrm>
              <a:prstGeom prst="rect">
                <a:avLst/>
              </a:prstGeom>
              <a:noFill/>
              <a:ln>
                <a:noFill/>
              </a:ln>
            </p:spPr>
          </p:pic>
          <p:pic>
            <p:nvPicPr>
              <p:cNvPr id="976" name="图片 97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468137" y="3961018"/>
                <a:ext cx="439024" cy="360000"/>
              </a:xfrm>
              <a:prstGeom prst="rect">
                <a:avLst/>
              </a:prstGeom>
              <a:noFill/>
              <a:ln>
                <a:noFill/>
              </a:ln>
            </p:spPr>
          </p:pic>
          <p:cxnSp>
            <p:nvCxnSpPr>
              <p:cNvPr id="977" name="直接连接符 976"/>
              <p:cNvCxnSpPr>
                <a:stCxn id="971" idx="2"/>
                <a:endCxn id="972" idx="0"/>
              </p:cNvCxnSpPr>
              <p:nvPr/>
            </p:nvCxnSpPr>
            <p:spPr bwMode="gray">
              <a:xfrm flipH="1">
                <a:off x="8855146" y="3585644"/>
                <a:ext cx="495372" cy="375374"/>
              </a:xfrm>
              <a:prstGeom prst="line">
                <a:avLst/>
              </a:prstGeom>
              <a:noFill/>
              <a:ln w="9525" cap="flat" cmpd="sng" algn="ctr">
                <a:solidFill>
                  <a:schemeClr val="bg1">
                    <a:lumMod val="75000"/>
                  </a:schemeClr>
                </a:solidFill>
                <a:prstDash val="solid"/>
              </a:ln>
              <a:effectLst/>
            </p:spPr>
          </p:cxnSp>
          <p:cxnSp>
            <p:nvCxnSpPr>
              <p:cNvPr id="978" name="直接连接符 977"/>
              <p:cNvCxnSpPr>
                <a:stCxn id="971" idx="2"/>
                <a:endCxn id="974" idx="0"/>
              </p:cNvCxnSpPr>
              <p:nvPr/>
            </p:nvCxnSpPr>
            <p:spPr bwMode="gray">
              <a:xfrm>
                <a:off x="9350518" y="3585644"/>
                <a:ext cx="115462" cy="375374"/>
              </a:xfrm>
              <a:prstGeom prst="line">
                <a:avLst/>
              </a:prstGeom>
              <a:noFill/>
              <a:ln w="9525" cap="flat" cmpd="sng" algn="ctr">
                <a:solidFill>
                  <a:schemeClr val="bg1">
                    <a:lumMod val="75000"/>
                  </a:schemeClr>
                </a:solidFill>
                <a:prstDash val="solid"/>
              </a:ln>
              <a:effectLst/>
            </p:spPr>
          </p:cxnSp>
          <p:cxnSp>
            <p:nvCxnSpPr>
              <p:cNvPr id="979" name="直接连接符 978"/>
              <p:cNvCxnSpPr>
                <a:stCxn id="971" idx="2"/>
                <a:endCxn id="975" idx="0"/>
              </p:cNvCxnSpPr>
              <p:nvPr/>
            </p:nvCxnSpPr>
            <p:spPr bwMode="gray">
              <a:xfrm>
                <a:off x="9350518" y="3585644"/>
                <a:ext cx="726296" cy="375374"/>
              </a:xfrm>
              <a:prstGeom prst="line">
                <a:avLst/>
              </a:prstGeom>
              <a:noFill/>
              <a:ln w="9525" cap="flat" cmpd="sng" algn="ctr">
                <a:solidFill>
                  <a:schemeClr val="bg1">
                    <a:lumMod val="75000"/>
                  </a:schemeClr>
                </a:solidFill>
                <a:prstDash val="solid"/>
              </a:ln>
              <a:effectLst/>
            </p:spPr>
          </p:cxnSp>
          <p:cxnSp>
            <p:nvCxnSpPr>
              <p:cNvPr id="980" name="直接连接符 979"/>
              <p:cNvCxnSpPr>
                <a:stCxn id="971" idx="2"/>
                <a:endCxn id="976" idx="0"/>
              </p:cNvCxnSpPr>
              <p:nvPr/>
            </p:nvCxnSpPr>
            <p:spPr bwMode="gray">
              <a:xfrm>
                <a:off x="9350518" y="3585644"/>
                <a:ext cx="1337131" cy="375374"/>
              </a:xfrm>
              <a:prstGeom prst="line">
                <a:avLst/>
              </a:prstGeom>
              <a:noFill/>
              <a:ln w="9525" cap="flat" cmpd="sng" algn="ctr">
                <a:solidFill>
                  <a:schemeClr val="bg1">
                    <a:lumMod val="75000"/>
                  </a:schemeClr>
                </a:solidFill>
                <a:prstDash val="solid"/>
              </a:ln>
              <a:effectLst/>
            </p:spPr>
          </p:cxnSp>
          <p:cxnSp>
            <p:nvCxnSpPr>
              <p:cNvPr id="981" name="直接连接符 980"/>
              <p:cNvCxnSpPr>
                <a:stCxn id="973" idx="2"/>
                <a:endCxn id="972" idx="0"/>
              </p:cNvCxnSpPr>
              <p:nvPr/>
            </p:nvCxnSpPr>
            <p:spPr bwMode="gray">
              <a:xfrm flipH="1">
                <a:off x="8855146" y="3585644"/>
                <a:ext cx="1351152" cy="375374"/>
              </a:xfrm>
              <a:prstGeom prst="line">
                <a:avLst/>
              </a:prstGeom>
              <a:noFill/>
              <a:ln w="9525" cap="flat" cmpd="sng" algn="ctr">
                <a:solidFill>
                  <a:schemeClr val="bg1">
                    <a:lumMod val="75000"/>
                  </a:schemeClr>
                </a:solidFill>
                <a:prstDash val="solid"/>
              </a:ln>
              <a:effectLst/>
            </p:spPr>
          </p:cxnSp>
          <p:cxnSp>
            <p:nvCxnSpPr>
              <p:cNvPr id="982" name="直接连接符 981"/>
              <p:cNvCxnSpPr>
                <a:stCxn id="973" idx="2"/>
                <a:endCxn id="974" idx="0"/>
              </p:cNvCxnSpPr>
              <p:nvPr/>
            </p:nvCxnSpPr>
            <p:spPr bwMode="gray">
              <a:xfrm flipH="1">
                <a:off x="9465980" y="3585644"/>
                <a:ext cx="740318" cy="375374"/>
              </a:xfrm>
              <a:prstGeom prst="line">
                <a:avLst/>
              </a:prstGeom>
              <a:noFill/>
              <a:ln w="9525" cap="flat" cmpd="sng" algn="ctr">
                <a:solidFill>
                  <a:schemeClr val="bg1">
                    <a:lumMod val="75000"/>
                  </a:schemeClr>
                </a:solidFill>
                <a:prstDash val="solid"/>
              </a:ln>
              <a:effectLst/>
            </p:spPr>
          </p:cxnSp>
          <p:cxnSp>
            <p:nvCxnSpPr>
              <p:cNvPr id="983" name="直接连接符 982"/>
              <p:cNvCxnSpPr>
                <a:stCxn id="973" idx="2"/>
                <a:endCxn id="975" idx="0"/>
              </p:cNvCxnSpPr>
              <p:nvPr/>
            </p:nvCxnSpPr>
            <p:spPr bwMode="gray">
              <a:xfrm flipH="1">
                <a:off x="10076814" y="3585644"/>
                <a:ext cx="129484" cy="375374"/>
              </a:xfrm>
              <a:prstGeom prst="line">
                <a:avLst/>
              </a:prstGeom>
              <a:noFill/>
              <a:ln w="9525" cap="flat" cmpd="sng" algn="ctr">
                <a:solidFill>
                  <a:schemeClr val="bg1">
                    <a:lumMod val="75000"/>
                  </a:schemeClr>
                </a:solidFill>
                <a:prstDash val="solid"/>
              </a:ln>
              <a:effectLst/>
            </p:spPr>
          </p:cxnSp>
          <p:cxnSp>
            <p:nvCxnSpPr>
              <p:cNvPr id="984" name="直接连接符 983"/>
              <p:cNvCxnSpPr>
                <a:stCxn id="973" idx="2"/>
                <a:endCxn id="976" idx="0"/>
              </p:cNvCxnSpPr>
              <p:nvPr/>
            </p:nvCxnSpPr>
            <p:spPr bwMode="gray">
              <a:xfrm>
                <a:off x="10206298" y="3585644"/>
                <a:ext cx="481351" cy="375374"/>
              </a:xfrm>
              <a:prstGeom prst="line">
                <a:avLst/>
              </a:prstGeom>
              <a:noFill/>
              <a:ln w="9525" cap="flat" cmpd="sng" algn="ctr">
                <a:solidFill>
                  <a:schemeClr val="bg1">
                    <a:lumMod val="75000"/>
                  </a:schemeClr>
                </a:solidFill>
                <a:prstDash val="solid"/>
              </a:ln>
              <a:effectLst/>
            </p:spPr>
          </p:cxnSp>
        </p:grpSp>
        <p:sp>
          <p:nvSpPr>
            <p:cNvPr id="970" name="矩形 969"/>
            <p:cNvSpPr/>
            <p:nvPr/>
          </p:nvSpPr>
          <p:spPr bwMode="gray">
            <a:xfrm>
              <a:off x="2046354" y="2695561"/>
              <a:ext cx="1874163" cy="97316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endParaRPr>
            </a:p>
          </p:txBody>
        </p:sp>
      </p:grpSp>
      <p:sp>
        <p:nvSpPr>
          <p:cNvPr id="988" name="矩形 987"/>
          <p:cNvSpPr/>
          <p:nvPr/>
        </p:nvSpPr>
        <p:spPr bwMode="gray">
          <a:xfrm>
            <a:off x="2151440" y="4275956"/>
            <a:ext cx="1281895" cy="393687"/>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85692" indent="-85692" algn="ctr" defTabSz="914042" fontAlgn="ctr">
              <a:buClr>
                <a:srgbClr val="C00000"/>
              </a:buClr>
            </a:pPr>
            <a:endParaRPr lang="en-US" altLang="zh-CN" sz="1200" dirty="0">
              <a:solidFill>
                <a:prstClr val="black"/>
              </a:solidFill>
              <a:latin typeface="Huawei Sans" panose="020C0503030203020204" pitchFamily="34" charset="0"/>
              <a:sym typeface="Huawei Sans" panose="020C0503030203020204" pitchFamily="34" charset="0"/>
            </a:endParaRPr>
          </a:p>
        </p:txBody>
      </p:sp>
      <p:cxnSp>
        <p:nvCxnSpPr>
          <p:cNvPr id="991" name="直接连接符 990"/>
          <p:cNvCxnSpPr>
            <a:stCxn id="988" idx="1"/>
            <a:endCxn id="224" idx="3"/>
          </p:cNvCxnSpPr>
          <p:nvPr/>
        </p:nvCxnSpPr>
        <p:spPr bwMode="gray">
          <a:xfrm flipH="1" flipV="1">
            <a:off x="1966282" y="4470071"/>
            <a:ext cx="185158" cy="2729"/>
          </a:xfrm>
          <a:prstGeom prst="line">
            <a:avLst/>
          </a:prstGeom>
          <a:ln w="28575" cap="flat" cmpd="sng" algn="ctr">
            <a:solidFill>
              <a:srgbClr val="0070C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996" name="组合 995"/>
          <p:cNvGrpSpPr/>
          <p:nvPr/>
        </p:nvGrpSpPr>
        <p:grpSpPr bwMode="gray">
          <a:xfrm>
            <a:off x="7992489" y="4271969"/>
            <a:ext cx="1240130" cy="461665"/>
            <a:chOff x="1416208" y="1969394"/>
            <a:chExt cx="1240130" cy="461665"/>
          </a:xfrm>
        </p:grpSpPr>
        <p:sp>
          <p:nvSpPr>
            <p:cNvPr id="997" name="文本框 996"/>
            <p:cNvSpPr txBox="1"/>
            <p:nvPr/>
          </p:nvSpPr>
          <p:spPr bwMode="gray">
            <a:xfrm>
              <a:off x="1692613" y="1969394"/>
              <a:ext cx="963725" cy="461665"/>
            </a:xfrm>
            <a:prstGeom prst="rect">
              <a:avLst/>
            </a:prstGeom>
            <a:noFill/>
          </p:spPr>
          <p:txBody>
            <a:bodyPr wrap="none" rtlCol="0">
              <a:spAutoFit/>
            </a:bodyPr>
            <a:lstStyle/>
            <a:p>
              <a:pPr fontAlgn="ctr"/>
              <a:r>
                <a:rPr lang="en-US" sz="1200" dirty="0" err="1" smtClean="0">
                  <a:solidFill>
                    <a:srgbClr val="002060"/>
                  </a:solidFill>
                  <a:latin typeface="Huawei Sans" panose="020C0503030203020204" pitchFamily="34" charset="0"/>
                </a:rPr>
                <a:t>iMaster</a:t>
              </a:r>
              <a:endParaRPr lang="en-US" altLang="zh-CN" sz="1200" dirty="0" smtClean="0">
                <a:solidFill>
                  <a:srgbClr val="002060"/>
                </a:solidFill>
                <a:latin typeface="Huawei Sans" panose="020C0503030203020204" pitchFamily="34" charset="0"/>
                <a:sym typeface="Huawei Sans" panose="020C0503030203020204" pitchFamily="34" charset="0"/>
              </a:endParaRPr>
            </a:p>
            <a:p>
              <a:pPr fontAlgn="ctr"/>
              <a:r>
                <a:rPr lang="en-US" sz="1200" dirty="0" smtClean="0">
                  <a:solidFill>
                    <a:srgbClr val="002060"/>
                  </a:solidFill>
                  <a:latin typeface="Huawei Sans" panose="020C0503030203020204" pitchFamily="34" charset="0"/>
                </a:rPr>
                <a:t>NCE-Fabric</a:t>
              </a:r>
              <a:endParaRPr lang="en-US" altLang="zh-CN" sz="1200" dirty="0">
                <a:solidFill>
                  <a:srgbClr val="002060"/>
                </a:solidFill>
                <a:latin typeface="Huawei Sans" panose="020C0503030203020204" pitchFamily="34" charset="0"/>
                <a:sym typeface="Huawei Sans" panose="020C0503030203020204" pitchFamily="34" charset="0"/>
              </a:endParaRPr>
            </a:p>
          </p:txBody>
        </p:sp>
        <p:pic>
          <p:nvPicPr>
            <p:cNvPr id="998" name="图片 997"/>
            <p:cNvPicPr>
              <a:picLocks noChangeAspect="1"/>
            </p:cNvPicPr>
            <p:nvPr/>
          </p:nvPicPr>
          <p:blipFill>
            <a:blip r:embed="rId3"/>
            <a:stretch>
              <a:fillRect/>
            </a:stretch>
          </p:blipFill>
          <p:spPr bwMode="gray">
            <a:xfrm>
              <a:off x="1416208" y="2005541"/>
              <a:ext cx="282170" cy="327815"/>
            </a:xfrm>
            <a:prstGeom prst="rect">
              <a:avLst/>
            </a:prstGeom>
          </p:spPr>
        </p:pic>
      </p:grpSp>
      <p:sp>
        <p:nvSpPr>
          <p:cNvPr id="1000" name="矩形 999"/>
          <p:cNvSpPr/>
          <p:nvPr/>
        </p:nvSpPr>
        <p:spPr bwMode="gray">
          <a:xfrm>
            <a:off x="7901576" y="4308116"/>
            <a:ext cx="1281895" cy="393687"/>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85692" indent="-85692" algn="ctr" defTabSz="914042" fontAlgn="ctr">
              <a:buClr>
                <a:srgbClr val="C00000"/>
              </a:buClr>
            </a:pPr>
            <a:endParaRPr lang="en-US" altLang="zh-CN" sz="1200" dirty="0">
              <a:solidFill>
                <a:prstClr val="black"/>
              </a:solidFill>
              <a:latin typeface="Huawei Sans" panose="020C0503030203020204" pitchFamily="34" charset="0"/>
              <a:sym typeface="Huawei Sans" panose="020C0503030203020204" pitchFamily="34" charset="0"/>
            </a:endParaRPr>
          </a:p>
        </p:txBody>
      </p:sp>
      <p:grpSp>
        <p:nvGrpSpPr>
          <p:cNvPr id="1001" name="组合 1000"/>
          <p:cNvGrpSpPr/>
          <p:nvPr/>
        </p:nvGrpSpPr>
        <p:grpSpPr bwMode="gray">
          <a:xfrm>
            <a:off x="7562381" y="5123333"/>
            <a:ext cx="1874163" cy="973166"/>
            <a:chOff x="2046354" y="2695561"/>
            <a:chExt cx="1874163" cy="973166"/>
          </a:xfrm>
        </p:grpSpPr>
        <p:grpSp>
          <p:nvGrpSpPr>
            <p:cNvPr id="1002" name="组合 1001"/>
            <p:cNvGrpSpPr/>
            <p:nvPr/>
          </p:nvGrpSpPr>
          <p:grpSpPr bwMode="gray">
            <a:xfrm>
              <a:off x="2181404" y="2765127"/>
              <a:ext cx="1655988" cy="798549"/>
              <a:chOff x="8635634" y="3225644"/>
              <a:chExt cx="2271527" cy="1095374"/>
            </a:xfrm>
          </p:grpSpPr>
          <p:pic>
            <p:nvPicPr>
              <p:cNvPr id="1004" name="图片 1003" descr="汇聚交换机.png"/>
              <p:cNvPicPr>
                <a:picLocks noChangeAspect="1"/>
              </p:cNvPicPr>
              <p:nvPr/>
            </p:nvPicPr>
            <p:blipFill>
              <a:blip r:embed="rId4" cstate="print"/>
              <a:stretch>
                <a:fillRect/>
              </a:stretch>
            </p:blipFill>
            <p:spPr bwMode="gray">
              <a:xfrm>
                <a:off x="9143842" y="3225644"/>
                <a:ext cx="413351" cy="360000"/>
              </a:xfrm>
              <a:prstGeom prst="rect">
                <a:avLst/>
              </a:prstGeom>
            </p:spPr>
          </p:pic>
          <p:pic>
            <p:nvPicPr>
              <p:cNvPr id="1005" name="图片 100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635634" y="3961018"/>
                <a:ext cx="439024" cy="360000"/>
              </a:xfrm>
              <a:prstGeom prst="rect">
                <a:avLst/>
              </a:prstGeom>
              <a:noFill/>
              <a:ln>
                <a:noFill/>
              </a:ln>
            </p:spPr>
          </p:pic>
          <p:pic>
            <p:nvPicPr>
              <p:cNvPr id="1006" name="图片 1005" descr="汇聚交换机.png"/>
              <p:cNvPicPr>
                <a:picLocks noChangeAspect="1"/>
              </p:cNvPicPr>
              <p:nvPr/>
            </p:nvPicPr>
            <p:blipFill>
              <a:blip r:embed="rId4" cstate="print"/>
              <a:stretch>
                <a:fillRect/>
              </a:stretch>
            </p:blipFill>
            <p:spPr bwMode="gray">
              <a:xfrm>
                <a:off x="9999622" y="3225644"/>
                <a:ext cx="413351" cy="360000"/>
              </a:xfrm>
              <a:prstGeom prst="rect">
                <a:avLst/>
              </a:prstGeom>
            </p:spPr>
          </p:pic>
          <p:pic>
            <p:nvPicPr>
              <p:cNvPr id="1007" name="图片 100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246468" y="3961018"/>
                <a:ext cx="439024" cy="360000"/>
              </a:xfrm>
              <a:prstGeom prst="rect">
                <a:avLst/>
              </a:prstGeom>
              <a:noFill/>
              <a:ln>
                <a:noFill/>
              </a:ln>
            </p:spPr>
          </p:pic>
          <p:pic>
            <p:nvPicPr>
              <p:cNvPr id="1008" name="图片 100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857302" y="3961018"/>
                <a:ext cx="439024" cy="360000"/>
              </a:xfrm>
              <a:prstGeom prst="rect">
                <a:avLst/>
              </a:prstGeom>
              <a:noFill/>
              <a:ln>
                <a:noFill/>
              </a:ln>
            </p:spPr>
          </p:pic>
          <p:pic>
            <p:nvPicPr>
              <p:cNvPr id="1009" name="图片 100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468137" y="3961018"/>
                <a:ext cx="439024" cy="360000"/>
              </a:xfrm>
              <a:prstGeom prst="rect">
                <a:avLst/>
              </a:prstGeom>
              <a:noFill/>
              <a:ln>
                <a:noFill/>
              </a:ln>
            </p:spPr>
          </p:pic>
          <p:cxnSp>
            <p:nvCxnSpPr>
              <p:cNvPr id="1010" name="直接连接符 1009"/>
              <p:cNvCxnSpPr>
                <a:stCxn id="1004" idx="2"/>
                <a:endCxn id="1005" idx="0"/>
              </p:cNvCxnSpPr>
              <p:nvPr/>
            </p:nvCxnSpPr>
            <p:spPr bwMode="gray">
              <a:xfrm flipH="1">
                <a:off x="8855146" y="3585644"/>
                <a:ext cx="495372" cy="375374"/>
              </a:xfrm>
              <a:prstGeom prst="line">
                <a:avLst/>
              </a:prstGeom>
              <a:noFill/>
              <a:ln w="9525" cap="flat" cmpd="sng" algn="ctr">
                <a:solidFill>
                  <a:schemeClr val="bg1">
                    <a:lumMod val="75000"/>
                  </a:schemeClr>
                </a:solidFill>
                <a:prstDash val="solid"/>
              </a:ln>
              <a:effectLst/>
            </p:spPr>
          </p:cxnSp>
          <p:cxnSp>
            <p:nvCxnSpPr>
              <p:cNvPr id="1011" name="直接连接符 1010"/>
              <p:cNvCxnSpPr>
                <a:stCxn id="1004" idx="2"/>
                <a:endCxn id="1007" idx="0"/>
              </p:cNvCxnSpPr>
              <p:nvPr/>
            </p:nvCxnSpPr>
            <p:spPr bwMode="gray">
              <a:xfrm>
                <a:off x="9350518" y="3585644"/>
                <a:ext cx="115462" cy="375374"/>
              </a:xfrm>
              <a:prstGeom prst="line">
                <a:avLst/>
              </a:prstGeom>
              <a:noFill/>
              <a:ln w="9525" cap="flat" cmpd="sng" algn="ctr">
                <a:solidFill>
                  <a:schemeClr val="bg1">
                    <a:lumMod val="75000"/>
                  </a:schemeClr>
                </a:solidFill>
                <a:prstDash val="solid"/>
              </a:ln>
              <a:effectLst/>
            </p:spPr>
          </p:cxnSp>
          <p:cxnSp>
            <p:nvCxnSpPr>
              <p:cNvPr id="1012" name="直接连接符 1011"/>
              <p:cNvCxnSpPr>
                <a:stCxn id="1004" idx="2"/>
                <a:endCxn id="1008" idx="0"/>
              </p:cNvCxnSpPr>
              <p:nvPr/>
            </p:nvCxnSpPr>
            <p:spPr bwMode="gray">
              <a:xfrm>
                <a:off x="9350518" y="3585644"/>
                <a:ext cx="726296" cy="375374"/>
              </a:xfrm>
              <a:prstGeom prst="line">
                <a:avLst/>
              </a:prstGeom>
              <a:noFill/>
              <a:ln w="9525" cap="flat" cmpd="sng" algn="ctr">
                <a:solidFill>
                  <a:schemeClr val="bg1">
                    <a:lumMod val="75000"/>
                  </a:schemeClr>
                </a:solidFill>
                <a:prstDash val="solid"/>
              </a:ln>
              <a:effectLst/>
            </p:spPr>
          </p:cxnSp>
          <p:cxnSp>
            <p:nvCxnSpPr>
              <p:cNvPr id="1013" name="直接连接符 1012"/>
              <p:cNvCxnSpPr>
                <a:stCxn id="1004" idx="2"/>
                <a:endCxn id="1009" idx="0"/>
              </p:cNvCxnSpPr>
              <p:nvPr/>
            </p:nvCxnSpPr>
            <p:spPr bwMode="gray">
              <a:xfrm>
                <a:off x="9350518" y="3585644"/>
                <a:ext cx="1337131" cy="375374"/>
              </a:xfrm>
              <a:prstGeom prst="line">
                <a:avLst/>
              </a:prstGeom>
              <a:noFill/>
              <a:ln w="9525" cap="flat" cmpd="sng" algn="ctr">
                <a:solidFill>
                  <a:schemeClr val="bg1">
                    <a:lumMod val="75000"/>
                  </a:schemeClr>
                </a:solidFill>
                <a:prstDash val="solid"/>
              </a:ln>
              <a:effectLst/>
            </p:spPr>
          </p:cxnSp>
          <p:cxnSp>
            <p:nvCxnSpPr>
              <p:cNvPr id="1014" name="直接连接符 1013"/>
              <p:cNvCxnSpPr>
                <a:stCxn id="1006" idx="2"/>
                <a:endCxn id="1005" idx="0"/>
              </p:cNvCxnSpPr>
              <p:nvPr/>
            </p:nvCxnSpPr>
            <p:spPr bwMode="gray">
              <a:xfrm flipH="1">
                <a:off x="8855146" y="3585644"/>
                <a:ext cx="1351152" cy="375374"/>
              </a:xfrm>
              <a:prstGeom prst="line">
                <a:avLst/>
              </a:prstGeom>
              <a:noFill/>
              <a:ln w="9525" cap="flat" cmpd="sng" algn="ctr">
                <a:solidFill>
                  <a:schemeClr val="bg1">
                    <a:lumMod val="75000"/>
                  </a:schemeClr>
                </a:solidFill>
                <a:prstDash val="solid"/>
              </a:ln>
              <a:effectLst/>
            </p:spPr>
          </p:cxnSp>
          <p:cxnSp>
            <p:nvCxnSpPr>
              <p:cNvPr id="1015" name="直接连接符 1014"/>
              <p:cNvCxnSpPr>
                <a:stCxn id="1006" idx="2"/>
                <a:endCxn id="1007" idx="0"/>
              </p:cNvCxnSpPr>
              <p:nvPr/>
            </p:nvCxnSpPr>
            <p:spPr bwMode="gray">
              <a:xfrm flipH="1">
                <a:off x="9465980" y="3585644"/>
                <a:ext cx="740318" cy="375374"/>
              </a:xfrm>
              <a:prstGeom prst="line">
                <a:avLst/>
              </a:prstGeom>
              <a:noFill/>
              <a:ln w="9525" cap="flat" cmpd="sng" algn="ctr">
                <a:solidFill>
                  <a:schemeClr val="bg1">
                    <a:lumMod val="75000"/>
                  </a:schemeClr>
                </a:solidFill>
                <a:prstDash val="solid"/>
              </a:ln>
              <a:effectLst/>
            </p:spPr>
          </p:cxnSp>
          <p:cxnSp>
            <p:nvCxnSpPr>
              <p:cNvPr id="1016" name="直接连接符 1015"/>
              <p:cNvCxnSpPr>
                <a:stCxn id="1006" idx="2"/>
                <a:endCxn id="1008" idx="0"/>
              </p:cNvCxnSpPr>
              <p:nvPr/>
            </p:nvCxnSpPr>
            <p:spPr bwMode="gray">
              <a:xfrm flipH="1">
                <a:off x="10076814" y="3585644"/>
                <a:ext cx="129484" cy="375374"/>
              </a:xfrm>
              <a:prstGeom prst="line">
                <a:avLst/>
              </a:prstGeom>
              <a:noFill/>
              <a:ln w="9525" cap="flat" cmpd="sng" algn="ctr">
                <a:solidFill>
                  <a:schemeClr val="bg1">
                    <a:lumMod val="75000"/>
                  </a:schemeClr>
                </a:solidFill>
                <a:prstDash val="solid"/>
              </a:ln>
              <a:effectLst/>
            </p:spPr>
          </p:cxnSp>
          <p:cxnSp>
            <p:nvCxnSpPr>
              <p:cNvPr id="1017" name="直接连接符 1016"/>
              <p:cNvCxnSpPr>
                <a:stCxn id="1006" idx="2"/>
                <a:endCxn id="1009" idx="0"/>
              </p:cNvCxnSpPr>
              <p:nvPr/>
            </p:nvCxnSpPr>
            <p:spPr bwMode="gray">
              <a:xfrm>
                <a:off x="10206298" y="3585644"/>
                <a:ext cx="481351" cy="375374"/>
              </a:xfrm>
              <a:prstGeom prst="line">
                <a:avLst/>
              </a:prstGeom>
              <a:noFill/>
              <a:ln w="9525" cap="flat" cmpd="sng" algn="ctr">
                <a:solidFill>
                  <a:schemeClr val="bg1">
                    <a:lumMod val="75000"/>
                  </a:schemeClr>
                </a:solidFill>
                <a:prstDash val="solid"/>
              </a:ln>
              <a:effectLst/>
            </p:spPr>
          </p:cxnSp>
        </p:grpSp>
        <p:sp>
          <p:nvSpPr>
            <p:cNvPr id="1003" name="矩形 1002"/>
            <p:cNvSpPr/>
            <p:nvPr/>
          </p:nvSpPr>
          <p:spPr bwMode="gray">
            <a:xfrm>
              <a:off x="2046354" y="2695561"/>
              <a:ext cx="1874163" cy="97316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endParaRPr>
            </a:p>
          </p:txBody>
        </p:sp>
      </p:grpSp>
      <p:cxnSp>
        <p:nvCxnSpPr>
          <p:cNvPr id="1020" name="直接连接符 1019"/>
          <p:cNvCxnSpPr>
            <a:stCxn id="1000" idx="2"/>
          </p:cNvCxnSpPr>
          <p:nvPr/>
        </p:nvCxnSpPr>
        <p:spPr bwMode="gray">
          <a:xfrm>
            <a:off x="8542524" y="4701803"/>
            <a:ext cx="177" cy="402005"/>
          </a:xfrm>
          <a:prstGeom prst="line">
            <a:avLst/>
          </a:prstGeom>
          <a:ln w="28575" cap="flat" cmpd="sng" algn="ctr">
            <a:solidFill>
              <a:srgbClr val="0070C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22" name="直接连接符 1021"/>
          <p:cNvCxnSpPr>
            <a:stCxn id="197" idx="3"/>
            <a:endCxn id="1000" idx="1"/>
          </p:cNvCxnSpPr>
          <p:nvPr/>
        </p:nvCxnSpPr>
        <p:spPr bwMode="gray">
          <a:xfrm>
            <a:off x="7789177" y="4458334"/>
            <a:ext cx="112399" cy="0"/>
          </a:xfrm>
          <a:prstGeom prst="line">
            <a:avLst/>
          </a:prstGeom>
          <a:ln w="28575" cap="flat" cmpd="sng" algn="ctr">
            <a:solidFill>
              <a:srgbClr val="0070C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93" name="矩形 92"/>
          <p:cNvSpPr/>
          <p:nvPr/>
        </p:nvSpPr>
        <p:spPr bwMode="gray">
          <a:xfrm>
            <a:off x="1077231" y="1202199"/>
            <a:ext cx="4647378" cy="298800"/>
          </a:xfrm>
          <a:prstGeom prst="rect">
            <a:avLst/>
          </a:prstGeom>
          <a:solidFill>
            <a:srgbClr val="30B5C5"/>
          </a:solidFill>
          <a:effectLst/>
        </p:spPr>
        <p:txBody>
          <a:bodyPr wrap="square" rtlCol="0" anchor="ctr" anchorCtr="0">
            <a:noAutofit/>
          </a:bodyPr>
          <a:lstStyle/>
          <a:p>
            <a:pPr algn="ctr" fontAlgn="ctr"/>
            <a:r>
              <a:rPr lang="en-US" sz="1200" dirty="0" smtClean="0">
                <a:solidFill>
                  <a:prstClr val="white"/>
                </a:solidFill>
                <a:latin typeface="Huawei Sans" panose="020C0503030203020204" pitchFamily="34" charset="0"/>
              </a:rPr>
              <a:t>Scenario 1: </a:t>
            </a:r>
            <a:r>
              <a:rPr lang="en-US" altLang="zh-CN" sz="1200" dirty="0" smtClean="0">
                <a:solidFill>
                  <a:prstClr val="white"/>
                </a:solidFill>
                <a:latin typeface="Huawei Sans" panose="020C0503030203020204" pitchFamily="34" charset="0"/>
              </a:rPr>
              <a:t>Network Virtualization - </a:t>
            </a:r>
            <a:r>
              <a:rPr lang="en-US" sz="1200" dirty="0" smtClean="0">
                <a:solidFill>
                  <a:prstClr val="white"/>
                </a:solidFill>
                <a:latin typeface="Huawei Sans" panose="020C0503030203020204" pitchFamily="34" charset="0"/>
              </a:rPr>
              <a:t>Hosting</a:t>
            </a:r>
            <a:endParaRPr lang="en-US" altLang="zh-CN" sz="1200" b="1" dirty="0">
              <a:solidFill>
                <a:prstClr val="white"/>
              </a:solidFill>
              <a:latin typeface="Huawei Sans" panose="020C0503030203020204" pitchFamily="34" charset="0"/>
              <a:cs typeface="Arial" pitchFamily="34" charset="0"/>
              <a:sym typeface="Huawei Sans" panose="020C0503030203020204" pitchFamily="34" charset="0"/>
            </a:endParaRPr>
          </a:p>
        </p:txBody>
      </p:sp>
      <p:sp>
        <p:nvSpPr>
          <p:cNvPr id="97" name="TextBox 1019"/>
          <p:cNvSpPr txBox="1"/>
          <p:nvPr/>
        </p:nvSpPr>
        <p:spPr bwMode="gray">
          <a:xfrm>
            <a:off x="3841055" y="1516439"/>
            <a:ext cx="1981848" cy="1938992"/>
          </a:xfrm>
          <a:prstGeom prst="rect">
            <a:avLst/>
          </a:prstGeom>
          <a:noFill/>
          <a:ln>
            <a:noFill/>
          </a:ln>
        </p:spPr>
        <p:txBody>
          <a:bodyPr wrap="square" rtlCol="0">
            <a:spAutoFit/>
          </a:bodyPr>
          <a:lstStyle/>
          <a:p>
            <a:pPr marL="171450" indent="-171450" fontAlgn="ctr">
              <a:lnSpc>
                <a:spcPts val="1800"/>
              </a:lnSpc>
              <a:buFont typeface="Arial" panose="020B0604020202020204" pitchFamily="34" charset="0"/>
              <a:buChar char="•"/>
            </a:pPr>
            <a:r>
              <a:rPr lang="en-US" sz="1200" dirty="0" smtClean="0">
                <a:solidFill>
                  <a:prstClr val="black"/>
                </a:solidFill>
                <a:latin typeface="Huawei Sans" panose="020C0503030203020204" pitchFamily="34" charset="0"/>
              </a:rPr>
              <a:t>No computing platform or cloud platform is available. The network administrator uses </a:t>
            </a:r>
            <a:r>
              <a:rPr lang="en-US" sz="1200" dirty="0" err="1" smtClean="0">
                <a:solidFill>
                  <a:prstClr val="black"/>
                </a:solidFill>
                <a:latin typeface="Huawei Sans" panose="020C0503030203020204" pitchFamily="34" charset="0"/>
              </a:rPr>
              <a:t>iMaster</a:t>
            </a:r>
            <a:r>
              <a:rPr lang="en-US" sz="1200" dirty="0" smtClean="0">
                <a:solidFill>
                  <a:prstClr val="black"/>
                </a:solidFill>
                <a:latin typeface="Huawei Sans" panose="020C0503030203020204" pitchFamily="34" charset="0"/>
              </a:rPr>
              <a:t> NCE-Fabric to provision network services.</a:t>
            </a:r>
            <a:endParaRPr lang="en-US" sz="1200" dirty="0">
              <a:solidFill>
                <a:prstClr val="black"/>
              </a:solidFill>
              <a:latin typeface="Huawei Sans" panose="020C0503030203020204" pitchFamily="34" charset="0"/>
            </a:endParaRPr>
          </a:p>
        </p:txBody>
      </p:sp>
      <p:grpSp>
        <p:nvGrpSpPr>
          <p:cNvPr id="98" name="组合 97"/>
          <p:cNvGrpSpPr/>
          <p:nvPr/>
        </p:nvGrpSpPr>
        <p:grpSpPr bwMode="gray">
          <a:xfrm>
            <a:off x="2413428" y="1716802"/>
            <a:ext cx="1240130" cy="461665"/>
            <a:chOff x="1416208" y="1969394"/>
            <a:chExt cx="1240130" cy="461665"/>
          </a:xfrm>
        </p:grpSpPr>
        <p:sp>
          <p:nvSpPr>
            <p:cNvPr id="99" name="文本框 98"/>
            <p:cNvSpPr txBox="1"/>
            <p:nvPr/>
          </p:nvSpPr>
          <p:spPr bwMode="gray">
            <a:xfrm>
              <a:off x="1692613" y="1969394"/>
              <a:ext cx="963725" cy="461665"/>
            </a:xfrm>
            <a:prstGeom prst="rect">
              <a:avLst/>
            </a:prstGeom>
            <a:noFill/>
          </p:spPr>
          <p:txBody>
            <a:bodyPr wrap="none" rtlCol="0">
              <a:spAutoFit/>
            </a:bodyPr>
            <a:lstStyle/>
            <a:p>
              <a:pPr fontAlgn="ctr"/>
              <a:r>
                <a:rPr lang="en-US" sz="1200" dirty="0" err="1" smtClean="0">
                  <a:solidFill>
                    <a:srgbClr val="002060"/>
                  </a:solidFill>
                  <a:latin typeface="Huawei Sans" panose="020C0503030203020204" pitchFamily="34" charset="0"/>
                </a:rPr>
                <a:t>iMaster</a:t>
              </a:r>
              <a:endParaRPr lang="en-US" altLang="zh-CN" sz="1200" dirty="0" smtClean="0">
                <a:solidFill>
                  <a:srgbClr val="002060"/>
                </a:solidFill>
                <a:latin typeface="Huawei Sans" panose="020C0503030203020204" pitchFamily="34" charset="0"/>
                <a:sym typeface="Huawei Sans" panose="020C0503030203020204" pitchFamily="34" charset="0"/>
              </a:endParaRPr>
            </a:p>
            <a:p>
              <a:pPr fontAlgn="ctr"/>
              <a:r>
                <a:rPr lang="en-US" sz="1200" dirty="0" smtClean="0">
                  <a:solidFill>
                    <a:srgbClr val="002060"/>
                  </a:solidFill>
                  <a:latin typeface="Huawei Sans" panose="020C0503030203020204" pitchFamily="34" charset="0"/>
                </a:rPr>
                <a:t>NCE-Fabric</a:t>
              </a:r>
              <a:endParaRPr lang="en-US" altLang="zh-CN" sz="1200" dirty="0">
                <a:solidFill>
                  <a:srgbClr val="002060"/>
                </a:solidFill>
                <a:latin typeface="Huawei Sans" panose="020C0503030203020204" pitchFamily="34" charset="0"/>
                <a:sym typeface="Huawei Sans" panose="020C0503030203020204" pitchFamily="34" charset="0"/>
              </a:endParaRPr>
            </a:p>
          </p:txBody>
        </p:sp>
        <p:pic>
          <p:nvPicPr>
            <p:cNvPr id="100" name="图片 99"/>
            <p:cNvPicPr>
              <a:picLocks noChangeAspect="1"/>
            </p:cNvPicPr>
            <p:nvPr/>
          </p:nvPicPr>
          <p:blipFill>
            <a:blip r:embed="rId3"/>
            <a:stretch>
              <a:fillRect/>
            </a:stretch>
          </p:blipFill>
          <p:spPr bwMode="gray">
            <a:xfrm>
              <a:off x="1416208" y="2005541"/>
              <a:ext cx="282170" cy="327815"/>
            </a:xfrm>
            <a:prstGeom prst="rect">
              <a:avLst/>
            </a:prstGeom>
          </p:spPr>
        </p:pic>
      </p:grpSp>
      <p:sp>
        <p:nvSpPr>
          <p:cNvPr id="101" name="矩形 100"/>
          <p:cNvSpPr/>
          <p:nvPr/>
        </p:nvSpPr>
        <p:spPr bwMode="gray">
          <a:xfrm>
            <a:off x="2322515" y="1752949"/>
            <a:ext cx="1281895" cy="393687"/>
          </a:xfrm>
          <a:prstGeom prst="rect">
            <a:avLst/>
          </a:prstGeom>
          <a:noFill/>
          <a:ln w="9525"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85692" indent="-85692" algn="ctr" defTabSz="914042" fontAlgn="ctr">
              <a:buClr>
                <a:srgbClr val="C00000"/>
              </a:buClr>
            </a:pPr>
            <a:endParaRPr lang="en-US" altLang="zh-CN" sz="1200" dirty="0">
              <a:solidFill>
                <a:prstClr val="black"/>
              </a:solidFill>
              <a:latin typeface="Huawei Sans" panose="020C0503030203020204" pitchFamily="34" charset="0"/>
              <a:sym typeface="Huawei Sans" panose="020C0503030203020204" pitchFamily="34" charset="0"/>
            </a:endParaRPr>
          </a:p>
        </p:txBody>
      </p:sp>
      <p:grpSp>
        <p:nvGrpSpPr>
          <p:cNvPr id="102" name="组合 101"/>
          <p:cNvGrpSpPr/>
          <p:nvPr/>
        </p:nvGrpSpPr>
        <p:grpSpPr bwMode="gray">
          <a:xfrm>
            <a:off x="1983320" y="2568166"/>
            <a:ext cx="1874163" cy="973166"/>
            <a:chOff x="2046354" y="2695561"/>
            <a:chExt cx="1874163" cy="973166"/>
          </a:xfrm>
        </p:grpSpPr>
        <p:grpSp>
          <p:nvGrpSpPr>
            <p:cNvPr id="103" name="组合 102"/>
            <p:cNvGrpSpPr/>
            <p:nvPr/>
          </p:nvGrpSpPr>
          <p:grpSpPr bwMode="gray">
            <a:xfrm>
              <a:off x="2181404" y="2765127"/>
              <a:ext cx="1655988" cy="798549"/>
              <a:chOff x="8635634" y="3225644"/>
              <a:chExt cx="2271527" cy="1095374"/>
            </a:xfrm>
          </p:grpSpPr>
          <p:pic>
            <p:nvPicPr>
              <p:cNvPr id="105" name="图片 104" descr="汇聚交换机.png"/>
              <p:cNvPicPr>
                <a:picLocks noChangeAspect="1"/>
              </p:cNvPicPr>
              <p:nvPr/>
            </p:nvPicPr>
            <p:blipFill>
              <a:blip r:embed="rId4" cstate="print"/>
              <a:stretch>
                <a:fillRect/>
              </a:stretch>
            </p:blipFill>
            <p:spPr bwMode="gray">
              <a:xfrm>
                <a:off x="9143842" y="3225644"/>
                <a:ext cx="413351" cy="360000"/>
              </a:xfrm>
              <a:prstGeom prst="rect">
                <a:avLst/>
              </a:prstGeom>
            </p:spPr>
          </p:pic>
          <p:pic>
            <p:nvPicPr>
              <p:cNvPr id="106" name="图片 10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635634" y="3961018"/>
                <a:ext cx="439024" cy="360000"/>
              </a:xfrm>
              <a:prstGeom prst="rect">
                <a:avLst/>
              </a:prstGeom>
              <a:noFill/>
              <a:ln>
                <a:noFill/>
              </a:ln>
            </p:spPr>
          </p:pic>
          <p:pic>
            <p:nvPicPr>
              <p:cNvPr id="107" name="图片 106" descr="汇聚交换机.png"/>
              <p:cNvPicPr>
                <a:picLocks noChangeAspect="1"/>
              </p:cNvPicPr>
              <p:nvPr/>
            </p:nvPicPr>
            <p:blipFill>
              <a:blip r:embed="rId4" cstate="print"/>
              <a:stretch>
                <a:fillRect/>
              </a:stretch>
            </p:blipFill>
            <p:spPr bwMode="gray">
              <a:xfrm>
                <a:off x="9999622" y="3225644"/>
                <a:ext cx="413351" cy="360000"/>
              </a:xfrm>
              <a:prstGeom prst="rect">
                <a:avLst/>
              </a:prstGeom>
            </p:spPr>
          </p:pic>
          <p:pic>
            <p:nvPicPr>
              <p:cNvPr id="108" name="图片 10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246468" y="3961018"/>
                <a:ext cx="439024" cy="360000"/>
              </a:xfrm>
              <a:prstGeom prst="rect">
                <a:avLst/>
              </a:prstGeom>
              <a:noFill/>
              <a:ln>
                <a:noFill/>
              </a:ln>
            </p:spPr>
          </p:pic>
          <p:pic>
            <p:nvPicPr>
              <p:cNvPr id="109" name="图片 10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857302" y="3961018"/>
                <a:ext cx="439024" cy="360000"/>
              </a:xfrm>
              <a:prstGeom prst="rect">
                <a:avLst/>
              </a:prstGeom>
              <a:noFill/>
              <a:ln>
                <a:noFill/>
              </a:ln>
            </p:spPr>
          </p:pic>
          <p:pic>
            <p:nvPicPr>
              <p:cNvPr id="110" name="图片 10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468137" y="3961018"/>
                <a:ext cx="439024" cy="360000"/>
              </a:xfrm>
              <a:prstGeom prst="rect">
                <a:avLst/>
              </a:prstGeom>
              <a:noFill/>
              <a:ln>
                <a:noFill/>
              </a:ln>
            </p:spPr>
          </p:pic>
          <p:cxnSp>
            <p:nvCxnSpPr>
              <p:cNvPr id="111" name="直接连接符 110"/>
              <p:cNvCxnSpPr>
                <a:stCxn id="105" idx="2"/>
                <a:endCxn id="106" idx="0"/>
              </p:cNvCxnSpPr>
              <p:nvPr/>
            </p:nvCxnSpPr>
            <p:spPr bwMode="gray">
              <a:xfrm flipH="1">
                <a:off x="8855146" y="3585644"/>
                <a:ext cx="495372" cy="375374"/>
              </a:xfrm>
              <a:prstGeom prst="line">
                <a:avLst/>
              </a:prstGeom>
              <a:noFill/>
              <a:ln w="9525" cap="flat" cmpd="sng" algn="ctr">
                <a:solidFill>
                  <a:schemeClr val="bg1">
                    <a:lumMod val="75000"/>
                  </a:schemeClr>
                </a:solidFill>
                <a:prstDash val="solid"/>
              </a:ln>
              <a:effectLst/>
            </p:spPr>
          </p:cxnSp>
          <p:cxnSp>
            <p:nvCxnSpPr>
              <p:cNvPr id="112" name="直接连接符 111"/>
              <p:cNvCxnSpPr>
                <a:stCxn id="105" idx="2"/>
                <a:endCxn id="108" idx="0"/>
              </p:cNvCxnSpPr>
              <p:nvPr/>
            </p:nvCxnSpPr>
            <p:spPr bwMode="gray">
              <a:xfrm>
                <a:off x="9350518" y="3585644"/>
                <a:ext cx="115462" cy="375374"/>
              </a:xfrm>
              <a:prstGeom prst="line">
                <a:avLst/>
              </a:prstGeom>
              <a:noFill/>
              <a:ln w="9525" cap="flat" cmpd="sng" algn="ctr">
                <a:solidFill>
                  <a:schemeClr val="bg1">
                    <a:lumMod val="75000"/>
                  </a:schemeClr>
                </a:solidFill>
                <a:prstDash val="solid"/>
              </a:ln>
              <a:effectLst/>
            </p:spPr>
          </p:cxnSp>
          <p:cxnSp>
            <p:nvCxnSpPr>
              <p:cNvPr id="113" name="直接连接符 112"/>
              <p:cNvCxnSpPr>
                <a:stCxn id="105" idx="2"/>
                <a:endCxn id="109" idx="0"/>
              </p:cNvCxnSpPr>
              <p:nvPr/>
            </p:nvCxnSpPr>
            <p:spPr bwMode="gray">
              <a:xfrm>
                <a:off x="9350518" y="3585644"/>
                <a:ext cx="726296" cy="375374"/>
              </a:xfrm>
              <a:prstGeom prst="line">
                <a:avLst/>
              </a:prstGeom>
              <a:noFill/>
              <a:ln w="9525" cap="flat" cmpd="sng" algn="ctr">
                <a:solidFill>
                  <a:schemeClr val="bg1">
                    <a:lumMod val="75000"/>
                  </a:schemeClr>
                </a:solidFill>
                <a:prstDash val="solid"/>
              </a:ln>
              <a:effectLst/>
            </p:spPr>
          </p:cxnSp>
          <p:cxnSp>
            <p:nvCxnSpPr>
              <p:cNvPr id="114" name="直接连接符 113"/>
              <p:cNvCxnSpPr>
                <a:stCxn id="105" idx="2"/>
                <a:endCxn id="110" idx="0"/>
              </p:cNvCxnSpPr>
              <p:nvPr/>
            </p:nvCxnSpPr>
            <p:spPr bwMode="gray">
              <a:xfrm>
                <a:off x="9350518" y="3585644"/>
                <a:ext cx="1337131" cy="375374"/>
              </a:xfrm>
              <a:prstGeom prst="line">
                <a:avLst/>
              </a:prstGeom>
              <a:noFill/>
              <a:ln w="9525" cap="flat" cmpd="sng" algn="ctr">
                <a:solidFill>
                  <a:schemeClr val="bg1">
                    <a:lumMod val="75000"/>
                  </a:schemeClr>
                </a:solidFill>
                <a:prstDash val="solid"/>
              </a:ln>
              <a:effectLst/>
            </p:spPr>
          </p:cxnSp>
          <p:cxnSp>
            <p:nvCxnSpPr>
              <p:cNvPr id="115" name="直接连接符 114"/>
              <p:cNvCxnSpPr>
                <a:stCxn id="107" idx="2"/>
                <a:endCxn id="106" idx="0"/>
              </p:cNvCxnSpPr>
              <p:nvPr/>
            </p:nvCxnSpPr>
            <p:spPr bwMode="gray">
              <a:xfrm flipH="1">
                <a:off x="8855146" y="3585644"/>
                <a:ext cx="1351152" cy="375374"/>
              </a:xfrm>
              <a:prstGeom prst="line">
                <a:avLst/>
              </a:prstGeom>
              <a:noFill/>
              <a:ln w="9525" cap="flat" cmpd="sng" algn="ctr">
                <a:solidFill>
                  <a:schemeClr val="bg1">
                    <a:lumMod val="75000"/>
                  </a:schemeClr>
                </a:solidFill>
                <a:prstDash val="solid"/>
              </a:ln>
              <a:effectLst/>
            </p:spPr>
          </p:cxnSp>
          <p:cxnSp>
            <p:nvCxnSpPr>
              <p:cNvPr id="116" name="直接连接符 115"/>
              <p:cNvCxnSpPr>
                <a:stCxn id="107" idx="2"/>
                <a:endCxn id="108" idx="0"/>
              </p:cNvCxnSpPr>
              <p:nvPr/>
            </p:nvCxnSpPr>
            <p:spPr bwMode="gray">
              <a:xfrm flipH="1">
                <a:off x="9465980" y="3585644"/>
                <a:ext cx="740318" cy="375374"/>
              </a:xfrm>
              <a:prstGeom prst="line">
                <a:avLst/>
              </a:prstGeom>
              <a:noFill/>
              <a:ln w="9525" cap="flat" cmpd="sng" algn="ctr">
                <a:solidFill>
                  <a:schemeClr val="bg1">
                    <a:lumMod val="75000"/>
                  </a:schemeClr>
                </a:solidFill>
                <a:prstDash val="solid"/>
              </a:ln>
              <a:effectLst/>
            </p:spPr>
          </p:cxnSp>
          <p:cxnSp>
            <p:nvCxnSpPr>
              <p:cNvPr id="117" name="直接连接符 116"/>
              <p:cNvCxnSpPr>
                <a:stCxn id="107" idx="2"/>
                <a:endCxn id="109" idx="0"/>
              </p:cNvCxnSpPr>
              <p:nvPr/>
            </p:nvCxnSpPr>
            <p:spPr bwMode="gray">
              <a:xfrm flipH="1">
                <a:off x="10076814" y="3585644"/>
                <a:ext cx="129484" cy="375374"/>
              </a:xfrm>
              <a:prstGeom prst="line">
                <a:avLst/>
              </a:prstGeom>
              <a:noFill/>
              <a:ln w="9525" cap="flat" cmpd="sng" algn="ctr">
                <a:solidFill>
                  <a:schemeClr val="bg1">
                    <a:lumMod val="75000"/>
                  </a:schemeClr>
                </a:solidFill>
                <a:prstDash val="solid"/>
              </a:ln>
              <a:effectLst/>
            </p:spPr>
          </p:cxnSp>
          <p:cxnSp>
            <p:nvCxnSpPr>
              <p:cNvPr id="118" name="直接连接符 117"/>
              <p:cNvCxnSpPr>
                <a:stCxn id="107" idx="2"/>
                <a:endCxn id="110" idx="0"/>
              </p:cNvCxnSpPr>
              <p:nvPr/>
            </p:nvCxnSpPr>
            <p:spPr bwMode="gray">
              <a:xfrm>
                <a:off x="10206298" y="3585644"/>
                <a:ext cx="481351" cy="375374"/>
              </a:xfrm>
              <a:prstGeom prst="line">
                <a:avLst/>
              </a:prstGeom>
              <a:noFill/>
              <a:ln w="9525" cap="flat" cmpd="sng" algn="ctr">
                <a:solidFill>
                  <a:schemeClr val="bg1">
                    <a:lumMod val="75000"/>
                  </a:schemeClr>
                </a:solidFill>
                <a:prstDash val="solid"/>
              </a:ln>
              <a:effectLst/>
            </p:spPr>
          </p:cxnSp>
        </p:grpSp>
        <p:sp>
          <p:nvSpPr>
            <p:cNvPr id="104" name="矩形 103"/>
            <p:cNvSpPr/>
            <p:nvPr/>
          </p:nvSpPr>
          <p:spPr bwMode="gray">
            <a:xfrm>
              <a:off x="2046354" y="2695561"/>
              <a:ext cx="1874163" cy="97316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endParaRPr>
            </a:p>
          </p:txBody>
        </p:sp>
      </p:grpSp>
      <p:cxnSp>
        <p:nvCxnSpPr>
          <p:cNvPr id="119" name="直接连接符 118"/>
          <p:cNvCxnSpPr>
            <a:stCxn id="101" idx="2"/>
          </p:cNvCxnSpPr>
          <p:nvPr/>
        </p:nvCxnSpPr>
        <p:spPr bwMode="gray">
          <a:xfrm>
            <a:off x="2963463" y="2146636"/>
            <a:ext cx="177" cy="402005"/>
          </a:xfrm>
          <a:prstGeom prst="line">
            <a:avLst/>
          </a:prstGeom>
          <a:ln w="28575" cap="flat" cmpd="sng" algn="ctr">
            <a:solidFill>
              <a:srgbClr val="0070C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3046604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14"/>
          <p:cNvSpPr/>
          <p:nvPr/>
        </p:nvSpPr>
        <p:spPr bwMode="gray">
          <a:xfrm flipH="1">
            <a:off x="1683669" y="2403008"/>
            <a:ext cx="1162756" cy="2687608"/>
          </a:xfrm>
          <a:prstGeom prst="rect">
            <a:avLst/>
          </a:prstGeom>
          <a:solidFill>
            <a:srgbClr val="D0E8C4"/>
          </a:solidFill>
          <a:ln w="9525" cap="flat" cmpd="sng" algn="ctr">
            <a:solidFill>
              <a:srgbClr val="AFD89C"/>
            </a:solidFill>
            <a:prstDash val="sysDash"/>
          </a:ln>
          <a:effectLst/>
        </p:spPr>
        <p:txBody>
          <a:bodyPr wrap="none" rIns="45720" rtlCol="0" anchor="ctr"/>
          <a:lstStyle/>
          <a:p>
            <a:pPr algn="r" defTabSz="914400" fontAlgn="ctr">
              <a:defRPr/>
            </a:pPr>
            <a:endParaRPr lang="en-US" sz="1200" b="1" kern="0" dirty="0">
              <a:solidFill>
                <a:prstClr val="white"/>
              </a:solidFill>
              <a:effectLst>
                <a:outerShdw blurRad="38100" dist="38100" dir="2700000" algn="tl">
                  <a:srgbClr val="000000">
                    <a:alpha val="43137"/>
                  </a:srgbClr>
                </a:outerShdw>
              </a:effectLst>
              <a:latin typeface="Huawei Sans" panose="020C0503030203020204" pitchFamily="34" charset="0"/>
              <a:cs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normAutofit/>
          </a:bodyPr>
          <a:lstStyle/>
          <a:p>
            <a:r>
              <a:rPr lang="en-US" dirty="0" smtClean="0"/>
              <a:t>Huawei </a:t>
            </a:r>
            <a:r>
              <a:rPr lang="en-US" dirty="0" err="1" smtClean="0"/>
              <a:t>CloudFabric</a:t>
            </a:r>
            <a:r>
              <a:rPr lang="en-US" dirty="0" smtClean="0"/>
              <a:t> </a:t>
            </a:r>
            <a:r>
              <a:rPr lang="en-US" altLang="zh-CN" dirty="0" smtClean="0"/>
              <a:t>Solution: </a:t>
            </a:r>
            <a:r>
              <a:rPr lang="en-US" altLang="zh-CN" dirty="0"/>
              <a:t>Network Virtualization - </a:t>
            </a:r>
            <a:r>
              <a:rPr lang="en-US" dirty="0" smtClean="0"/>
              <a:t>Hosting Scenario</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6712357" y="1484312"/>
            <a:ext cx="5036732" cy="4443243"/>
          </a:xfrm>
        </p:spPr>
        <p:txBody>
          <a:bodyPr/>
          <a:lstStyle/>
          <a:p>
            <a:pPr algn="l">
              <a:lnSpc>
                <a:spcPct val="130000"/>
              </a:lnSpc>
            </a:pPr>
            <a:r>
              <a:rPr lang="en-US" altLang="zh-CN" sz="1400" dirty="0" smtClean="0"/>
              <a:t>In this scenario, n</a:t>
            </a:r>
            <a:r>
              <a:rPr lang="en-US" sz="1400" dirty="0" smtClean="0"/>
              <a:t>o computing virtualization platform is connected, and network administrators directly deliver network resources and services.</a:t>
            </a:r>
            <a:endParaRPr lang="en-US" altLang="zh-CN" sz="1400" dirty="0" smtClean="0">
              <a:sym typeface="Huawei Sans" panose="020C0503030203020204" pitchFamily="34" charset="0"/>
            </a:endParaRPr>
          </a:p>
          <a:p>
            <a:pPr algn="l">
              <a:lnSpc>
                <a:spcPct val="130000"/>
              </a:lnSpc>
            </a:pPr>
            <a:r>
              <a:rPr lang="en-US" sz="1400" dirty="0"/>
              <a:t>Network Virtualization - Hosting </a:t>
            </a:r>
            <a:r>
              <a:rPr lang="en-US" sz="1400" dirty="0" smtClean="0"/>
              <a:t>has the following characteristics:</a:t>
            </a:r>
          </a:p>
          <a:p>
            <a:pPr lvl="1">
              <a:lnSpc>
                <a:spcPct val="130000"/>
              </a:lnSpc>
            </a:pPr>
            <a:r>
              <a:rPr lang="en-US" sz="1200" dirty="0" smtClean="0"/>
              <a:t>Service automation: </a:t>
            </a:r>
            <a:r>
              <a:rPr lang="en-US" altLang="zh-CN" sz="1200" dirty="0" err="1" smtClean="0"/>
              <a:t>iMaster</a:t>
            </a:r>
            <a:r>
              <a:rPr lang="en-US" altLang="zh-CN" sz="1200" dirty="0" smtClean="0"/>
              <a:t> NCE-Fabric</a:t>
            </a:r>
            <a:r>
              <a:rPr lang="en-US" altLang="zh-CN" sz="1200" dirty="0" smtClean="0">
                <a:sym typeface="Huawei Sans" panose="020C0503030203020204" pitchFamily="34" charset="0"/>
              </a:rPr>
              <a:t> </a:t>
            </a:r>
            <a:r>
              <a:rPr lang="en-US" sz="1200" dirty="0" smtClean="0"/>
              <a:t>automatically delivers network configurations and provides multi-path detection, single-path detection, network connectivity detection, and pre-orchestrated emergency plans to implement fast fault locating and isolation.</a:t>
            </a:r>
            <a:endParaRPr lang="en-US" altLang="zh-CN" sz="1200" dirty="0" smtClean="0">
              <a:sym typeface="Huawei Sans" panose="020C0503030203020204" pitchFamily="34" charset="0"/>
            </a:endParaRPr>
          </a:p>
          <a:p>
            <a:pPr lvl="1">
              <a:lnSpc>
                <a:spcPct val="130000"/>
              </a:lnSpc>
            </a:pPr>
            <a:r>
              <a:rPr lang="en-US" sz="1200" dirty="0" smtClean="0"/>
              <a:t>Self-service: </a:t>
            </a:r>
            <a:r>
              <a:rPr lang="en-US" altLang="zh-CN" sz="1200" dirty="0" err="1" smtClean="0"/>
              <a:t>iMaster</a:t>
            </a:r>
            <a:r>
              <a:rPr lang="en-US" altLang="zh-CN" sz="1200" dirty="0" smtClean="0"/>
              <a:t> NCE-Fabric</a:t>
            </a:r>
            <a:r>
              <a:rPr lang="en-US" altLang="zh-CN" sz="1200" dirty="0" smtClean="0">
                <a:sym typeface="Huawei Sans" panose="020C0503030203020204" pitchFamily="34" charset="0"/>
              </a:rPr>
              <a:t> </a:t>
            </a:r>
            <a:r>
              <a:rPr lang="en-US" sz="1200" dirty="0" smtClean="0"/>
              <a:t>provides service operation portals and open APIs. Users can develop service portals and provide self-service capabilities for tenants to quickly deploy and adjust services.</a:t>
            </a:r>
          </a:p>
          <a:p>
            <a:pPr lvl="1">
              <a:lnSpc>
                <a:spcPct val="130000"/>
              </a:lnSpc>
            </a:pPr>
            <a:r>
              <a:rPr lang="en-US" sz="1200" dirty="0" smtClean="0"/>
              <a:t>Large Layer 2 network: The VXLAN overlay technology is used to build a large Layer 2 network, improving resource utilization.</a:t>
            </a:r>
            <a:endParaRPr lang="en-US" altLang="zh-CN" sz="1200" dirty="0">
              <a:sym typeface="Huawei Sans" panose="020C0503030203020204" pitchFamily="34" charset="0"/>
            </a:endParaRPr>
          </a:p>
        </p:txBody>
      </p:sp>
      <p:sp>
        <p:nvSpPr>
          <p:cNvPr id="130" name="Rectangle 14"/>
          <p:cNvSpPr/>
          <p:nvPr/>
        </p:nvSpPr>
        <p:spPr bwMode="gray">
          <a:xfrm flipH="1">
            <a:off x="2885119" y="2403008"/>
            <a:ext cx="3711506" cy="2687608"/>
          </a:xfrm>
          <a:prstGeom prst="rect">
            <a:avLst/>
          </a:prstGeom>
          <a:solidFill>
            <a:srgbClr val="F3FBFE"/>
          </a:solidFill>
          <a:ln w="9525" cap="flat" cmpd="sng" algn="ctr">
            <a:solidFill>
              <a:srgbClr val="30B5C5"/>
            </a:solidFill>
            <a:prstDash val="sysDash"/>
          </a:ln>
          <a:effectLst/>
        </p:spPr>
        <p:txBody>
          <a:bodyPr wrap="none" rIns="45720" rtlCol="0" anchor="ctr"/>
          <a:lstStyle/>
          <a:p>
            <a:pPr algn="r" defTabSz="914400" fontAlgn="ctr">
              <a:defRPr/>
            </a:pPr>
            <a:endParaRPr lang="en-US" sz="1200" b="1" kern="0" dirty="0">
              <a:solidFill>
                <a:prstClr val="white"/>
              </a:solidFill>
              <a:effectLst>
                <a:outerShdw blurRad="38100" dist="38100" dir="2700000" algn="tl">
                  <a:srgbClr val="000000">
                    <a:alpha val="43137"/>
                  </a:srgbClr>
                </a:outerShdw>
              </a:effectLst>
              <a:latin typeface="Huawei Sans" panose="020C0503030203020204" pitchFamily="34" charset="0"/>
              <a:cs typeface="Huawei Sans" panose="020C0503030203020204" pitchFamily="34" charset="0"/>
              <a:sym typeface="Huawei Sans" panose="020C0503030203020204" pitchFamily="34" charset="0"/>
            </a:endParaRPr>
          </a:p>
        </p:txBody>
      </p:sp>
      <p:sp>
        <p:nvSpPr>
          <p:cNvPr id="131" name="矩形 130"/>
          <p:cNvSpPr/>
          <p:nvPr/>
        </p:nvSpPr>
        <p:spPr bwMode="gray">
          <a:xfrm>
            <a:off x="522665" y="2408113"/>
            <a:ext cx="1079397" cy="820779"/>
          </a:xfrm>
          <a:prstGeom prst="rect">
            <a:avLst/>
          </a:prstGeom>
          <a:solidFill>
            <a:srgbClr val="30B5C5"/>
          </a:solidFill>
          <a:ln w="9525">
            <a:noFill/>
            <a:miter lim="800000"/>
          </a:ln>
        </p:spPr>
        <p:txBody>
          <a:bodyPr wrap="none" anchor="ctr"/>
          <a:lstStyle/>
          <a:p>
            <a:pPr algn="ctr" fontAlgn="ctr"/>
            <a:r>
              <a:rPr lang="en-US" sz="1200" b="1" dirty="0" smtClean="0">
                <a:solidFill>
                  <a:prstClr val="white"/>
                </a:solidFill>
                <a:latin typeface="Huawei Sans" panose="020C0503030203020204" pitchFamily="34" charset="0"/>
              </a:rPr>
              <a:t>Control</a:t>
            </a:r>
            <a:r>
              <a:rPr lang="en-US"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rPr>
              <a:t> </a:t>
            </a:r>
            <a:endParaRPr lang="en-US" sz="1200" b="1" dirty="0" smtClean="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a:p>
            <a:pPr algn="ctr" fontAlgn="ctr"/>
            <a:r>
              <a:rPr lang="en-US" sz="1200" b="1" dirty="0" smtClean="0">
                <a:solidFill>
                  <a:prstClr val="white"/>
                </a:solidFill>
                <a:latin typeface="Huawei Sans" panose="020C0503030203020204" pitchFamily="34" charset="0"/>
              </a:rPr>
              <a:t>layer</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32" name="矩形 131"/>
          <p:cNvSpPr/>
          <p:nvPr/>
        </p:nvSpPr>
        <p:spPr bwMode="gray">
          <a:xfrm>
            <a:off x="522665" y="3402949"/>
            <a:ext cx="1083877" cy="1687667"/>
          </a:xfrm>
          <a:prstGeom prst="rect">
            <a:avLst/>
          </a:prstGeom>
          <a:solidFill>
            <a:srgbClr val="30B5C5"/>
          </a:solidFill>
          <a:ln w="9525">
            <a:noFill/>
            <a:miter lim="800000"/>
          </a:ln>
        </p:spPr>
        <p:txBody>
          <a:bodyPr wrap="square" lIns="72000" rIns="72000" anchor="ctr"/>
          <a:lstStyle/>
          <a:p>
            <a:pPr algn="ctr" fontAlgn="ctr"/>
            <a:r>
              <a:rPr lang="en-US" sz="1200" b="1" dirty="0" smtClean="0">
                <a:solidFill>
                  <a:prstClr val="white"/>
                </a:solidFill>
                <a:latin typeface="Huawei Sans" panose="020C0503030203020204" pitchFamily="34" charset="0"/>
              </a:rPr>
              <a:t>Forwarding</a:t>
            </a:r>
            <a:r>
              <a:rPr lang="en-US"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rPr>
              <a:t> </a:t>
            </a:r>
            <a:r>
              <a:rPr lang="en-US" sz="1200" b="1" dirty="0" smtClean="0">
                <a:solidFill>
                  <a:prstClr val="white"/>
                </a:solidFill>
                <a:latin typeface="Huawei Sans" panose="020C0503030203020204" pitchFamily="34" charset="0"/>
              </a:rPr>
              <a:t>layer</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33" name="矩形 132"/>
          <p:cNvSpPr/>
          <p:nvPr/>
        </p:nvSpPr>
        <p:spPr bwMode="gray">
          <a:xfrm>
            <a:off x="1761462" y="2431797"/>
            <a:ext cx="1033600" cy="754741"/>
          </a:xfrm>
          <a:prstGeom prst="rect">
            <a:avLst/>
          </a:prstGeom>
          <a:solidFill>
            <a:schemeClr val="bg1">
              <a:lumMod val="85000"/>
            </a:schemeClr>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Computing management platform</a:t>
            </a:r>
            <a:endParaRPr lang="en-US" altLang="zh-CN"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VMM</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34" name="矩形 133"/>
          <p:cNvSpPr/>
          <p:nvPr/>
        </p:nvSpPr>
        <p:spPr bwMode="gray">
          <a:xfrm>
            <a:off x="1761462" y="3402950"/>
            <a:ext cx="1033600" cy="1523892"/>
          </a:xfrm>
          <a:prstGeom prst="rect">
            <a:avLst/>
          </a:prstGeom>
          <a:solidFill>
            <a:schemeClr val="bg1"/>
          </a:solidFill>
          <a:ln>
            <a:solidFill>
              <a:srgbClr val="94DAE2"/>
            </a:solidFill>
          </a:ln>
          <a:effectLst/>
        </p:spPr>
        <p:txBody>
          <a:bodyPr vert="horz" wrap="square" lIns="0" tIns="0" rIns="0" bIns="0" numCol="1" rtlCol="0" anchor="t" anchorCtr="0" compatLnSpc="1"/>
          <a:lstStyle/>
          <a:p>
            <a:pPr algn="ctr" defTabSz="914400" fontAlgn="ctr">
              <a:spcBef>
                <a:spcPct val="0"/>
              </a:spcBef>
              <a:spcAft>
                <a:spcPct val="0"/>
              </a:spcAft>
              <a:buClr>
                <a:srgbClr val="CC9900"/>
              </a:buClr>
            </a:pPr>
            <a:endParaRPr lang="en-US" sz="1200" b="1"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35" name="矩形 134"/>
          <p:cNvSpPr/>
          <p:nvPr/>
        </p:nvSpPr>
        <p:spPr bwMode="gray">
          <a:xfrm>
            <a:off x="2942561" y="3402949"/>
            <a:ext cx="3614876" cy="1093787"/>
          </a:xfrm>
          <a:prstGeom prst="rect">
            <a:avLst/>
          </a:prstGeom>
          <a:solidFill>
            <a:schemeClr val="bg1"/>
          </a:solidFill>
          <a:ln>
            <a:solidFill>
              <a:srgbClr val="94DAE2"/>
            </a:solidFill>
          </a:ln>
          <a:effectLst/>
        </p:spPr>
        <p:txBody>
          <a:bodyPr vert="horz" wrap="square" lIns="0" tIns="0" rIns="0" bIns="0" numCol="1" rtlCol="0" anchor="t"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pic>
        <p:nvPicPr>
          <p:cNvPr id="137" name="图片 136"/>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241405" y="3737320"/>
            <a:ext cx="321200" cy="262800"/>
          </a:xfrm>
          <a:prstGeom prst="rect">
            <a:avLst/>
          </a:prstGeom>
        </p:spPr>
      </p:pic>
      <p:sp>
        <p:nvSpPr>
          <p:cNvPr id="139" name="文本框 138"/>
          <p:cNvSpPr txBox="1"/>
          <p:nvPr/>
        </p:nvSpPr>
        <p:spPr bwMode="gray">
          <a:xfrm>
            <a:off x="3021465" y="3416654"/>
            <a:ext cx="633507"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b="1" dirty="0" smtClean="0">
                <a:solidFill>
                  <a:prstClr val="black"/>
                </a:solidFill>
                <a:latin typeface="Huawei Sans" panose="020C0503030203020204" pitchFamily="34" charset="0"/>
              </a:rPr>
              <a:t>Fabric</a:t>
            </a:r>
            <a:endParaRPr lang="en-US" altLang="zh-CN" b="1" dirty="0">
              <a:solidFill>
                <a:prstClr val="black"/>
              </a:solidFill>
              <a:latin typeface="Huawei Sans" panose="020C0503030203020204" pitchFamily="34" charset="0"/>
              <a:sym typeface="Huawei Sans" panose="020C0503030203020204" pitchFamily="34" charset="0"/>
            </a:endParaRPr>
          </a:p>
        </p:txBody>
      </p:sp>
      <p:grpSp>
        <p:nvGrpSpPr>
          <p:cNvPr id="155" name="组合 154"/>
          <p:cNvGrpSpPr/>
          <p:nvPr/>
        </p:nvGrpSpPr>
        <p:grpSpPr bwMode="gray">
          <a:xfrm>
            <a:off x="3212545" y="3667492"/>
            <a:ext cx="1655988" cy="802259"/>
            <a:chOff x="8616066" y="5033869"/>
            <a:chExt cx="1853716" cy="898050"/>
          </a:xfrm>
        </p:grpSpPr>
        <p:pic>
          <p:nvPicPr>
            <p:cNvPr id="156" name="图片 155" descr="汇聚交换机.png"/>
            <p:cNvPicPr>
              <a:picLocks noChangeAspect="1"/>
            </p:cNvPicPr>
            <p:nvPr/>
          </p:nvPicPr>
          <p:blipFill>
            <a:blip r:embed="rId4" cstate="print"/>
            <a:stretch>
              <a:fillRect/>
            </a:stretch>
          </p:blipFill>
          <p:spPr bwMode="gray">
            <a:xfrm>
              <a:off x="9030797" y="5033869"/>
              <a:ext cx="337322" cy="293784"/>
            </a:xfrm>
            <a:prstGeom prst="rect">
              <a:avLst/>
            </a:prstGeom>
          </p:spPr>
        </p:pic>
        <p:pic>
          <p:nvPicPr>
            <p:cNvPr id="157" name="图片 1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616066" y="5633982"/>
              <a:ext cx="358273" cy="293784"/>
            </a:xfrm>
            <a:prstGeom prst="rect">
              <a:avLst/>
            </a:prstGeom>
            <a:noFill/>
            <a:ln>
              <a:noFill/>
            </a:ln>
          </p:spPr>
        </p:pic>
        <p:pic>
          <p:nvPicPr>
            <p:cNvPr id="158" name="图片 157" descr="汇聚交换机.png"/>
            <p:cNvPicPr>
              <a:picLocks noChangeAspect="1"/>
            </p:cNvPicPr>
            <p:nvPr/>
          </p:nvPicPr>
          <p:blipFill>
            <a:blip r:embed="rId4" cstate="print"/>
            <a:stretch>
              <a:fillRect/>
            </a:stretch>
          </p:blipFill>
          <p:spPr bwMode="gray">
            <a:xfrm>
              <a:off x="9729170" y="5033869"/>
              <a:ext cx="337322" cy="293784"/>
            </a:xfrm>
            <a:prstGeom prst="rect">
              <a:avLst/>
            </a:prstGeom>
          </p:spPr>
        </p:pic>
        <p:pic>
          <p:nvPicPr>
            <p:cNvPr id="159" name="图片 15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111509" y="5633982"/>
              <a:ext cx="358273" cy="293784"/>
            </a:xfrm>
            <a:prstGeom prst="rect">
              <a:avLst/>
            </a:prstGeom>
            <a:noFill/>
            <a:ln>
              <a:noFill/>
            </a:ln>
          </p:spPr>
        </p:pic>
        <p:cxnSp>
          <p:nvCxnSpPr>
            <p:cNvPr id="160" name="直接连接符 159"/>
            <p:cNvCxnSpPr>
              <a:stCxn id="156" idx="2"/>
              <a:endCxn id="157" idx="0"/>
            </p:cNvCxnSpPr>
            <p:nvPr/>
          </p:nvCxnSpPr>
          <p:spPr bwMode="gray">
            <a:xfrm flipH="1">
              <a:off x="8795202" y="5327653"/>
              <a:ext cx="404256" cy="306330"/>
            </a:xfrm>
            <a:prstGeom prst="line">
              <a:avLst/>
            </a:prstGeom>
            <a:noFill/>
            <a:ln w="9525" cap="flat" cmpd="sng" algn="ctr">
              <a:solidFill>
                <a:schemeClr val="bg1">
                  <a:lumMod val="75000"/>
                </a:schemeClr>
              </a:solidFill>
              <a:prstDash val="solid"/>
            </a:ln>
            <a:effectLst/>
          </p:spPr>
        </p:cxnSp>
        <p:cxnSp>
          <p:nvCxnSpPr>
            <p:cNvPr id="161" name="直接连接符 160"/>
            <p:cNvCxnSpPr>
              <a:stCxn id="156" idx="2"/>
              <a:endCxn id="166" idx="0"/>
            </p:cNvCxnSpPr>
            <p:nvPr/>
          </p:nvCxnSpPr>
          <p:spPr bwMode="gray">
            <a:xfrm>
              <a:off x="9199458" y="5327653"/>
              <a:ext cx="356294" cy="309066"/>
            </a:xfrm>
            <a:prstGeom prst="line">
              <a:avLst/>
            </a:prstGeom>
            <a:noFill/>
            <a:ln w="9525" cap="flat" cmpd="sng" algn="ctr">
              <a:solidFill>
                <a:schemeClr val="bg1">
                  <a:lumMod val="75000"/>
                </a:schemeClr>
              </a:solidFill>
              <a:prstDash val="solid"/>
            </a:ln>
            <a:effectLst/>
          </p:spPr>
        </p:cxnSp>
        <p:cxnSp>
          <p:nvCxnSpPr>
            <p:cNvPr id="162" name="直接连接符 161"/>
            <p:cNvCxnSpPr>
              <a:stCxn id="156" idx="2"/>
              <a:endCxn id="159" idx="0"/>
            </p:cNvCxnSpPr>
            <p:nvPr/>
          </p:nvCxnSpPr>
          <p:spPr bwMode="gray">
            <a:xfrm>
              <a:off x="9199459" y="5327653"/>
              <a:ext cx="1091187" cy="306330"/>
            </a:xfrm>
            <a:prstGeom prst="line">
              <a:avLst/>
            </a:prstGeom>
            <a:noFill/>
            <a:ln w="9525" cap="flat" cmpd="sng" algn="ctr">
              <a:solidFill>
                <a:schemeClr val="bg1">
                  <a:lumMod val="75000"/>
                </a:schemeClr>
              </a:solidFill>
              <a:prstDash val="solid"/>
            </a:ln>
            <a:effectLst/>
          </p:spPr>
        </p:cxnSp>
        <p:cxnSp>
          <p:nvCxnSpPr>
            <p:cNvPr id="163" name="直接连接符 162"/>
            <p:cNvCxnSpPr>
              <a:stCxn id="158" idx="2"/>
              <a:endCxn id="157" idx="0"/>
            </p:cNvCxnSpPr>
            <p:nvPr/>
          </p:nvCxnSpPr>
          <p:spPr bwMode="gray">
            <a:xfrm flipH="1">
              <a:off x="8795202" y="5327653"/>
              <a:ext cx="1102629" cy="306330"/>
            </a:xfrm>
            <a:prstGeom prst="line">
              <a:avLst/>
            </a:prstGeom>
            <a:noFill/>
            <a:ln w="9525" cap="flat" cmpd="sng" algn="ctr">
              <a:solidFill>
                <a:schemeClr val="bg1">
                  <a:lumMod val="75000"/>
                </a:schemeClr>
              </a:solidFill>
              <a:prstDash val="solid"/>
            </a:ln>
            <a:effectLst/>
          </p:spPr>
        </p:cxnSp>
        <p:cxnSp>
          <p:nvCxnSpPr>
            <p:cNvPr id="164" name="直接连接符 163"/>
            <p:cNvCxnSpPr>
              <a:stCxn id="158" idx="2"/>
              <a:endCxn id="166" idx="0"/>
            </p:cNvCxnSpPr>
            <p:nvPr/>
          </p:nvCxnSpPr>
          <p:spPr bwMode="gray">
            <a:xfrm flipH="1">
              <a:off x="9555752" y="5327653"/>
              <a:ext cx="342079" cy="309066"/>
            </a:xfrm>
            <a:prstGeom prst="line">
              <a:avLst/>
            </a:prstGeom>
            <a:noFill/>
            <a:ln w="9525" cap="flat" cmpd="sng" algn="ctr">
              <a:solidFill>
                <a:schemeClr val="bg1">
                  <a:lumMod val="75000"/>
                </a:schemeClr>
              </a:solidFill>
              <a:prstDash val="solid"/>
            </a:ln>
            <a:effectLst/>
          </p:spPr>
        </p:cxnSp>
        <p:cxnSp>
          <p:nvCxnSpPr>
            <p:cNvPr id="165" name="直接连接符 164"/>
            <p:cNvCxnSpPr>
              <a:stCxn id="158" idx="2"/>
              <a:endCxn id="159" idx="0"/>
            </p:cNvCxnSpPr>
            <p:nvPr/>
          </p:nvCxnSpPr>
          <p:spPr bwMode="gray">
            <a:xfrm>
              <a:off x="9897832" y="5327653"/>
              <a:ext cx="392814" cy="306330"/>
            </a:xfrm>
            <a:prstGeom prst="line">
              <a:avLst/>
            </a:prstGeom>
            <a:noFill/>
            <a:ln w="9525" cap="flat" cmpd="sng" algn="ctr">
              <a:solidFill>
                <a:schemeClr val="bg1">
                  <a:lumMod val="75000"/>
                </a:schemeClr>
              </a:solidFill>
              <a:prstDash val="solid"/>
            </a:ln>
            <a:effectLst/>
          </p:spPr>
        </p:cxnSp>
        <p:sp>
          <p:nvSpPr>
            <p:cNvPr id="166" name="圆角矩形 165"/>
            <p:cNvSpPr/>
            <p:nvPr/>
          </p:nvSpPr>
          <p:spPr bwMode="gray">
            <a:xfrm>
              <a:off x="9181335" y="5636719"/>
              <a:ext cx="748834" cy="295200"/>
            </a:xfrm>
            <a:prstGeom prst="roundRect">
              <a:avLst/>
            </a:prstGeom>
            <a:solidFill>
              <a:srgbClr val="1262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err="1" smtClean="0">
                  <a:solidFill>
                    <a:prstClr val="white"/>
                  </a:solidFill>
                </a:rPr>
                <a:t>vSwitch</a:t>
              </a:r>
              <a:endParaRPr lang="en-US" altLang="zh-CN" sz="1200" dirty="0">
                <a:solidFill>
                  <a:prstClr val="white"/>
                </a:solidFill>
                <a:sym typeface="Huawei Sans" panose="020C0503030203020204" pitchFamily="34" charset="0"/>
              </a:endParaRPr>
            </a:p>
          </p:txBody>
        </p:sp>
      </p:grpSp>
      <p:sp>
        <p:nvSpPr>
          <p:cNvPr id="167" name="矩形 166"/>
          <p:cNvSpPr/>
          <p:nvPr/>
        </p:nvSpPr>
        <p:spPr bwMode="gray">
          <a:xfrm>
            <a:off x="5018519" y="3486424"/>
            <a:ext cx="1411949" cy="936682"/>
          </a:xfrm>
          <a:prstGeom prst="rect">
            <a:avLst/>
          </a:prstGeom>
          <a:noFill/>
          <a:ln>
            <a:solidFill>
              <a:schemeClr val="bg1">
                <a:lumMod val="50000"/>
              </a:schemeClr>
            </a:solidFill>
            <a:prstDash val="dash"/>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68" name="文本框 167"/>
          <p:cNvSpPr txBox="1"/>
          <p:nvPr/>
        </p:nvSpPr>
        <p:spPr bwMode="gray">
          <a:xfrm>
            <a:off x="5311249" y="3466721"/>
            <a:ext cx="819456"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VAS pool</a:t>
            </a:r>
            <a:endParaRPr lang="en-US" altLang="zh-CN" dirty="0">
              <a:solidFill>
                <a:prstClr val="black"/>
              </a:solidFill>
              <a:latin typeface="Huawei Sans" panose="020C0503030203020204" pitchFamily="34" charset="0"/>
              <a:sym typeface="Huawei Sans" panose="020C0503030203020204" pitchFamily="34" charset="0"/>
            </a:endParaRPr>
          </a:p>
        </p:txBody>
      </p:sp>
      <p:pic>
        <p:nvPicPr>
          <p:cNvPr id="169" name="图片 168"/>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45902" y="3737320"/>
            <a:ext cx="321200" cy="262800"/>
          </a:xfrm>
          <a:prstGeom prst="rect">
            <a:avLst/>
          </a:prstGeom>
        </p:spPr>
      </p:pic>
      <p:sp>
        <p:nvSpPr>
          <p:cNvPr id="171" name="矩形 170"/>
          <p:cNvSpPr/>
          <p:nvPr/>
        </p:nvSpPr>
        <p:spPr bwMode="gray">
          <a:xfrm>
            <a:off x="2865087" y="1598874"/>
            <a:ext cx="1451863" cy="578143"/>
          </a:xfrm>
          <a:prstGeom prst="rect">
            <a:avLst/>
          </a:prstGeom>
          <a:solidFill>
            <a:schemeClr val="accent2">
              <a:lumMod val="20000"/>
              <a:lumOff val="80000"/>
            </a:schemeClr>
          </a:solidFill>
          <a:ln>
            <a:solidFill>
              <a:schemeClr val="accent2">
                <a:lumMod val="60000"/>
                <a:lumOff val="40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Network controller</a:t>
            </a:r>
            <a:endParaRPr lang="en-US" altLang="zh-CN"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iMaster</a:t>
            </a:r>
            <a:r>
              <a:rPr lang="en-US" sz="1200" dirty="0" smtClean="0">
                <a:solidFill>
                  <a:prstClr val="black"/>
                </a:solidFill>
                <a:latin typeface="Huawei Sans" panose="020C0503030203020204" pitchFamily="34" charset="0"/>
              </a:rPr>
              <a:t> NCE-Fabric</a:t>
            </a:r>
            <a:endParaRPr lang="en-US"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72" name="矩形 171"/>
          <p:cNvSpPr/>
          <p:nvPr/>
        </p:nvSpPr>
        <p:spPr bwMode="gray">
          <a:xfrm>
            <a:off x="4422338" y="2526924"/>
            <a:ext cx="2135099" cy="619355"/>
          </a:xfrm>
          <a:prstGeom prst="rect">
            <a:avLst/>
          </a:prstGeom>
          <a:solidFill>
            <a:schemeClr val="bg1"/>
          </a:solidFill>
          <a:ln>
            <a:solidFill>
              <a:srgbClr val="94DAE2"/>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73" name="文本框 172"/>
          <p:cNvSpPr txBox="1"/>
          <p:nvPr/>
        </p:nvSpPr>
        <p:spPr bwMode="gray">
          <a:xfrm>
            <a:off x="4998871" y="2531925"/>
            <a:ext cx="1186543"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VAS controller</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174" name="矩形 173"/>
          <p:cNvSpPr/>
          <p:nvPr/>
        </p:nvSpPr>
        <p:spPr bwMode="gray">
          <a:xfrm>
            <a:off x="4509659" y="2785207"/>
            <a:ext cx="1033600" cy="324000"/>
          </a:xfrm>
          <a:prstGeom prst="rect">
            <a:avLst/>
          </a:prstGeom>
          <a:solidFill>
            <a:srgbClr val="94DAE2"/>
          </a:solidFill>
          <a:ln>
            <a:no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SecoManager</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pic>
        <p:nvPicPr>
          <p:cNvPr id="176" name="图片 17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053017" y="3854964"/>
            <a:ext cx="439024" cy="360000"/>
          </a:xfrm>
          <a:prstGeom prst="rect">
            <a:avLst/>
          </a:prstGeom>
        </p:spPr>
      </p:pic>
      <p:pic>
        <p:nvPicPr>
          <p:cNvPr id="177" name="图片 17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053017" y="4431853"/>
            <a:ext cx="439024" cy="360000"/>
          </a:xfrm>
          <a:prstGeom prst="rect">
            <a:avLst/>
          </a:prstGeom>
        </p:spPr>
      </p:pic>
      <p:sp>
        <p:nvSpPr>
          <p:cNvPr id="184" name="文本框 183"/>
          <p:cNvSpPr txBox="1"/>
          <p:nvPr/>
        </p:nvSpPr>
        <p:spPr bwMode="gray">
          <a:xfrm>
            <a:off x="1760047" y="3416654"/>
            <a:ext cx="1023037"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b="1" dirty="0" smtClean="0">
                <a:solidFill>
                  <a:prstClr val="black"/>
                </a:solidFill>
                <a:latin typeface="Huawei Sans" panose="020C0503030203020204" pitchFamily="34" charset="0"/>
              </a:rPr>
              <a:t>Server pool</a:t>
            </a:r>
            <a:endParaRPr lang="en-US" b="1" dirty="0">
              <a:solidFill>
                <a:prstClr val="black"/>
              </a:solidFill>
              <a:latin typeface="Huawei Sans" panose="020C0503030203020204" pitchFamily="34" charset="0"/>
            </a:endParaRPr>
          </a:p>
        </p:txBody>
      </p:sp>
      <p:sp>
        <p:nvSpPr>
          <p:cNvPr id="203" name="文本框 202"/>
          <p:cNvSpPr txBox="1"/>
          <p:nvPr/>
        </p:nvSpPr>
        <p:spPr bwMode="gray">
          <a:xfrm>
            <a:off x="5043573" y="3984132"/>
            <a:ext cx="716863" cy="461665"/>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NGFW/</a:t>
            </a:r>
          </a:p>
          <a:p>
            <a:pPr fontAlgn="ctr"/>
            <a:r>
              <a:rPr lang="en-US" dirty="0" err="1" smtClean="0">
                <a:solidFill>
                  <a:prstClr val="black"/>
                </a:solidFill>
                <a:latin typeface="Huawei Sans" panose="020C0503030203020204" pitchFamily="34" charset="0"/>
              </a:rPr>
              <a:t>vNGFW</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213" name="矩形 212"/>
          <p:cNvSpPr/>
          <p:nvPr/>
        </p:nvSpPr>
        <p:spPr bwMode="gray">
          <a:xfrm>
            <a:off x="4427534" y="1576914"/>
            <a:ext cx="972000" cy="256671"/>
          </a:xfrm>
          <a:prstGeom prst="rect">
            <a:avLst/>
          </a:prstGeom>
          <a:solidFill>
            <a:schemeClr val="bg1">
              <a:lumMod val="85000"/>
            </a:schemeClr>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FabricInsight</a:t>
            </a:r>
            <a:endParaRPr lang="en-US"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14" name="矩形 213"/>
          <p:cNvSpPr/>
          <p:nvPr/>
        </p:nvSpPr>
        <p:spPr bwMode="gray">
          <a:xfrm>
            <a:off x="5678686" y="1576914"/>
            <a:ext cx="972000" cy="256671"/>
          </a:xfrm>
          <a:prstGeom prst="rect">
            <a:avLst/>
          </a:prstGeom>
          <a:solidFill>
            <a:schemeClr val="bg1">
              <a:lumMod val="85000"/>
            </a:schemeClr>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HiSec</a:t>
            </a:r>
            <a:r>
              <a:rPr lang="en-US" sz="1200" dirty="0" smtClean="0">
                <a:solidFill>
                  <a:prstClr val="black"/>
                </a:solidFill>
                <a:latin typeface="Huawei Sans" panose="020C0503030203020204" pitchFamily="34" charset="0"/>
              </a:rPr>
              <a:t> Insight</a:t>
            </a:r>
            <a:endParaRPr lang="en-US"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216" name="直接连接符 215"/>
          <p:cNvCxnSpPr/>
          <p:nvPr/>
        </p:nvCxnSpPr>
        <p:spPr bwMode="gray">
          <a:xfrm flipH="1">
            <a:off x="2278262" y="3190681"/>
            <a:ext cx="0" cy="21600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8" name="肘形连接符 217"/>
          <p:cNvCxnSpPr>
            <a:stCxn id="213" idx="2"/>
          </p:cNvCxnSpPr>
          <p:nvPr/>
        </p:nvCxnSpPr>
        <p:spPr bwMode="gray">
          <a:xfrm rot="5400000">
            <a:off x="3853846" y="2343261"/>
            <a:ext cx="1569364" cy="550013"/>
          </a:xfrm>
          <a:prstGeom prst="bentConnector3">
            <a:avLst>
              <a:gd name="adj1" fmla="val 25029"/>
            </a:avLst>
          </a:prstGeom>
          <a:ln w="1270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20" name="直接连接符 219"/>
          <p:cNvCxnSpPr>
            <a:stCxn id="171" idx="2"/>
          </p:cNvCxnSpPr>
          <p:nvPr/>
        </p:nvCxnSpPr>
        <p:spPr bwMode="gray">
          <a:xfrm>
            <a:off x="3591019" y="2177017"/>
            <a:ext cx="0" cy="1239637"/>
          </a:xfrm>
          <a:prstGeom prst="line">
            <a:avLst/>
          </a:prstGeom>
          <a:ln w="12700">
            <a:solidFill>
              <a:srgbClr val="1262AA"/>
            </a:solidFill>
            <a:prstDash val="dash"/>
          </a:ln>
        </p:spPr>
        <p:style>
          <a:lnRef idx="1">
            <a:schemeClr val="accent1"/>
          </a:lnRef>
          <a:fillRef idx="0">
            <a:schemeClr val="accent1"/>
          </a:fillRef>
          <a:effectRef idx="0">
            <a:schemeClr val="accent1"/>
          </a:effectRef>
          <a:fontRef idx="minor">
            <a:schemeClr val="tx1"/>
          </a:fontRef>
        </p:style>
      </p:cxnSp>
      <p:cxnSp>
        <p:nvCxnSpPr>
          <p:cNvPr id="223" name="肘形连接符 222"/>
          <p:cNvCxnSpPr>
            <a:stCxn id="214" idx="2"/>
            <a:endCxn id="174" idx="0"/>
          </p:cNvCxnSpPr>
          <p:nvPr/>
        </p:nvCxnSpPr>
        <p:spPr bwMode="gray">
          <a:xfrm rot="5400000">
            <a:off x="5119762" y="1740283"/>
            <a:ext cx="951622" cy="1138227"/>
          </a:xfrm>
          <a:prstGeom prst="bentConnector3">
            <a:avLst>
              <a:gd name="adj1" fmla="val 68206"/>
            </a:avLst>
          </a:prstGeom>
          <a:ln w="12700">
            <a:solidFill>
              <a:srgbClr val="ED6D00"/>
            </a:solidFill>
            <a:prstDash val="dash"/>
          </a:ln>
        </p:spPr>
        <p:style>
          <a:lnRef idx="1">
            <a:schemeClr val="accent1"/>
          </a:lnRef>
          <a:fillRef idx="0">
            <a:schemeClr val="accent1"/>
          </a:fillRef>
          <a:effectRef idx="0">
            <a:schemeClr val="accent1"/>
          </a:effectRef>
          <a:fontRef idx="minor">
            <a:schemeClr val="tx1"/>
          </a:fontRef>
        </p:style>
      </p:cxnSp>
      <p:cxnSp>
        <p:nvCxnSpPr>
          <p:cNvPr id="224" name="肘形连接符 223"/>
          <p:cNvCxnSpPr>
            <a:stCxn id="172" idx="2"/>
            <a:endCxn id="167" idx="0"/>
          </p:cNvCxnSpPr>
          <p:nvPr/>
        </p:nvCxnSpPr>
        <p:spPr bwMode="gray">
          <a:xfrm rot="16200000" flipH="1">
            <a:off x="5437119" y="3199048"/>
            <a:ext cx="340145" cy="234606"/>
          </a:xfrm>
          <a:prstGeom prst="bentConnector3">
            <a:avLst>
              <a:gd name="adj1" fmla="val 50000"/>
            </a:avLst>
          </a:prstGeom>
          <a:ln w="12700">
            <a:solidFill>
              <a:srgbClr val="ED6D00"/>
            </a:solidFill>
            <a:prstDash val="dash"/>
          </a:ln>
        </p:spPr>
        <p:style>
          <a:lnRef idx="1">
            <a:schemeClr val="accent1"/>
          </a:lnRef>
          <a:fillRef idx="0">
            <a:schemeClr val="accent1"/>
          </a:fillRef>
          <a:effectRef idx="0">
            <a:schemeClr val="accent1"/>
          </a:effectRef>
          <a:fontRef idx="minor">
            <a:schemeClr val="tx1"/>
          </a:fontRef>
        </p:style>
      </p:cxnSp>
      <p:sp>
        <p:nvSpPr>
          <p:cNvPr id="226" name="文本框 225"/>
          <p:cNvSpPr txBox="1"/>
          <p:nvPr/>
        </p:nvSpPr>
        <p:spPr bwMode="gray">
          <a:xfrm>
            <a:off x="3764306" y="3460321"/>
            <a:ext cx="564578"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Spine</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227" name="文本框 226"/>
          <p:cNvSpPr txBox="1"/>
          <p:nvPr/>
        </p:nvSpPr>
        <p:spPr bwMode="gray">
          <a:xfrm>
            <a:off x="3002756" y="3977674"/>
            <a:ext cx="484428"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Leaf</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232" name="五边形 24">
            <a:extLst>
              <a:ext uri="{FF2B5EF4-FFF2-40B4-BE49-F238E27FC236}">
                <a16:creationId xmlns:a16="http://schemas.microsoft.com/office/drawing/2014/main" xmlns="" id="{6DEE2D4C-6D0E-433A-BE3F-3B740BC81271}"/>
              </a:ext>
            </a:extLst>
          </p:cNvPr>
          <p:cNvSpPr/>
          <p:nvPr/>
        </p:nvSpPr>
        <p:spPr bwMode="auto">
          <a:xfrm>
            <a:off x="6477065" y="54232"/>
            <a:ext cx="1029851" cy="393235"/>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Hosting</a:t>
            </a:r>
            <a:endParaRPr lang="en-US" altLang="zh-CN" sz="1200" b="1" kern="0" dirty="0">
              <a:solidFill>
                <a:srgbClr val="FFFFFF"/>
              </a:solidFill>
              <a:latin typeface="Huawei Sans" panose="020C0503030203020204" pitchFamily="34" charset="0"/>
              <a:sym typeface="Huawei Sans" panose="020C0503030203020204" pitchFamily="34" charset="0"/>
            </a:endParaRPr>
          </a:p>
        </p:txBody>
      </p:sp>
      <p:sp>
        <p:nvSpPr>
          <p:cNvPr id="233" name="燕尾形 25">
            <a:extLst>
              <a:ext uri="{FF2B5EF4-FFF2-40B4-BE49-F238E27FC236}">
                <a16:creationId xmlns:a16="http://schemas.microsoft.com/office/drawing/2014/main" xmlns="" id="{DBFF17A4-10DB-4676-8905-97ED565EBF5D}"/>
              </a:ext>
            </a:extLst>
          </p:cNvPr>
          <p:cNvSpPr/>
          <p:nvPr/>
        </p:nvSpPr>
        <p:spPr bwMode="auto">
          <a:xfrm>
            <a:off x="7412380" y="54233"/>
            <a:ext cx="1314684"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Computing</a:t>
            </a:r>
            <a:endParaRPr lang="en-US" sz="1200" dirty="0">
              <a:solidFill>
                <a:prstClr val="black"/>
              </a:solidFill>
              <a:latin typeface="Huawei Sans" panose="020C0503030203020204" pitchFamily="34" charset="0"/>
            </a:endParaRPr>
          </a:p>
        </p:txBody>
      </p:sp>
      <p:sp>
        <p:nvSpPr>
          <p:cNvPr id="234" name="燕尾形 26">
            <a:extLst>
              <a:ext uri="{FF2B5EF4-FFF2-40B4-BE49-F238E27FC236}">
                <a16:creationId xmlns:a16="http://schemas.microsoft.com/office/drawing/2014/main" xmlns="" id="{AA653212-18A0-4893-9DD3-D32654F3A8CA}"/>
              </a:ext>
            </a:extLst>
          </p:cNvPr>
          <p:cNvSpPr/>
          <p:nvPr/>
        </p:nvSpPr>
        <p:spPr bwMode="auto">
          <a:xfrm>
            <a:off x="8616732" y="54233"/>
            <a:ext cx="1476392"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Cloud-Network Integration</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235" name="燕尾形 234">
            <a:extLst>
              <a:ext uri="{FF2B5EF4-FFF2-40B4-BE49-F238E27FC236}">
                <a16:creationId xmlns:a16="http://schemas.microsoft.com/office/drawing/2014/main" xmlns="" id="{C9FA4A3E-0311-48D6-8CE9-0FB6DD522332}"/>
              </a:ext>
            </a:extLst>
          </p:cNvPr>
          <p:cNvSpPr/>
          <p:nvPr/>
        </p:nvSpPr>
        <p:spPr bwMode="auto">
          <a:xfrm>
            <a:off x="9960584" y="54232"/>
            <a:ext cx="1795920" cy="39323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Container Network Association</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52" name="矩形 51"/>
          <p:cNvSpPr/>
          <p:nvPr/>
        </p:nvSpPr>
        <p:spPr bwMode="gray">
          <a:xfrm>
            <a:off x="5654967" y="2785207"/>
            <a:ext cx="839537" cy="324000"/>
          </a:xfrm>
          <a:prstGeom prst="rect">
            <a:avLst/>
          </a:prstGeom>
          <a:solidFill>
            <a:schemeClr val="bg1">
              <a:lumMod val="85000"/>
            </a:schemeClr>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Third-party VAS</a:t>
            </a:r>
            <a:endParaRPr lang="en-US" sz="1200" dirty="0" smtClean="0">
              <a:solidFill>
                <a:prstClr val="black"/>
              </a:solidFill>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167590087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7C6D01E-B5CA-4EBF-B2A7-AA9DE9119E07}"/>
              </a:ext>
            </a:extLst>
          </p:cNvPr>
          <p:cNvSpPr>
            <a:spLocks noGrp="1"/>
          </p:cNvSpPr>
          <p:nvPr>
            <p:ph type="title"/>
          </p:nvPr>
        </p:nvSpPr>
        <p:spPr/>
        <p:txBody>
          <a:bodyPr/>
          <a:lstStyle/>
          <a:p>
            <a:r>
              <a:rPr lang="en-US" smtClean="0"/>
              <a:t>Virtualization: Basic Concepts</a:t>
            </a:r>
            <a:endParaRPr lang="en-US" dirty="0"/>
          </a:p>
        </p:txBody>
      </p:sp>
      <p:sp>
        <p:nvSpPr>
          <p:cNvPr id="12" name="文本占位符 11"/>
          <p:cNvSpPr>
            <a:spLocks noGrp="1"/>
          </p:cNvSpPr>
          <p:nvPr>
            <p:ph type="body" sz="quarter" idx="10"/>
          </p:nvPr>
        </p:nvSpPr>
        <p:spPr/>
        <p:txBody>
          <a:bodyPr/>
          <a:lstStyle/>
          <a:p>
            <a:pPr algn="l"/>
            <a:r>
              <a:rPr lang="en-US" sz="1400" smtClean="0"/>
              <a:t>Virtualization is a technology with which you can virtualize a computer into multiple virtual machines (VMs). The VMs can run different operating systems, so that they run independently without affecting each other, thereby significantly improving the computer utilization.</a:t>
            </a:r>
            <a:endParaRPr lang="en-US" altLang="zh-CN" sz="1400" smtClean="0">
              <a:sym typeface="Huawei Sans" panose="020C0503030203020204" pitchFamily="34" charset="0"/>
            </a:endParaRPr>
          </a:p>
          <a:p>
            <a:pPr algn="l"/>
            <a:r>
              <a:rPr lang="en-US" sz="1400" smtClean="0"/>
              <a:t>The core component of service virtualization is the virtualization software layer (Hypervisor). It allows multiple VMs to run on the same server.</a:t>
            </a:r>
          </a:p>
          <a:p>
            <a:pPr algn="l"/>
            <a:endParaRPr lang="en-US" altLang="zh-CN" sz="1400" dirty="0">
              <a:sym typeface="Huawei Sans" panose="020C0503030203020204" pitchFamily="34" charset="0"/>
            </a:endParaRPr>
          </a:p>
        </p:txBody>
      </p:sp>
      <p:sp>
        <p:nvSpPr>
          <p:cNvPr id="3" name="圆角矩形 2">
            <a:extLst>
              <a:ext uri="{FF2B5EF4-FFF2-40B4-BE49-F238E27FC236}">
                <a16:creationId xmlns:a16="http://schemas.microsoft.com/office/drawing/2014/main" xmlns="" id="{9FEBABDE-DB5F-4BB2-81E5-D3A98433DB6D}"/>
              </a:ext>
            </a:extLst>
          </p:cNvPr>
          <p:cNvSpPr/>
          <p:nvPr/>
        </p:nvSpPr>
        <p:spPr bwMode="gray">
          <a:xfrm>
            <a:off x="1531915" y="2708810"/>
            <a:ext cx="1721922" cy="3491965"/>
          </a:xfrm>
          <a:prstGeom prst="roundRect">
            <a:avLst/>
          </a:prstGeom>
          <a:noFill/>
          <a:ln w="9525" cap="flat" cmpd="sng" algn="ctr">
            <a:solidFill>
              <a:srgbClr val="3ABA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defTabSz="914400" fontAlgn="ctr"/>
            <a:r>
              <a:rPr lang="en-US" sz="1400" dirty="0" smtClean="0">
                <a:solidFill>
                  <a:prstClr val="black"/>
                </a:solidFill>
                <a:latin typeface="Huawei Sans" panose="020C0503030203020204" pitchFamily="34" charset="0"/>
              </a:rPr>
              <a:t>Physical server</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a:extLst>
              <a:ext uri="{FF2B5EF4-FFF2-40B4-BE49-F238E27FC236}">
                <a16:creationId xmlns:a16="http://schemas.microsoft.com/office/drawing/2014/main" xmlns="" id="{F3A4EAD2-4CFF-4678-8F99-BE54DA217631}"/>
              </a:ext>
            </a:extLst>
          </p:cNvPr>
          <p:cNvSpPr/>
          <p:nvPr/>
        </p:nvSpPr>
        <p:spPr bwMode="gray">
          <a:xfrm>
            <a:off x="3988862" y="5555825"/>
            <a:ext cx="1440000" cy="468000"/>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200" dirty="0" smtClean="0">
                <a:solidFill>
                  <a:srgbClr val="0082B4"/>
                </a:solidFill>
                <a:latin typeface="Huawei Sans" panose="020C0503030203020204" pitchFamily="34" charset="0"/>
              </a:rPr>
              <a:t>Hardware</a:t>
            </a:r>
            <a:endParaRPr lang="en-US" altLang="zh-CN" sz="1200" dirty="0" smtClean="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0082B4"/>
                </a:solidFill>
                <a:latin typeface="Huawei Sans" panose="020C0503030203020204" pitchFamily="34" charset="0"/>
              </a:rPr>
              <a:t>Host machine</a:t>
            </a:r>
            <a:endParaRPr lang="en-US" sz="12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a:extLst>
              <a:ext uri="{FF2B5EF4-FFF2-40B4-BE49-F238E27FC236}">
                <a16:creationId xmlns:a16="http://schemas.microsoft.com/office/drawing/2014/main" xmlns="" id="{B0FD84AE-246E-43F8-94C0-FAD8EF26B4FD}"/>
              </a:ext>
            </a:extLst>
          </p:cNvPr>
          <p:cNvSpPr/>
          <p:nvPr/>
        </p:nvSpPr>
        <p:spPr bwMode="gray">
          <a:xfrm>
            <a:off x="3988862" y="4960660"/>
            <a:ext cx="1440000" cy="468000"/>
          </a:xfrm>
          <a:prstGeom prst="roundRect">
            <a:avLst/>
          </a:prstGeom>
          <a:solidFill>
            <a:srgbClr val="FFFFCC"/>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eaLnBrk="0" fontAlgn="ctr" hangingPunct="0"/>
            <a:r>
              <a:rPr lang="en-US" sz="1200" dirty="0" smtClean="0">
                <a:solidFill>
                  <a:srgbClr val="C7000B"/>
                </a:solidFill>
                <a:latin typeface="Huawei Sans" panose="020C0503030203020204" pitchFamily="34" charset="0"/>
              </a:rPr>
              <a:t>VM monitor</a:t>
            </a:r>
            <a:endParaRPr lang="en-US" altLang="zh-CN" sz="12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eaLnBrk="0" fontAlgn="ctr" hangingPunct="0"/>
            <a:r>
              <a:rPr lang="en-US" sz="1200" dirty="0" smtClean="0">
                <a:solidFill>
                  <a:srgbClr val="C7000B"/>
                </a:solidFill>
                <a:latin typeface="Huawei Sans" panose="020C0503030203020204" pitchFamily="34" charset="0"/>
              </a:rPr>
              <a:t>Hypervisor</a:t>
            </a:r>
            <a:endParaRPr lang="en-US"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圆角矩形 7">
            <a:extLst>
              <a:ext uri="{FF2B5EF4-FFF2-40B4-BE49-F238E27FC236}">
                <a16:creationId xmlns:a16="http://schemas.microsoft.com/office/drawing/2014/main" xmlns="" id="{26C0FE66-416B-4DAC-80C5-FB60EB965337}"/>
              </a:ext>
            </a:extLst>
          </p:cNvPr>
          <p:cNvSpPr/>
          <p:nvPr/>
        </p:nvSpPr>
        <p:spPr bwMode="gray">
          <a:xfrm>
            <a:off x="3988862" y="4365496"/>
            <a:ext cx="1440000" cy="468000"/>
          </a:xfrm>
          <a:prstGeom prst="roundRect">
            <a:avLst/>
          </a:prstGeom>
          <a:solidFill>
            <a:srgbClr val="FFFFCC"/>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eaLnBrk="0" fontAlgn="ctr" hangingPunct="0"/>
            <a:r>
              <a:rPr lang="en-US" sz="1200" dirty="0" smtClean="0">
                <a:solidFill>
                  <a:srgbClr val="C7000B"/>
                </a:solidFill>
                <a:latin typeface="Huawei Sans" panose="020C0503030203020204" pitchFamily="34" charset="0"/>
              </a:rPr>
              <a:t>VM</a:t>
            </a:r>
            <a:endParaRPr lang="en-US" altLang="zh-CN" sz="12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eaLnBrk="0" fontAlgn="ctr" hangingPunct="0"/>
            <a:r>
              <a:rPr lang="en-US" sz="1200" dirty="0" smtClean="0">
                <a:solidFill>
                  <a:srgbClr val="C7000B"/>
                </a:solidFill>
                <a:latin typeface="Huawei Sans" panose="020C0503030203020204" pitchFamily="34" charset="0"/>
              </a:rPr>
              <a:t>Guest machine</a:t>
            </a:r>
            <a:endParaRPr lang="en-US"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 name="圆角矩形 8">
            <a:extLst>
              <a:ext uri="{FF2B5EF4-FFF2-40B4-BE49-F238E27FC236}">
                <a16:creationId xmlns:a16="http://schemas.microsoft.com/office/drawing/2014/main" xmlns="" id="{D083B824-923E-4090-A982-F502C15DBEA2}"/>
              </a:ext>
            </a:extLst>
          </p:cNvPr>
          <p:cNvSpPr/>
          <p:nvPr/>
        </p:nvSpPr>
        <p:spPr bwMode="gray">
          <a:xfrm>
            <a:off x="3988862" y="3770332"/>
            <a:ext cx="1440000" cy="468000"/>
          </a:xfrm>
          <a:prstGeom prst="roundRect">
            <a:avLst/>
          </a:prstGeom>
          <a:solidFill>
            <a:srgbClr val="FFFFCC"/>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eaLnBrk="0" fontAlgn="ctr" hangingPunct="0"/>
            <a:r>
              <a:rPr lang="en-US" sz="1200" dirty="0" smtClean="0">
                <a:solidFill>
                  <a:srgbClr val="C7000B"/>
                </a:solidFill>
                <a:latin typeface="Huawei Sans" panose="020C0503030203020204" pitchFamily="34" charset="0"/>
              </a:rPr>
              <a:t>OS</a:t>
            </a:r>
            <a:endParaRPr lang="en-US" altLang="zh-CN" sz="12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eaLnBrk="0" fontAlgn="ctr" hangingPunct="0"/>
            <a:r>
              <a:rPr lang="en-US" sz="1200" dirty="0" smtClean="0">
                <a:solidFill>
                  <a:srgbClr val="C7000B"/>
                </a:solidFill>
                <a:latin typeface="Huawei Sans" panose="020C0503030203020204" pitchFamily="34" charset="0"/>
              </a:rPr>
              <a:t>Guest OS</a:t>
            </a:r>
            <a:endParaRPr lang="en-US"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 name="圆角矩形 9">
            <a:extLst>
              <a:ext uri="{FF2B5EF4-FFF2-40B4-BE49-F238E27FC236}">
                <a16:creationId xmlns:a16="http://schemas.microsoft.com/office/drawing/2014/main" xmlns="" id="{B53D3281-6C99-4D66-84F0-3105274505B6}"/>
              </a:ext>
            </a:extLst>
          </p:cNvPr>
          <p:cNvSpPr/>
          <p:nvPr/>
        </p:nvSpPr>
        <p:spPr bwMode="gray">
          <a:xfrm>
            <a:off x="3988862" y="3175168"/>
            <a:ext cx="1440000" cy="468000"/>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200" dirty="0" smtClean="0">
                <a:solidFill>
                  <a:srgbClr val="0082B4"/>
                </a:solidFill>
                <a:latin typeface="Huawei Sans" panose="020C0503030203020204" pitchFamily="34" charset="0"/>
              </a:rPr>
              <a:t>Application</a:t>
            </a:r>
            <a:endParaRPr lang="en-US" sz="12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a:extLst>
              <a:ext uri="{FF2B5EF4-FFF2-40B4-BE49-F238E27FC236}">
                <a16:creationId xmlns:a16="http://schemas.microsoft.com/office/drawing/2014/main" xmlns="" id="{C2EE3211-436D-4556-ADE9-6E01782AC310}"/>
              </a:ext>
            </a:extLst>
          </p:cNvPr>
          <p:cNvSpPr txBox="1"/>
          <p:nvPr/>
        </p:nvSpPr>
        <p:spPr bwMode="gray">
          <a:xfrm>
            <a:off x="6356888" y="2699245"/>
            <a:ext cx="5009917" cy="2182588"/>
          </a:xfrm>
          <a:prstGeom prst="rect">
            <a:avLst/>
          </a:prstGeom>
          <a:solidFill>
            <a:srgbClr val="BEE9EE"/>
          </a:solidFill>
        </p:spPr>
        <p:txBody>
          <a:bodyPr/>
          <a:lstStyle>
            <a:defPPr>
              <a:defRPr lang="en-US"/>
            </a:defPPr>
            <a:lvl1pPr marL="302279" indent="-302279" defTabSz="914034">
              <a:lnSpc>
                <a:spcPct val="140000"/>
              </a:lnSpc>
              <a:spcBef>
                <a:spcPts val="792"/>
              </a:spcBef>
              <a:buFont typeface="Arial" panose="020B0604020202020204" pitchFamily="34" charset="0"/>
              <a:buChar cha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lnSpc>
                <a:spcPct val="130000"/>
              </a:lnSpc>
            </a:pPr>
            <a:r>
              <a:rPr lang="en-US" sz="1400" b="1" dirty="0" smtClean="0">
                <a:solidFill>
                  <a:prstClr val="black"/>
                </a:solidFill>
                <a:latin typeface="Huawei Sans" panose="020C0503030203020204" pitchFamily="34" charset="0"/>
              </a:rPr>
              <a:t>Guest OS</a:t>
            </a:r>
            <a:r>
              <a:rPr lang="en-US" sz="1400" dirty="0" smtClean="0">
                <a:solidFill>
                  <a:prstClr val="black"/>
                </a:solidFill>
                <a:latin typeface="Huawei Sans" panose="020C0503030203020204" pitchFamily="34" charset="0"/>
              </a:rPr>
              <a:t>: VM OS</a:t>
            </a:r>
            <a:endParaRPr lang="en-US" altLang="zh-CN" sz="1400" dirty="0" smtClean="0">
              <a:solidFill>
                <a:prstClr val="black"/>
              </a:solidFill>
              <a:latin typeface="Huawei Sans" panose="020C0503030203020204" pitchFamily="34" charset="0"/>
              <a:sym typeface="Huawei Sans" panose="020C0503030203020204" pitchFamily="34" charset="0"/>
            </a:endParaRPr>
          </a:p>
          <a:p>
            <a:pPr fontAlgn="ctr">
              <a:lnSpc>
                <a:spcPct val="130000"/>
              </a:lnSpc>
            </a:pPr>
            <a:r>
              <a:rPr lang="en-US" sz="1400" b="1" dirty="0" smtClean="0">
                <a:solidFill>
                  <a:prstClr val="black"/>
                </a:solidFill>
                <a:latin typeface="Huawei Sans" panose="020C0503030203020204" pitchFamily="34" charset="0"/>
              </a:rPr>
              <a:t>Guest machine</a:t>
            </a:r>
            <a:r>
              <a:rPr lang="en-US" sz="1400" dirty="0" smtClean="0">
                <a:solidFill>
                  <a:prstClr val="black"/>
                </a:solidFill>
                <a:latin typeface="Huawei Sans" panose="020C0503030203020204" pitchFamily="34" charset="0"/>
              </a:rPr>
              <a:t>: VM</a:t>
            </a:r>
            <a:endParaRPr lang="en-US" altLang="zh-CN" sz="1400" dirty="0" smtClean="0">
              <a:solidFill>
                <a:prstClr val="black"/>
              </a:solidFill>
              <a:latin typeface="Huawei Sans" panose="020C0503030203020204" pitchFamily="34" charset="0"/>
              <a:sym typeface="Huawei Sans" panose="020C0503030203020204" pitchFamily="34" charset="0"/>
            </a:endParaRPr>
          </a:p>
          <a:p>
            <a:pPr fontAlgn="ctr">
              <a:lnSpc>
                <a:spcPct val="130000"/>
              </a:lnSpc>
            </a:pPr>
            <a:r>
              <a:rPr lang="en-US" sz="1400" b="1" dirty="0" smtClean="0">
                <a:solidFill>
                  <a:prstClr val="black"/>
                </a:solidFill>
                <a:latin typeface="Huawei Sans" panose="020C0503030203020204" pitchFamily="34" charset="0"/>
              </a:rPr>
              <a:t>Hypervisor</a:t>
            </a:r>
            <a:r>
              <a:rPr lang="en-US" sz="1400" dirty="0" smtClean="0">
                <a:solidFill>
                  <a:prstClr val="black"/>
                </a:solidFill>
                <a:latin typeface="Huawei Sans" panose="020C0503030203020204" pitchFamily="34" charset="0"/>
              </a:rPr>
              <a:t>: virtualization software layer, also called VM monitor</a:t>
            </a:r>
            <a:endParaRPr lang="en-US" altLang="zh-CN" sz="1400" dirty="0" smtClean="0">
              <a:solidFill>
                <a:prstClr val="black"/>
              </a:solidFill>
              <a:latin typeface="Huawei Sans" panose="020C0503030203020204" pitchFamily="34" charset="0"/>
              <a:sym typeface="Huawei Sans" panose="020C0503030203020204" pitchFamily="34" charset="0"/>
            </a:endParaRPr>
          </a:p>
          <a:p>
            <a:pPr fontAlgn="ctr">
              <a:lnSpc>
                <a:spcPct val="130000"/>
              </a:lnSpc>
            </a:pPr>
            <a:r>
              <a:rPr lang="en-US" sz="1400" b="1" dirty="0" smtClean="0">
                <a:solidFill>
                  <a:prstClr val="black"/>
                </a:solidFill>
                <a:latin typeface="Huawei Sans" panose="020C0503030203020204" pitchFamily="34" charset="0"/>
              </a:rPr>
              <a:t>Host OS</a:t>
            </a:r>
            <a:r>
              <a:rPr lang="en-US" sz="1400" dirty="0" smtClean="0">
                <a:solidFill>
                  <a:prstClr val="black"/>
                </a:solidFill>
                <a:latin typeface="Huawei Sans" panose="020C0503030203020204" pitchFamily="34" charset="0"/>
              </a:rPr>
              <a:t>: OS running on a physical machine</a:t>
            </a:r>
            <a:endParaRPr lang="en-US" altLang="zh-CN" sz="1400" dirty="0" smtClean="0">
              <a:solidFill>
                <a:prstClr val="black"/>
              </a:solidFill>
              <a:latin typeface="Huawei Sans" panose="020C0503030203020204" pitchFamily="34" charset="0"/>
              <a:sym typeface="Huawei Sans" panose="020C0503030203020204" pitchFamily="34" charset="0"/>
            </a:endParaRPr>
          </a:p>
          <a:p>
            <a:pPr fontAlgn="ctr">
              <a:lnSpc>
                <a:spcPct val="130000"/>
              </a:lnSpc>
            </a:pPr>
            <a:r>
              <a:rPr lang="en-US" sz="1400" b="1" dirty="0" smtClean="0">
                <a:solidFill>
                  <a:prstClr val="black"/>
                </a:solidFill>
                <a:latin typeface="Huawei Sans" panose="020C0503030203020204" pitchFamily="34" charset="0"/>
              </a:rPr>
              <a:t>Host machine</a:t>
            </a:r>
            <a:r>
              <a:rPr lang="en-US" sz="1400" dirty="0" smtClean="0">
                <a:solidFill>
                  <a:prstClr val="black"/>
                </a:solidFill>
                <a:latin typeface="Huawei Sans" panose="020C0503030203020204" pitchFamily="34" charset="0"/>
              </a:rPr>
              <a:t>: physical machine</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14" name="文本占位符 3">
            <a:extLst>
              <a:ext uri="{FF2B5EF4-FFF2-40B4-BE49-F238E27FC236}">
                <a16:creationId xmlns:a16="http://schemas.microsoft.com/office/drawing/2014/main" xmlns="" id="{D35DAAA2-A3F5-44E7-BB43-9A75C238A71A}"/>
              </a:ext>
            </a:extLst>
          </p:cNvPr>
          <p:cNvSpPr txBox="1">
            <a:spLocks/>
          </p:cNvSpPr>
          <p:nvPr/>
        </p:nvSpPr>
        <p:spPr>
          <a:xfrm>
            <a:off x="468317" y="1233488"/>
            <a:ext cx="11276183" cy="134410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5" name="圆角矩形 5">
            <a:extLst>
              <a:ext uri="{FF2B5EF4-FFF2-40B4-BE49-F238E27FC236}">
                <a16:creationId xmlns:a16="http://schemas.microsoft.com/office/drawing/2014/main" xmlns="" id="{F0CBF02D-4E91-41DA-8DA8-4213393D61BF}"/>
              </a:ext>
            </a:extLst>
          </p:cNvPr>
          <p:cNvSpPr/>
          <p:nvPr/>
        </p:nvSpPr>
        <p:spPr bwMode="gray">
          <a:xfrm>
            <a:off x="1695133" y="5555825"/>
            <a:ext cx="1440000" cy="468000"/>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200" dirty="0" smtClean="0">
                <a:solidFill>
                  <a:srgbClr val="0082B4"/>
                </a:solidFill>
                <a:latin typeface="Huawei Sans" panose="020C0503030203020204" pitchFamily="34" charset="0"/>
              </a:rPr>
              <a:t>Hardware</a:t>
            </a:r>
            <a:endParaRPr lang="en-US" altLang="zh-CN" sz="1200" dirty="0" smtClean="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0082B4"/>
                </a:solidFill>
                <a:latin typeface="Huawei Sans" panose="020C0503030203020204" pitchFamily="34" charset="0"/>
              </a:rPr>
              <a:t>Host machine</a:t>
            </a:r>
            <a:endParaRPr lang="en-US" sz="12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8">
            <a:extLst>
              <a:ext uri="{FF2B5EF4-FFF2-40B4-BE49-F238E27FC236}">
                <a16:creationId xmlns:a16="http://schemas.microsoft.com/office/drawing/2014/main" xmlns="" id="{DA3265CE-F423-48D7-808A-9E7DEA34B425}"/>
              </a:ext>
            </a:extLst>
          </p:cNvPr>
          <p:cNvSpPr/>
          <p:nvPr/>
        </p:nvSpPr>
        <p:spPr bwMode="gray">
          <a:xfrm>
            <a:off x="1695133" y="3770332"/>
            <a:ext cx="1440000" cy="468000"/>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200" dirty="0" smtClean="0">
                <a:solidFill>
                  <a:srgbClr val="0082B4"/>
                </a:solidFill>
                <a:latin typeface="Huawei Sans" panose="020C0503030203020204" pitchFamily="34" charset="0"/>
              </a:rPr>
              <a:t>OS</a:t>
            </a:r>
            <a:endParaRPr lang="en-US" altLang="zh-CN" sz="1200" dirty="0" smtClean="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0082B4"/>
                </a:solidFill>
                <a:latin typeface="Huawei Sans" panose="020C0503030203020204" pitchFamily="34" charset="0"/>
              </a:rPr>
              <a:t>Host OS</a:t>
            </a:r>
            <a:endParaRPr lang="en-US" sz="12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9">
            <a:extLst>
              <a:ext uri="{FF2B5EF4-FFF2-40B4-BE49-F238E27FC236}">
                <a16:creationId xmlns:a16="http://schemas.microsoft.com/office/drawing/2014/main" xmlns="" id="{4882FD48-D739-4205-B586-18990950D85B}"/>
              </a:ext>
            </a:extLst>
          </p:cNvPr>
          <p:cNvSpPr/>
          <p:nvPr/>
        </p:nvSpPr>
        <p:spPr bwMode="gray">
          <a:xfrm>
            <a:off x="1695133" y="3175167"/>
            <a:ext cx="1440000" cy="468000"/>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200" dirty="0" smtClean="0">
                <a:solidFill>
                  <a:srgbClr val="0082B4"/>
                </a:solidFill>
                <a:latin typeface="Huawei Sans" panose="020C0503030203020204" pitchFamily="34" charset="0"/>
              </a:rPr>
              <a:t>Application</a:t>
            </a:r>
            <a:endParaRPr lang="en-US" sz="12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a16="http://schemas.microsoft.com/office/drawing/2014/main" xmlns="" id="{D7CA5A51-024C-4D20-BA9D-BCA103850C10}"/>
              </a:ext>
            </a:extLst>
          </p:cNvPr>
          <p:cNvSpPr txBox="1"/>
          <p:nvPr/>
        </p:nvSpPr>
        <p:spPr bwMode="gray">
          <a:xfrm>
            <a:off x="6356888" y="4999148"/>
            <a:ext cx="5387612" cy="1126462"/>
          </a:xfrm>
          <a:prstGeom prst="rect">
            <a:avLst/>
          </a:prstGeom>
          <a:noFill/>
        </p:spPr>
        <p:txBody>
          <a:bodyPr wrap="square" rtlCol="0">
            <a:spAutoFit/>
          </a:bodyPr>
          <a:lstStyle/>
          <a:p>
            <a:pPr fontAlgn="ctr">
              <a:lnSpc>
                <a:spcPct val="120000"/>
              </a:lnSpc>
            </a:pPr>
            <a:r>
              <a:rPr lang="en-US" sz="1400" dirty="0" smtClean="0">
                <a:solidFill>
                  <a:prstClr val="black"/>
                </a:solidFill>
                <a:latin typeface="Huawei Sans" panose="020C0503030203020204" pitchFamily="34" charset="0"/>
              </a:rPr>
              <a:t>Common virtualization technologies in the industry include:</a:t>
            </a:r>
            <a:endParaRPr lang="en-US" altLang="zh-CN" sz="1400" dirty="0" smtClean="0">
              <a:solidFill>
                <a:prstClr val="black"/>
              </a:solidFill>
              <a:latin typeface="Huawei Sans" panose="020C0503030203020204" pitchFamily="34" charset="0"/>
              <a:sym typeface="Huawei Sans" panose="020C0503030203020204" pitchFamily="34" charset="0"/>
            </a:endParaRPr>
          </a:p>
          <a:p>
            <a:pPr marL="285750" indent="-285750" fontAlgn="ctr">
              <a:lnSpc>
                <a:spcPct val="120000"/>
              </a:lnSpc>
              <a:buFont typeface="Arial" panose="020B0604020202020204" pitchFamily="34" charset="0"/>
              <a:buChar char="•"/>
            </a:pPr>
            <a:r>
              <a:rPr lang="en-US" sz="1400" dirty="0" smtClean="0">
                <a:solidFill>
                  <a:prstClr val="black"/>
                </a:solidFill>
                <a:latin typeface="Huawei Sans" panose="020C0503030203020204" pitchFamily="34" charset="0"/>
              </a:rPr>
              <a:t>Open</a:t>
            </a:r>
            <a:r>
              <a:rPr lang="en-US" altLang="zh-CN" sz="1400" dirty="0" smtClean="0">
                <a:solidFill>
                  <a:prstClr val="black"/>
                </a:solidFill>
                <a:latin typeface="Huawei Sans" panose="020C0503030203020204" pitchFamily="34" charset="0"/>
              </a:rPr>
              <a:t>-</a:t>
            </a:r>
            <a:r>
              <a:rPr lang="en-US" sz="1400" dirty="0">
                <a:solidFill>
                  <a:prstClr val="black"/>
                </a:solidFill>
                <a:latin typeface="Huawei Sans" panose="020C0503030203020204" pitchFamily="34" charset="0"/>
              </a:rPr>
              <a:t>source technologies: </a:t>
            </a:r>
            <a:r>
              <a:rPr lang="en-US" sz="1400" dirty="0" smtClean="0">
                <a:solidFill>
                  <a:prstClr val="black"/>
                </a:solidFill>
                <a:latin typeface="Huawei Sans" panose="020C0503030203020204" pitchFamily="34" charset="0"/>
              </a:rPr>
              <a:t>Xen and KVM</a:t>
            </a:r>
          </a:p>
          <a:p>
            <a:pPr marL="285750" indent="-285750" fontAlgn="ctr">
              <a:lnSpc>
                <a:spcPct val="120000"/>
              </a:lnSpc>
              <a:buFont typeface="Arial" panose="020B0604020202020204" pitchFamily="34" charset="0"/>
              <a:buChar char="•"/>
            </a:pPr>
            <a:r>
              <a:rPr lang="en-US" sz="1400" dirty="0" smtClean="0">
                <a:solidFill>
                  <a:prstClr val="black"/>
                </a:solidFill>
                <a:latin typeface="Huawei Sans" panose="020C0503030203020204" pitchFamily="34" charset="0"/>
              </a:rPr>
              <a:t>Closed</a:t>
            </a:r>
            <a:r>
              <a:rPr lang="en-US" altLang="zh-CN" sz="1400" dirty="0" smtClean="0">
                <a:solidFill>
                  <a:prstClr val="black"/>
                </a:solidFill>
                <a:latin typeface="Huawei Sans" panose="020C0503030203020204" pitchFamily="34" charset="0"/>
              </a:rPr>
              <a:t>-</a:t>
            </a:r>
            <a:r>
              <a:rPr lang="en-US" sz="1400" dirty="0" smtClean="0">
                <a:solidFill>
                  <a:prstClr val="black"/>
                </a:solidFill>
                <a:latin typeface="Huawei Sans" panose="020C0503030203020204" pitchFamily="34" charset="0"/>
              </a:rPr>
              <a:t>source</a:t>
            </a:r>
            <a:r>
              <a:rPr lang="en-US" altLang="zh-CN" sz="1400" dirty="0" smtClean="0">
                <a:solidFill>
                  <a:prstClr val="black"/>
                </a:solidFill>
                <a:latin typeface="Huawei Sans" panose="020C0503030203020204" pitchFamily="34" charset="0"/>
              </a:rPr>
              <a:t> technologies</a:t>
            </a:r>
            <a:r>
              <a:rPr lang="en-US" sz="1400" dirty="0" smtClean="0">
                <a:solidFill>
                  <a:prstClr val="black"/>
                </a:solidFill>
                <a:latin typeface="Huawei Sans" panose="020C0503030203020204" pitchFamily="34" charset="0"/>
              </a:rPr>
              <a:t>: Microsoft Hyper-V, VMware </a:t>
            </a:r>
            <a:r>
              <a:rPr lang="en-US" sz="1400" dirty="0" err="1" smtClean="0">
                <a:solidFill>
                  <a:prstClr val="black"/>
                </a:solidFill>
                <a:latin typeface="Huawei Sans" panose="020C0503030203020204" pitchFamily="34" charset="0"/>
              </a:rPr>
              <a:t>ESXi</a:t>
            </a:r>
            <a:r>
              <a:rPr lang="en-US" sz="1400" dirty="0" smtClean="0">
                <a:solidFill>
                  <a:prstClr val="black"/>
                </a:solidFill>
                <a:latin typeface="Huawei Sans" panose="020C0503030203020204" pitchFamily="34" charset="0"/>
              </a:rPr>
              <a:t>, and Huawei </a:t>
            </a:r>
            <a:r>
              <a:rPr lang="en-US" sz="1400" dirty="0" err="1" smtClean="0">
                <a:solidFill>
                  <a:prstClr val="black"/>
                </a:solidFill>
                <a:latin typeface="Huawei Sans" panose="020C0503030203020204" pitchFamily="34" charset="0"/>
              </a:rPr>
              <a:t>FusionSphere</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27" name="圆角矩形 26">
            <a:extLst>
              <a:ext uri="{FF2B5EF4-FFF2-40B4-BE49-F238E27FC236}">
                <a16:creationId xmlns:a16="http://schemas.microsoft.com/office/drawing/2014/main" xmlns="" id="{9FEBABDE-DB5F-4BB2-81E5-D3A98433DB6D}"/>
              </a:ext>
            </a:extLst>
          </p:cNvPr>
          <p:cNvSpPr/>
          <p:nvPr/>
        </p:nvSpPr>
        <p:spPr bwMode="gray">
          <a:xfrm>
            <a:off x="3847901" y="2708810"/>
            <a:ext cx="1721922" cy="3491965"/>
          </a:xfrm>
          <a:prstGeom prst="roundRect">
            <a:avLst/>
          </a:prstGeom>
          <a:noFill/>
          <a:ln w="9525" cap="flat" cmpd="sng" algn="ctr">
            <a:solidFill>
              <a:srgbClr val="3ABA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defTabSz="914400" fontAlgn="ctr"/>
            <a:r>
              <a:rPr lang="en-US" sz="1400" dirty="0" smtClean="0">
                <a:solidFill>
                  <a:prstClr val="black"/>
                </a:solidFill>
                <a:latin typeface="Huawei Sans" panose="020C0503030203020204" pitchFamily="34" charset="0"/>
              </a:rPr>
              <a:t>Physical server</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五边形 24">
            <a:extLst>
              <a:ext uri="{FF2B5EF4-FFF2-40B4-BE49-F238E27FC236}">
                <a16:creationId xmlns:a16="http://schemas.microsoft.com/office/drawing/2014/main" xmlns="" id="{6DEE2D4C-6D0E-433A-BE3F-3B740BC81271}"/>
              </a:ext>
            </a:extLst>
          </p:cNvPr>
          <p:cNvSpPr/>
          <p:nvPr/>
        </p:nvSpPr>
        <p:spPr bwMode="auto">
          <a:xfrm>
            <a:off x="6477065" y="54232"/>
            <a:ext cx="1029851" cy="39323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Hosting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22" name="燕尾形 25">
            <a:extLst>
              <a:ext uri="{FF2B5EF4-FFF2-40B4-BE49-F238E27FC236}">
                <a16:creationId xmlns:a16="http://schemas.microsoft.com/office/drawing/2014/main" xmlns="" id="{DBFF17A4-10DB-4676-8905-97ED565EBF5D}"/>
              </a:ext>
            </a:extLst>
          </p:cNvPr>
          <p:cNvSpPr/>
          <p:nvPr/>
        </p:nvSpPr>
        <p:spPr bwMode="auto">
          <a:xfrm>
            <a:off x="7412380" y="54233"/>
            <a:ext cx="1314684" cy="38709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Computing</a:t>
            </a:r>
          </a:p>
        </p:txBody>
      </p:sp>
      <p:sp>
        <p:nvSpPr>
          <p:cNvPr id="23" name="燕尾形 26">
            <a:extLst>
              <a:ext uri="{FF2B5EF4-FFF2-40B4-BE49-F238E27FC236}">
                <a16:creationId xmlns:a16="http://schemas.microsoft.com/office/drawing/2014/main" xmlns="" id="{AA653212-18A0-4893-9DD3-D32654F3A8CA}"/>
              </a:ext>
            </a:extLst>
          </p:cNvPr>
          <p:cNvSpPr/>
          <p:nvPr/>
        </p:nvSpPr>
        <p:spPr bwMode="auto">
          <a:xfrm>
            <a:off x="8616732" y="54233"/>
            <a:ext cx="1476392"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Cloud-Network Integration</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25" name="燕尾形 24">
            <a:extLst>
              <a:ext uri="{FF2B5EF4-FFF2-40B4-BE49-F238E27FC236}">
                <a16:creationId xmlns:a16="http://schemas.microsoft.com/office/drawing/2014/main" xmlns="" id="{C9FA4A3E-0311-48D6-8CE9-0FB6DD522332}"/>
              </a:ext>
            </a:extLst>
          </p:cNvPr>
          <p:cNvSpPr/>
          <p:nvPr/>
        </p:nvSpPr>
        <p:spPr bwMode="auto">
          <a:xfrm>
            <a:off x="9960584" y="54232"/>
            <a:ext cx="1795920" cy="39323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Container Network Association</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9302591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E7BE698-2548-4AD6-89B0-68CD9011BB69}"/>
              </a:ext>
            </a:extLst>
          </p:cNvPr>
          <p:cNvSpPr>
            <a:spLocks noGrp="1"/>
          </p:cNvSpPr>
          <p:nvPr>
            <p:ph type="title"/>
          </p:nvPr>
        </p:nvSpPr>
        <p:spPr/>
        <p:txBody>
          <a:bodyPr/>
          <a:lstStyle/>
          <a:p>
            <a:r>
              <a:rPr lang="en-US" dirty="0" smtClean="0"/>
              <a:t>Virtualization: Virtualization Management Platform</a:t>
            </a:r>
            <a:endParaRPr lang="en-US" dirty="0"/>
          </a:p>
        </p:txBody>
      </p:sp>
      <p:sp>
        <p:nvSpPr>
          <p:cNvPr id="48" name="文本占位符 47"/>
          <p:cNvSpPr>
            <a:spLocks noGrp="1"/>
          </p:cNvSpPr>
          <p:nvPr>
            <p:ph type="body" sz="quarter" idx="10"/>
          </p:nvPr>
        </p:nvSpPr>
        <p:spPr/>
        <p:txBody>
          <a:bodyPr/>
          <a:lstStyle/>
          <a:p>
            <a:pPr algn="l"/>
            <a:r>
              <a:rPr lang="en-US" sz="1400" dirty="0" smtClean="0"/>
              <a:t>When there are multiple virtualized servers, a platform is needed to centrally manage and control them, that is, virtualization management platform.</a:t>
            </a:r>
          </a:p>
          <a:p>
            <a:pPr algn="l"/>
            <a:r>
              <a:rPr lang="en-US" sz="1400" dirty="0" smtClean="0"/>
              <a:t>A virtualization management platform manages virtual resources, such as VMs, virtual switches (</a:t>
            </a:r>
            <a:r>
              <a:rPr lang="en-US" sz="1400" dirty="0" err="1" smtClean="0"/>
              <a:t>vSwitches</a:t>
            </a:r>
            <a:r>
              <a:rPr lang="en-US" sz="1400" dirty="0" smtClean="0"/>
              <a:t>), and cluster file systems, and provides GUIs for performing operations on these resources, such as creating VMs and </a:t>
            </a:r>
            <a:r>
              <a:rPr lang="en-US" altLang="zh-CN" sz="1400" dirty="0" err="1" smtClean="0"/>
              <a:t>vSwitches</a:t>
            </a:r>
            <a:r>
              <a:rPr lang="en-US" altLang="zh-CN" sz="1400" dirty="0" smtClean="0"/>
              <a:t> </a:t>
            </a:r>
            <a:r>
              <a:rPr lang="en-US" sz="1400" dirty="0" smtClean="0"/>
              <a:t>and adding data stores.</a:t>
            </a:r>
            <a:endParaRPr lang="en-US" altLang="zh-CN" sz="1400" dirty="0" smtClean="0">
              <a:sym typeface="Huawei Sans" panose="020C0503030203020204" pitchFamily="34" charset="0"/>
            </a:endParaRPr>
          </a:p>
          <a:p>
            <a:pPr algn="l"/>
            <a:r>
              <a:rPr lang="en-US" sz="1400" dirty="0" smtClean="0"/>
              <a:t>Mainstream virtualization platforms in the industry include Huawei VRM, VMware </a:t>
            </a:r>
            <a:r>
              <a:rPr lang="en-US" sz="1400" dirty="0" err="1" smtClean="0"/>
              <a:t>vCenter</a:t>
            </a:r>
            <a:r>
              <a:rPr lang="en-US" sz="1400" dirty="0" smtClean="0"/>
              <a:t>, and Microsoft System Center.</a:t>
            </a:r>
          </a:p>
          <a:p>
            <a:pPr algn="l"/>
            <a:endParaRPr lang="en-US" altLang="zh-CN" sz="1400" dirty="0">
              <a:sym typeface="Huawei Sans" panose="020C0503030203020204" pitchFamily="34" charset="0"/>
            </a:endParaRPr>
          </a:p>
        </p:txBody>
      </p:sp>
      <p:sp>
        <p:nvSpPr>
          <p:cNvPr id="34" name="圆角矩形 9">
            <a:extLst>
              <a:ext uri="{FF2B5EF4-FFF2-40B4-BE49-F238E27FC236}">
                <a16:creationId xmlns:a16="http://schemas.microsoft.com/office/drawing/2014/main" xmlns="" id="{6C98B158-6D4C-45BE-996D-D2E346B7F39C}"/>
              </a:ext>
            </a:extLst>
          </p:cNvPr>
          <p:cNvSpPr/>
          <p:nvPr/>
        </p:nvSpPr>
        <p:spPr bwMode="gray">
          <a:xfrm>
            <a:off x="4013885" y="4982941"/>
            <a:ext cx="1962770" cy="1144135"/>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endParaRPr lang="en-US" sz="12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9">
            <a:extLst>
              <a:ext uri="{FF2B5EF4-FFF2-40B4-BE49-F238E27FC236}">
                <a16:creationId xmlns:a16="http://schemas.microsoft.com/office/drawing/2014/main" xmlns="" id="{AE28189F-681C-45A4-825D-B760BB22619F}"/>
              </a:ext>
            </a:extLst>
          </p:cNvPr>
          <p:cNvSpPr/>
          <p:nvPr/>
        </p:nvSpPr>
        <p:spPr bwMode="gray">
          <a:xfrm>
            <a:off x="6044884" y="4982941"/>
            <a:ext cx="1962770" cy="1144135"/>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endParaRPr lang="en-US" sz="12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9">
            <a:extLst>
              <a:ext uri="{FF2B5EF4-FFF2-40B4-BE49-F238E27FC236}">
                <a16:creationId xmlns:a16="http://schemas.microsoft.com/office/drawing/2014/main" xmlns="" id="{281C5726-FB3A-4D43-B40E-E2B06D6C242C}"/>
              </a:ext>
            </a:extLst>
          </p:cNvPr>
          <p:cNvSpPr/>
          <p:nvPr/>
        </p:nvSpPr>
        <p:spPr bwMode="gray">
          <a:xfrm>
            <a:off x="1957386" y="4982941"/>
            <a:ext cx="1962770" cy="1144135"/>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endParaRPr lang="en-US" sz="12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Shape 539">
            <a:extLst>
              <a:ext uri="{FF2B5EF4-FFF2-40B4-BE49-F238E27FC236}">
                <a16:creationId xmlns:a16="http://schemas.microsoft.com/office/drawing/2014/main" xmlns="" id="{19DC6DC8-896E-4184-AAA9-CE5EE223E48A}"/>
              </a:ext>
            </a:extLst>
          </p:cNvPr>
          <p:cNvSpPr/>
          <p:nvPr/>
        </p:nvSpPr>
        <p:spPr bwMode="gray">
          <a:xfrm flipV="1">
            <a:off x="2448619" y="3703708"/>
            <a:ext cx="5046586" cy="1194285"/>
          </a:xfrm>
          <a:custGeom>
            <a:avLst/>
            <a:gdLst>
              <a:gd name="connsiteX0" fmla="*/ 8509 w 30109"/>
              <a:gd name="connsiteY0" fmla="*/ 21477 h 21600"/>
              <a:gd name="connsiteX1" fmla="*/ 0 w 30109"/>
              <a:gd name="connsiteY1" fmla="*/ 0 h 21600"/>
              <a:gd name="connsiteX2" fmla="*/ 25258 w 30109"/>
              <a:gd name="connsiteY2" fmla="*/ 0 h 21600"/>
              <a:gd name="connsiteX3" fmla="*/ 30109 w 30109"/>
              <a:gd name="connsiteY3" fmla="*/ 21600 h 21600"/>
              <a:gd name="connsiteX4" fmla="*/ 8509 w 30109"/>
              <a:gd name="connsiteY4" fmla="*/ 21477 h 21600"/>
              <a:gd name="connsiteX0" fmla="*/ 8509 w 40642"/>
              <a:gd name="connsiteY0" fmla="*/ 21860 h 21983"/>
              <a:gd name="connsiteX1" fmla="*/ 0 w 40642"/>
              <a:gd name="connsiteY1" fmla="*/ 383 h 21983"/>
              <a:gd name="connsiteX2" fmla="*/ 40642 w 40642"/>
              <a:gd name="connsiteY2" fmla="*/ 0 h 21983"/>
              <a:gd name="connsiteX3" fmla="*/ 30109 w 40642"/>
              <a:gd name="connsiteY3" fmla="*/ 21983 h 21983"/>
              <a:gd name="connsiteX4" fmla="*/ 8509 w 40642"/>
              <a:gd name="connsiteY4" fmla="*/ 21860 h 21983"/>
              <a:gd name="connsiteX0" fmla="*/ 9373 w 41506"/>
              <a:gd name="connsiteY0" fmla="*/ 21860 h 21983"/>
              <a:gd name="connsiteX1" fmla="*/ 0 w 41506"/>
              <a:gd name="connsiteY1" fmla="*/ 0 h 21983"/>
              <a:gd name="connsiteX2" fmla="*/ 41506 w 41506"/>
              <a:gd name="connsiteY2" fmla="*/ 0 h 21983"/>
              <a:gd name="connsiteX3" fmla="*/ 30973 w 41506"/>
              <a:gd name="connsiteY3" fmla="*/ 21983 h 21983"/>
              <a:gd name="connsiteX4" fmla="*/ 9373 w 41506"/>
              <a:gd name="connsiteY4" fmla="*/ 21860 h 21983"/>
              <a:gd name="connsiteX0" fmla="*/ 9719 w 41506"/>
              <a:gd name="connsiteY0" fmla="*/ 22051 h 22051"/>
              <a:gd name="connsiteX1" fmla="*/ 0 w 41506"/>
              <a:gd name="connsiteY1" fmla="*/ 0 h 22051"/>
              <a:gd name="connsiteX2" fmla="*/ 41506 w 41506"/>
              <a:gd name="connsiteY2" fmla="*/ 0 h 22051"/>
              <a:gd name="connsiteX3" fmla="*/ 30973 w 41506"/>
              <a:gd name="connsiteY3" fmla="*/ 21983 h 22051"/>
              <a:gd name="connsiteX4" fmla="*/ 9719 w 41506"/>
              <a:gd name="connsiteY4" fmla="*/ 22051 h 22051"/>
              <a:gd name="connsiteX0" fmla="*/ 14495 w 41506"/>
              <a:gd name="connsiteY0" fmla="*/ 22051 h 22051"/>
              <a:gd name="connsiteX1" fmla="*/ 0 w 41506"/>
              <a:gd name="connsiteY1" fmla="*/ 0 h 22051"/>
              <a:gd name="connsiteX2" fmla="*/ 41506 w 41506"/>
              <a:gd name="connsiteY2" fmla="*/ 0 h 22051"/>
              <a:gd name="connsiteX3" fmla="*/ 30973 w 41506"/>
              <a:gd name="connsiteY3" fmla="*/ 21983 h 22051"/>
              <a:gd name="connsiteX4" fmla="*/ 14495 w 41506"/>
              <a:gd name="connsiteY4" fmla="*/ 22051 h 22051"/>
              <a:gd name="connsiteX0" fmla="*/ 14495 w 41506"/>
              <a:gd name="connsiteY0" fmla="*/ 22051 h 22051"/>
              <a:gd name="connsiteX1" fmla="*/ 0 w 41506"/>
              <a:gd name="connsiteY1" fmla="*/ 0 h 22051"/>
              <a:gd name="connsiteX2" fmla="*/ 41506 w 41506"/>
              <a:gd name="connsiteY2" fmla="*/ 0 h 22051"/>
              <a:gd name="connsiteX3" fmla="*/ 26687 w 41506"/>
              <a:gd name="connsiteY3" fmla="*/ 21983 h 22051"/>
              <a:gd name="connsiteX4" fmla="*/ 14495 w 41506"/>
              <a:gd name="connsiteY4" fmla="*/ 22051 h 22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06" h="22051" extrusionOk="0">
                <a:moveTo>
                  <a:pt x="14495" y="22051"/>
                </a:moveTo>
                <a:lnTo>
                  <a:pt x="0" y="0"/>
                </a:lnTo>
                <a:lnTo>
                  <a:pt x="41506" y="0"/>
                </a:lnTo>
                <a:lnTo>
                  <a:pt x="26687" y="21983"/>
                </a:lnTo>
                <a:lnTo>
                  <a:pt x="14495" y="22051"/>
                </a:lnTo>
                <a:close/>
              </a:path>
            </a:pathLst>
          </a:custGeom>
          <a:gradFill flip="none" rotWithShape="1">
            <a:gsLst>
              <a:gs pos="0">
                <a:srgbClr val="00A3D7">
                  <a:alpha val="50000"/>
                </a:srgbClr>
              </a:gs>
              <a:gs pos="100000">
                <a:srgbClr val="3A88FE">
                  <a:alpha val="0"/>
                </a:srgbClr>
              </a:gs>
            </a:gsLst>
            <a:lin ang="16260000" scaled="0"/>
          </a:gradFill>
          <a:ln w="12700" cap="flat">
            <a:noFill/>
            <a:miter lim="400000"/>
          </a:ln>
          <a:effectLst/>
        </p:spPr>
        <p:txBody>
          <a:bodyPr wrap="square" lIns="0" tIns="0" rIns="0" bIns="0" numCol="1" anchor="ctr">
            <a:noAutofit/>
          </a:bodyPr>
          <a:lstStyle/>
          <a:p>
            <a:pPr defTabSz="574263" fontAlgn="ctr">
              <a:defRPr sz="2200">
                <a:latin typeface="Arial"/>
                <a:ea typeface="Gill Sans"/>
                <a:cs typeface="Gill Sans"/>
                <a:sym typeface="Gill Sans"/>
              </a:defRPr>
            </a:pPr>
            <a:endParaRPr lang="en-US" sz="1200" b="1" dirty="0">
              <a:solidFill>
                <a:prstClr val="black"/>
              </a:solidFill>
              <a:latin typeface="Huawei Sans" panose="020C0503030203020204" pitchFamily="34" charset="0"/>
              <a:ea typeface="Gill Sans"/>
              <a:cs typeface="Huawei Sans" panose="020C0503030203020204" pitchFamily="34" charset="0"/>
              <a:sym typeface="Huawei Sans" panose="020C0503030203020204" pitchFamily="34" charset="0"/>
            </a:endParaRPr>
          </a:p>
        </p:txBody>
      </p:sp>
      <p:sp>
        <p:nvSpPr>
          <p:cNvPr id="4" name="圆角矩形 3">
            <a:extLst>
              <a:ext uri="{FF2B5EF4-FFF2-40B4-BE49-F238E27FC236}">
                <a16:creationId xmlns:a16="http://schemas.microsoft.com/office/drawing/2014/main" xmlns="" id="{6CD3BDE6-E0F2-41C5-B033-AD4CB7973A43}"/>
              </a:ext>
            </a:extLst>
          </p:cNvPr>
          <p:cNvSpPr/>
          <p:nvPr/>
        </p:nvSpPr>
        <p:spPr bwMode="gray">
          <a:xfrm>
            <a:off x="3435431" y="3390653"/>
            <a:ext cx="2998615" cy="285036"/>
          </a:xfrm>
          <a:prstGeom prst="roundRect">
            <a:avLst>
              <a:gd name="adj" fmla="val 5484"/>
            </a:avLst>
          </a:prstGeom>
          <a:solidFill>
            <a:srgbClr val="FFFFCC"/>
          </a:solidFill>
          <a:ln>
            <a:solidFill>
              <a:srgbClr val="FFC000"/>
            </a:solidFill>
          </a:ln>
        </p:spPr>
        <p:txBody>
          <a:bodyPr wrap="square" rtlCol="0" anchor="ctr">
            <a:spAutoFit/>
          </a:bodyPr>
          <a:lstStyle/>
          <a:p>
            <a:pPr algn="ctr" eaLnBrk="0" fontAlgn="ctr" hangingPunct="0">
              <a:spcBef>
                <a:spcPct val="0"/>
              </a:spcBef>
              <a:spcAft>
                <a:spcPct val="0"/>
              </a:spcAft>
            </a:pPr>
            <a:r>
              <a:rPr lang="en-US" sz="1200" dirty="0" smtClean="0">
                <a:solidFill>
                  <a:srgbClr val="C7000B"/>
                </a:solidFill>
                <a:latin typeface="Huawei Sans" panose="020C0503030203020204" pitchFamily="34" charset="0"/>
              </a:rPr>
              <a:t>(VRM/</a:t>
            </a:r>
            <a:r>
              <a:rPr lang="en-US" sz="1200" dirty="0" err="1" smtClean="0">
                <a:solidFill>
                  <a:srgbClr val="C7000B"/>
                </a:solidFill>
                <a:latin typeface="Huawei Sans" panose="020C0503030203020204" pitchFamily="34" charset="0"/>
              </a:rPr>
              <a:t>vCenter</a:t>
            </a:r>
            <a:r>
              <a:rPr lang="en-US" sz="1200" dirty="0" smtClean="0">
                <a:solidFill>
                  <a:srgbClr val="C7000B"/>
                </a:solidFill>
                <a:latin typeface="Huawei Sans" panose="020C0503030203020204" pitchFamily="34" charset="0"/>
              </a:rPr>
              <a:t>/System Center)</a:t>
            </a:r>
            <a:endParaRPr lang="en-US" altLang="zh-CN" sz="1200" dirty="0">
              <a:solidFill>
                <a:srgbClr val="C7000B"/>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 name="文本框 4">
            <a:extLst>
              <a:ext uri="{FF2B5EF4-FFF2-40B4-BE49-F238E27FC236}">
                <a16:creationId xmlns:a16="http://schemas.microsoft.com/office/drawing/2014/main" xmlns="" id="{CA8287A4-D754-4EF9-9505-8F1BC61A1648}"/>
              </a:ext>
            </a:extLst>
          </p:cNvPr>
          <p:cNvSpPr txBox="1"/>
          <p:nvPr/>
        </p:nvSpPr>
        <p:spPr bwMode="gray">
          <a:xfrm>
            <a:off x="7069834" y="3234613"/>
            <a:ext cx="3354326"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smtClean="0">
                <a:solidFill>
                  <a:prstClr val="black"/>
                </a:solidFill>
                <a:latin typeface="Huawei Sans" panose="020C0503030203020204" pitchFamily="34" charset="0"/>
              </a:rPr>
              <a:t>Virtualization management platform (physical or virtual machine)</a:t>
            </a:r>
            <a:endParaRPr lang="en-US" sz="1200" dirty="0">
              <a:solidFill>
                <a:prstClr val="black"/>
              </a:solidFill>
              <a:latin typeface="Huawei Sans" panose="020C0503030203020204" pitchFamily="34" charset="0"/>
            </a:endParaRPr>
          </a:p>
        </p:txBody>
      </p:sp>
      <p:cxnSp>
        <p:nvCxnSpPr>
          <p:cNvPr id="12" name="直接连接符 11">
            <a:extLst>
              <a:ext uri="{FF2B5EF4-FFF2-40B4-BE49-F238E27FC236}">
                <a16:creationId xmlns:a16="http://schemas.microsoft.com/office/drawing/2014/main" xmlns="" id="{CB2AB018-4516-467D-93D9-1871F12498F1}"/>
              </a:ext>
            </a:extLst>
          </p:cNvPr>
          <p:cNvCxnSpPr>
            <a:cxnSpLocks/>
          </p:cNvCxnSpPr>
          <p:nvPr/>
        </p:nvCxnSpPr>
        <p:spPr bwMode="gray">
          <a:xfrm>
            <a:off x="4907947" y="3683606"/>
            <a:ext cx="0" cy="68400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直接连接符 12">
            <a:extLst>
              <a:ext uri="{FF2B5EF4-FFF2-40B4-BE49-F238E27FC236}">
                <a16:creationId xmlns:a16="http://schemas.microsoft.com/office/drawing/2014/main" xmlns="" id="{CD6137B4-A691-464E-B28D-FC0CB1F8EC9D}"/>
              </a:ext>
            </a:extLst>
          </p:cNvPr>
          <p:cNvCxnSpPr>
            <a:cxnSpLocks/>
          </p:cNvCxnSpPr>
          <p:nvPr/>
        </p:nvCxnSpPr>
        <p:spPr bwMode="gray">
          <a:xfrm>
            <a:off x="2902407" y="4699671"/>
            <a:ext cx="0" cy="4331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 name="直接连接符 13">
            <a:extLst>
              <a:ext uri="{FF2B5EF4-FFF2-40B4-BE49-F238E27FC236}">
                <a16:creationId xmlns:a16="http://schemas.microsoft.com/office/drawing/2014/main" xmlns="" id="{AFBACB46-7551-415C-B6AA-7649D8E70B97}"/>
              </a:ext>
            </a:extLst>
          </p:cNvPr>
          <p:cNvCxnSpPr>
            <a:cxnSpLocks/>
          </p:cNvCxnSpPr>
          <p:nvPr/>
        </p:nvCxnSpPr>
        <p:spPr bwMode="gray">
          <a:xfrm>
            <a:off x="4907947" y="4699671"/>
            <a:ext cx="0" cy="53028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 name="直接连接符 14">
            <a:extLst>
              <a:ext uri="{FF2B5EF4-FFF2-40B4-BE49-F238E27FC236}">
                <a16:creationId xmlns:a16="http://schemas.microsoft.com/office/drawing/2014/main" xmlns="" id="{C524FD21-3230-43D6-A3A3-D7781F0C7BAA}"/>
              </a:ext>
            </a:extLst>
          </p:cNvPr>
          <p:cNvCxnSpPr>
            <a:cxnSpLocks/>
          </p:cNvCxnSpPr>
          <p:nvPr/>
        </p:nvCxnSpPr>
        <p:spPr bwMode="gray">
          <a:xfrm>
            <a:off x="6970821" y="4688667"/>
            <a:ext cx="0" cy="53028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7" name="矩形 16">
            <a:extLst>
              <a:ext uri="{FF2B5EF4-FFF2-40B4-BE49-F238E27FC236}">
                <a16:creationId xmlns:a16="http://schemas.microsoft.com/office/drawing/2014/main" xmlns="" id="{A23A61BB-8D70-44F0-A203-ADC395C571CD}"/>
              </a:ext>
            </a:extLst>
          </p:cNvPr>
          <p:cNvSpPr/>
          <p:nvPr/>
        </p:nvSpPr>
        <p:spPr bwMode="gray">
          <a:xfrm>
            <a:off x="2408200" y="4383435"/>
            <a:ext cx="5111703" cy="276999"/>
          </a:xfrm>
          <a:prstGeom prst="rect">
            <a:avLst/>
          </a:prstGeom>
          <a:solidFill>
            <a:srgbClr val="00B0F0">
              <a:alpha val="50000"/>
            </a:srgbClr>
          </a:solidFill>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342900" indent="-342900" algn="ctr" fontAlgn="ctr">
              <a:spcBef>
                <a:spcPts val="60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8" name="文本框 17">
            <a:extLst>
              <a:ext uri="{FF2B5EF4-FFF2-40B4-BE49-F238E27FC236}">
                <a16:creationId xmlns:a16="http://schemas.microsoft.com/office/drawing/2014/main" xmlns="" id="{C39DA57F-7FE8-48CB-8125-3B2057A03E8E}"/>
              </a:ext>
            </a:extLst>
          </p:cNvPr>
          <p:cNvSpPr txBox="1"/>
          <p:nvPr/>
        </p:nvSpPr>
        <p:spPr bwMode="gray">
          <a:xfrm>
            <a:off x="4677302" y="4378012"/>
            <a:ext cx="66599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smtClean="0">
                <a:solidFill>
                  <a:prstClr val="black"/>
                </a:solidFill>
                <a:latin typeface="Huawei Sans" panose="020C0503030203020204" pitchFamily="34" charset="0"/>
              </a:rPr>
              <a:t>LAN</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pic>
        <p:nvPicPr>
          <p:cNvPr id="19" name="图片 18">
            <a:extLst>
              <a:ext uri="{FF2B5EF4-FFF2-40B4-BE49-F238E27FC236}">
                <a16:creationId xmlns:a16="http://schemas.microsoft.com/office/drawing/2014/main" xmlns="" id="{E0C6250C-8803-470A-8A25-B52A828A599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14735" y="3338013"/>
            <a:ext cx="488325" cy="383673"/>
          </a:xfrm>
          <a:prstGeom prst="rect">
            <a:avLst/>
          </a:prstGeom>
        </p:spPr>
      </p:pic>
      <p:cxnSp>
        <p:nvCxnSpPr>
          <p:cNvPr id="20" name="直接连接符 19">
            <a:extLst>
              <a:ext uri="{FF2B5EF4-FFF2-40B4-BE49-F238E27FC236}">
                <a16:creationId xmlns:a16="http://schemas.microsoft.com/office/drawing/2014/main" xmlns="" id="{36F70718-B704-4939-8B46-FB623E32B617}"/>
              </a:ext>
            </a:extLst>
          </p:cNvPr>
          <p:cNvCxnSpPr>
            <a:cxnSpLocks/>
          </p:cNvCxnSpPr>
          <p:nvPr/>
        </p:nvCxnSpPr>
        <p:spPr bwMode="gray">
          <a:xfrm>
            <a:off x="2803060" y="3529850"/>
            <a:ext cx="63237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1" name="文本框 20">
            <a:extLst>
              <a:ext uri="{FF2B5EF4-FFF2-40B4-BE49-F238E27FC236}">
                <a16:creationId xmlns:a16="http://schemas.microsoft.com/office/drawing/2014/main" xmlns="" id="{73566E1B-788B-433F-BC2C-BC9E28F1CEBE}"/>
              </a:ext>
            </a:extLst>
          </p:cNvPr>
          <p:cNvSpPr txBox="1"/>
          <p:nvPr/>
        </p:nvSpPr>
        <p:spPr bwMode="gray">
          <a:xfrm>
            <a:off x="1081045" y="3353109"/>
            <a:ext cx="118229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smtClean="0">
                <a:solidFill>
                  <a:prstClr val="black"/>
                </a:solidFill>
                <a:latin typeface="Huawei Sans" panose="020C0503030203020204" pitchFamily="34" charset="0"/>
              </a:rPr>
              <a:t>Administrator</a:t>
            </a:r>
            <a:endParaRPr lang="en-US" sz="1200" dirty="0">
              <a:solidFill>
                <a:prstClr val="black"/>
              </a:solidFill>
              <a:latin typeface="Huawei Sans" panose="020C0503030203020204" pitchFamily="34" charset="0"/>
            </a:endParaRPr>
          </a:p>
        </p:txBody>
      </p:sp>
      <p:sp>
        <p:nvSpPr>
          <p:cNvPr id="22" name="圆角矩形 57">
            <a:extLst>
              <a:ext uri="{FF2B5EF4-FFF2-40B4-BE49-F238E27FC236}">
                <a16:creationId xmlns:a16="http://schemas.microsoft.com/office/drawing/2014/main" xmlns="" id="{E81A29F9-E37B-4A72-8CF3-723FE7B73854}"/>
              </a:ext>
            </a:extLst>
          </p:cNvPr>
          <p:cNvSpPr/>
          <p:nvPr/>
        </p:nvSpPr>
        <p:spPr bwMode="gray">
          <a:xfrm>
            <a:off x="4065910" y="5395593"/>
            <a:ext cx="1846806" cy="285036"/>
          </a:xfrm>
          <a:prstGeom prst="roundRect">
            <a:avLst>
              <a:gd name="adj" fmla="val 5484"/>
            </a:avLst>
          </a:prstGeom>
          <a:ln>
            <a:solidFill>
              <a:schemeClr val="tx1"/>
            </a:solidFill>
          </a:ln>
        </p:spPr>
        <p:txBody>
          <a:bodyPr wrap="square" rtlCol="0" anchor="ctr">
            <a:spAutoFit/>
          </a:bodyPr>
          <a:lstStyle/>
          <a:p>
            <a:pPr marL="342900" indent="-342900" algn="ctr" fontAlgn="ctr">
              <a:spcBef>
                <a:spcPts val="60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3" name="矩形 22">
            <a:extLst>
              <a:ext uri="{FF2B5EF4-FFF2-40B4-BE49-F238E27FC236}">
                <a16:creationId xmlns:a16="http://schemas.microsoft.com/office/drawing/2014/main" xmlns="" id="{CA6ED3F9-F6D8-4CC1-B2FD-79564A7D4EB7}"/>
              </a:ext>
            </a:extLst>
          </p:cNvPr>
          <p:cNvSpPr/>
          <p:nvPr/>
        </p:nvSpPr>
        <p:spPr bwMode="gray">
          <a:xfrm>
            <a:off x="4141340" y="5549610"/>
            <a:ext cx="482824" cy="276999"/>
          </a:xfrm>
          <a:prstGeom prst="rect">
            <a:avLst/>
          </a:prstGeom>
          <a:solidFill>
            <a:srgbClr val="00B0F0"/>
          </a:solidFill>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b="1" dirty="0" smtClean="0">
                <a:solidFill>
                  <a:prstClr val="white"/>
                </a:solidFill>
                <a:latin typeface="Huawei Sans" panose="020C0503030203020204" pitchFamily="34" charset="0"/>
              </a:rPr>
              <a:t>VM</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4" name="矩形 23">
            <a:extLst>
              <a:ext uri="{FF2B5EF4-FFF2-40B4-BE49-F238E27FC236}">
                <a16:creationId xmlns:a16="http://schemas.microsoft.com/office/drawing/2014/main" xmlns="" id="{69AEBE69-B95E-4FE5-9F4D-E387DA940945}"/>
              </a:ext>
            </a:extLst>
          </p:cNvPr>
          <p:cNvSpPr/>
          <p:nvPr/>
        </p:nvSpPr>
        <p:spPr bwMode="gray">
          <a:xfrm>
            <a:off x="4730502" y="5549610"/>
            <a:ext cx="482824" cy="276999"/>
          </a:xfrm>
          <a:prstGeom prst="rect">
            <a:avLst/>
          </a:prstGeom>
          <a:solidFill>
            <a:srgbClr val="00B0F0"/>
          </a:solidFill>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b="1" dirty="0" smtClean="0">
                <a:solidFill>
                  <a:prstClr val="white"/>
                </a:solidFill>
                <a:latin typeface="Huawei Sans" panose="020C0503030203020204" pitchFamily="34" charset="0"/>
              </a:rPr>
              <a:t>VM</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5" name="矩形 24">
            <a:extLst>
              <a:ext uri="{FF2B5EF4-FFF2-40B4-BE49-F238E27FC236}">
                <a16:creationId xmlns:a16="http://schemas.microsoft.com/office/drawing/2014/main" xmlns="" id="{18791426-8C96-431B-9111-ADB22F11D3A0}"/>
              </a:ext>
            </a:extLst>
          </p:cNvPr>
          <p:cNvSpPr/>
          <p:nvPr/>
        </p:nvSpPr>
        <p:spPr bwMode="gray">
          <a:xfrm>
            <a:off x="5311039" y="5549610"/>
            <a:ext cx="482824" cy="276999"/>
          </a:xfrm>
          <a:prstGeom prst="rect">
            <a:avLst/>
          </a:prstGeom>
          <a:solidFill>
            <a:srgbClr val="00B0F0"/>
          </a:solidFill>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b="1" dirty="0" smtClean="0">
                <a:solidFill>
                  <a:prstClr val="white"/>
                </a:solidFill>
                <a:latin typeface="Huawei Sans" panose="020C0503030203020204" pitchFamily="34" charset="0"/>
              </a:rPr>
              <a:t>VM</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6" name="矩形 25">
            <a:extLst>
              <a:ext uri="{FF2B5EF4-FFF2-40B4-BE49-F238E27FC236}">
                <a16:creationId xmlns:a16="http://schemas.microsoft.com/office/drawing/2014/main" xmlns="" id="{37C1DC04-3CB7-44AA-AFFF-155D746D8974}"/>
              </a:ext>
            </a:extLst>
          </p:cNvPr>
          <p:cNvSpPr/>
          <p:nvPr/>
        </p:nvSpPr>
        <p:spPr bwMode="gray">
          <a:xfrm>
            <a:off x="4141340" y="5127707"/>
            <a:ext cx="1652523" cy="276999"/>
          </a:xfrm>
          <a:prstGeom prst="rect">
            <a:avLst/>
          </a:prstGeom>
          <a:solidFill>
            <a:srgbClr val="30B5C5"/>
          </a:solidFill>
          <a:ln>
            <a:solidFill>
              <a:srgbClr val="30B5C5"/>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b="1" dirty="0" err="1" smtClean="0">
                <a:solidFill>
                  <a:prstClr val="black"/>
                </a:solidFill>
                <a:latin typeface="Huawei Sans" panose="020C0503030203020204" pitchFamily="34" charset="0"/>
              </a:rPr>
              <a:t>vSwitch</a:t>
            </a:r>
            <a:endParaRPr lang="en-US" altLang="zh-CN" sz="12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7" name="圆角矩形 63">
            <a:extLst>
              <a:ext uri="{FF2B5EF4-FFF2-40B4-BE49-F238E27FC236}">
                <a16:creationId xmlns:a16="http://schemas.microsoft.com/office/drawing/2014/main" xmlns="" id="{2A80A64C-0B73-405B-89EB-EEBD3A9007EE}"/>
              </a:ext>
            </a:extLst>
          </p:cNvPr>
          <p:cNvSpPr/>
          <p:nvPr/>
        </p:nvSpPr>
        <p:spPr bwMode="gray">
          <a:xfrm>
            <a:off x="6091502" y="5395593"/>
            <a:ext cx="1846806" cy="285036"/>
          </a:xfrm>
          <a:prstGeom prst="roundRect">
            <a:avLst>
              <a:gd name="adj" fmla="val 5484"/>
            </a:avLst>
          </a:prstGeom>
          <a:ln>
            <a:solidFill>
              <a:schemeClr val="tx1"/>
            </a:solidFill>
          </a:ln>
        </p:spPr>
        <p:txBody>
          <a:bodyPr wrap="square" rtlCol="0" anchor="ctr">
            <a:spAutoFit/>
          </a:bodyPr>
          <a:lstStyle/>
          <a:p>
            <a:pPr marL="342900" indent="-342900" algn="ctr" fontAlgn="ctr">
              <a:spcBef>
                <a:spcPts val="60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8" name="矩形 27">
            <a:extLst>
              <a:ext uri="{FF2B5EF4-FFF2-40B4-BE49-F238E27FC236}">
                <a16:creationId xmlns:a16="http://schemas.microsoft.com/office/drawing/2014/main" xmlns="" id="{73DDB572-F591-4509-882A-2F20B969C07D}"/>
              </a:ext>
            </a:extLst>
          </p:cNvPr>
          <p:cNvSpPr/>
          <p:nvPr/>
        </p:nvSpPr>
        <p:spPr bwMode="gray">
          <a:xfrm>
            <a:off x="6166932" y="5549610"/>
            <a:ext cx="482824" cy="276999"/>
          </a:xfrm>
          <a:prstGeom prst="rect">
            <a:avLst/>
          </a:prstGeom>
          <a:solidFill>
            <a:srgbClr val="00B0F0"/>
          </a:solidFill>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b="1" dirty="0" smtClean="0">
                <a:solidFill>
                  <a:prstClr val="white"/>
                </a:solidFill>
                <a:latin typeface="Huawei Sans" panose="020C0503030203020204" pitchFamily="34" charset="0"/>
              </a:rPr>
              <a:t>VM</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9" name="矩形 28">
            <a:extLst>
              <a:ext uri="{FF2B5EF4-FFF2-40B4-BE49-F238E27FC236}">
                <a16:creationId xmlns:a16="http://schemas.microsoft.com/office/drawing/2014/main" xmlns="" id="{140C3AB3-2B2F-4409-ACC8-AE1058693078}"/>
              </a:ext>
            </a:extLst>
          </p:cNvPr>
          <p:cNvSpPr/>
          <p:nvPr/>
        </p:nvSpPr>
        <p:spPr bwMode="gray">
          <a:xfrm>
            <a:off x="6756094" y="5549610"/>
            <a:ext cx="482824" cy="276999"/>
          </a:xfrm>
          <a:prstGeom prst="rect">
            <a:avLst/>
          </a:prstGeom>
          <a:solidFill>
            <a:srgbClr val="00B0F0"/>
          </a:solidFill>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b="1" dirty="0" smtClean="0">
                <a:solidFill>
                  <a:prstClr val="white"/>
                </a:solidFill>
                <a:latin typeface="Huawei Sans" panose="020C0503030203020204" pitchFamily="34" charset="0"/>
              </a:rPr>
              <a:t>VM</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0" name="矩形 29">
            <a:extLst>
              <a:ext uri="{FF2B5EF4-FFF2-40B4-BE49-F238E27FC236}">
                <a16:creationId xmlns:a16="http://schemas.microsoft.com/office/drawing/2014/main" xmlns="" id="{19A8DFA8-68EC-4199-89D2-35ADCF7D467C}"/>
              </a:ext>
            </a:extLst>
          </p:cNvPr>
          <p:cNvSpPr/>
          <p:nvPr/>
        </p:nvSpPr>
        <p:spPr bwMode="gray">
          <a:xfrm>
            <a:off x="7336632" y="5549610"/>
            <a:ext cx="482824" cy="276999"/>
          </a:xfrm>
          <a:prstGeom prst="rect">
            <a:avLst/>
          </a:prstGeom>
          <a:solidFill>
            <a:srgbClr val="00B0F0"/>
          </a:solidFill>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b="1" dirty="0" smtClean="0">
                <a:solidFill>
                  <a:prstClr val="white"/>
                </a:solidFill>
                <a:latin typeface="Huawei Sans" panose="020C0503030203020204" pitchFamily="34" charset="0"/>
              </a:rPr>
              <a:t>VM</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1" name="矩形 30">
            <a:extLst>
              <a:ext uri="{FF2B5EF4-FFF2-40B4-BE49-F238E27FC236}">
                <a16:creationId xmlns:a16="http://schemas.microsoft.com/office/drawing/2014/main" xmlns="" id="{7510DD41-028E-4ADD-A9FB-5BBF363A9BF7}"/>
              </a:ext>
            </a:extLst>
          </p:cNvPr>
          <p:cNvSpPr/>
          <p:nvPr/>
        </p:nvSpPr>
        <p:spPr bwMode="gray">
          <a:xfrm>
            <a:off x="6166932" y="5127707"/>
            <a:ext cx="1652523" cy="276999"/>
          </a:xfrm>
          <a:prstGeom prst="rect">
            <a:avLst/>
          </a:prstGeom>
          <a:solidFill>
            <a:srgbClr val="30B5C5"/>
          </a:solidFill>
          <a:ln>
            <a:solidFill>
              <a:srgbClr val="30B5C5"/>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b="1" dirty="0" err="1" smtClean="0">
                <a:solidFill>
                  <a:prstClr val="black"/>
                </a:solidFill>
                <a:latin typeface="Huawei Sans" panose="020C0503030203020204" pitchFamily="34" charset="0"/>
              </a:rPr>
              <a:t>vSwitch</a:t>
            </a:r>
            <a:endParaRPr lang="en-US" altLang="zh-CN" sz="12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5" name="文本框 34">
            <a:extLst>
              <a:ext uri="{FF2B5EF4-FFF2-40B4-BE49-F238E27FC236}">
                <a16:creationId xmlns:a16="http://schemas.microsoft.com/office/drawing/2014/main" xmlns="" id="{118A7829-EB91-4523-9B00-50C29E24725E}"/>
              </a:ext>
            </a:extLst>
          </p:cNvPr>
          <p:cNvSpPr txBox="1"/>
          <p:nvPr/>
        </p:nvSpPr>
        <p:spPr bwMode="gray">
          <a:xfrm>
            <a:off x="4660578" y="5819480"/>
            <a:ext cx="781408"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smtClean="0">
                <a:solidFill>
                  <a:prstClr val="black"/>
                </a:solidFill>
                <a:latin typeface="Huawei Sans" panose="020C0503030203020204" pitchFamily="34" charset="0"/>
              </a:rPr>
              <a:t>Server</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7" name="文本框 36">
            <a:extLst>
              <a:ext uri="{FF2B5EF4-FFF2-40B4-BE49-F238E27FC236}">
                <a16:creationId xmlns:a16="http://schemas.microsoft.com/office/drawing/2014/main" xmlns="" id="{779D7FBE-D55B-421E-BCD4-A8B0D486B59E}"/>
              </a:ext>
            </a:extLst>
          </p:cNvPr>
          <p:cNvSpPr txBox="1"/>
          <p:nvPr/>
        </p:nvSpPr>
        <p:spPr bwMode="gray">
          <a:xfrm>
            <a:off x="6726030" y="5819481"/>
            <a:ext cx="781408"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smtClean="0">
                <a:solidFill>
                  <a:prstClr val="black"/>
                </a:solidFill>
                <a:latin typeface="Huawei Sans" panose="020C0503030203020204" pitchFamily="34" charset="0"/>
              </a:rPr>
              <a:t>Server</a:t>
            </a:r>
            <a:endParaRPr lang="en-US" sz="1200" dirty="0">
              <a:solidFill>
                <a:prstClr val="black"/>
              </a:solidFill>
              <a:latin typeface="Huawei Sans" panose="020C0503030203020204" pitchFamily="34" charset="0"/>
            </a:endParaRPr>
          </a:p>
        </p:txBody>
      </p:sp>
      <p:sp>
        <p:nvSpPr>
          <p:cNvPr id="7" name="圆角矩形 7">
            <a:extLst>
              <a:ext uri="{FF2B5EF4-FFF2-40B4-BE49-F238E27FC236}">
                <a16:creationId xmlns:a16="http://schemas.microsoft.com/office/drawing/2014/main" xmlns="" id="{E4BDDE00-2EE1-4B6D-8D42-FB23919A7F95}"/>
              </a:ext>
            </a:extLst>
          </p:cNvPr>
          <p:cNvSpPr/>
          <p:nvPr/>
        </p:nvSpPr>
        <p:spPr bwMode="gray">
          <a:xfrm>
            <a:off x="2032101" y="5402829"/>
            <a:ext cx="1846806" cy="285036"/>
          </a:xfrm>
          <a:prstGeom prst="roundRect">
            <a:avLst>
              <a:gd name="adj" fmla="val 5484"/>
            </a:avLst>
          </a:prstGeom>
          <a:ln>
            <a:solidFill>
              <a:schemeClr val="tx1"/>
            </a:solidFill>
          </a:ln>
        </p:spPr>
        <p:txBody>
          <a:bodyPr wrap="square" rtlCol="0" anchor="ctr">
            <a:spAutoFit/>
          </a:bodyPr>
          <a:lstStyle/>
          <a:p>
            <a:pPr marL="342900" indent="-342900" algn="ctr" fontAlgn="ctr">
              <a:spcBef>
                <a:spcPts val="60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 name="矩形 7">
            <a:extLst>
              <a:ext uri="{FF2B5EF4-FFF2-40B4-BE49-F238E27FC236}">
                <a16:creationId xmlns:a16="http://schemas.microsoft.com/office/drawing/2014/main" xmlns="" id="{75E2EB9B-E38C-44AD-9F2E-468F04FF3F7B}"/>
              </a:ext>
            </a:extLst>
          </p:cNvPr>
          <p:cNvSpPr/>
          <p:nvPr/>
        </p:nvSpPr>
        <p:spPr bwMode="gray">
          <a:xfrm>
            <a:off x="2107531" y="5556847"/>
            <a:ext cx="482824" cy="276999"/>
          </a:xfrm>
          <a:prstGeom prst="rect">
            <a:avLst/>
          </a:prstGeom>
          <a:solidFill>
            <a:srgbClr val="00B0F0"/>
          </a:solidFill>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b="1" dirty="0" smtClean="0">
                <a:solidFill>
                  <a:prstClr val="white"/>
                </a:solidFill>
                <a:latin typeface="Huawei Sans" panose="020C0503030203020204" pitchFamily="34" charset="0"/>
              </a:rPr>
              <a:t>VM</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 name="矩形 8">
            <a:extLst>
              <a:ext uri="{FF2B5EF4-FFF2-40B4-BE49-F238E27FC236}">
                <a16:creationId xmlns:a16="http://schemas.microsoft.com/office/drawing/2014/main" xmlns="" id="{C9C04AE2-AD9B-405A-A969-78C85ADD8341}"/>
              </a:ext>
            </a:extLst>
          </p:cNvPr>
          <p:cNvSpPr/>
          <p:nvPr/>
        </p:nvSpPr>
        <p:spPr bwMode="gray">
          <a:xfrm>
            <a:off x="2696693" y="5556847"/>
            <a:ext cx="482824" cy="276999"/>
          </a:xfrm>
          <a:prstGeom prst="rect">
            <a:avLst/>
          </a:prstGeom>
          <a:solidFill>
            <a:srgbClr val="00B0F0"/>
          </a:solidFill>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b="1" dirty="0" smtClean="0">
                <a:solidFill>
                  <a:prstClr val="white"/>
                </a:solidFill>
                <a:latin typeface="Huawei Sans" panose="020C0503030203020204" pitchFamily="34" charset="0"/>
              </a:rPr>
              <a:t>VM</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0" name="矩形 9">
            <a:extLst>
              <a:ext uri="{FF2B5EF4-FFF2-40B4-BE49-F238E27FC236}">
                <a16:creationId xmlns:a16="http://schemas.microsoft.com/office/drawing/2014/main" xmlns="" id="{74406F29-5454-4A30-A6D6-08BDB3317B00}"/>
              </a:ext>
            </a:extLst>
          </p:cNvPr>
          <p:cNvSpPr/>
          <p:nvPr/>
        </p:nvSpPr>
        <p:spPr bwMode="gray">
          <a:xfrm>
            <a:off x="3277231" y="5556847"/>
            <a:ext cx="482824" cy="276999"/>
          </a:xfrm>
          <a:prstGeom prst="rect">
            <a:avLst/>
          </a:prstGeom>
          <a:solidFill>
            <a:srgbClr val="00B0F0"/>
          </a:solidFill>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b="1" dirty="0" smtClean="0">
                <a:solidFill>
                  <a:prstClr val="white"/>
                </a:solidFill>
                <a:latin typeface="Huawei Sans" panose="020C0503030203020204" pitchFamily="34" charset="0"/>
              </a:rPr>
              <a:t>VM</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3" name="文本框 32">
            <a:extLst>
              <a:ext uri="{FF2B5EF4-FFF2-40B4-BE49-F238E27FC236}">
                <a16:creationId xmlns:a16="http://schemas.microsoft.com/office/drawing/2014/main" xmlns="" id="{D391EF52-5E5B-4B47-AD91-7BCB38366F81}"/>
              </a:ext>
            </a:extLst>
          </p:cNvPr>
          <p:cNvSpPr txBox="1"/>
          <p:nvPr/>
        </p:nvSpPr>
        <p:spPr bwMode="gray">
          <a:xfrm>
            <a:off x="2581109" y="5819480"/>
            <a:ext cx="781408"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smtClean="0">
                <a:solidFill>
                  <a:prstClr val="black"/>
                </a:solidFill>
                <a:latin typeface="Huawei Sans" panose="020C0503030203020204" pitchFamily="34" charset="0"/>
              </a:rPr>
              <a:t>Server</a:t>
            </a:r>
            <a:endParaRPr lang="en-US" sz="1200" dirty="0">
              <a:solidFill>
                <a:prstClr val="black"/>
              </a:solidFill>
              <a:latin typeface="Huawei Sans" panose="020C0503030203020204" pitchFamily="34" charset="0"/>
            </a:endParaRPr>
          </a:p>
        </p:txBody>
      </p:sp>
      <p:sp>
        <p:nvSpPr>
          <p:cNvPr id="39" name="文本框 38">
            <a:extLst>
              <a:ext uri="{FF2B5EF4-FFF2-40B4-BE49-F238E27FC236}">
                <a16:creationId xmlns:a16="http://schemas.microsoft.com/office/drawing/2014/main" xmlns="" id="{9502BEB6-0D38-41F3-A459-B2570FC82779}"/>
              </a:ext>
            </a:extLst>
          </p:cNvPr>
          <p:cNvSpPr txBox="1"/>
          <p:nvPr/>
        </p:nvSpPr>
        <p:spPr bwMode="gray">
          <a:xfrm>
            <a:off x="8642563" y="3831778"/>
            <a:ext cx="2623940"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eaLnBrk="0" fontAlgn="ctr" hangingPunct="0">
              <a:spcBef>
                <a:spcPct val="0"/>
              </a:spcBef>
              <a:spcAft>
                <a:spcPct val="0"/>
              </a:spcAft>
            </a:pPr>
            <a:r>
              <a:rPr lang="en-US" sz="1200" dirty="0" smtClean="0">
                <a:solidFill>
                  <a:srgbClr val="C7000B"/>
                </a:solidFill>
                <a:latin typeface="Huawei Sans" panose="020C0503030203020204" pitchFamily="34" charset="0"/>
              </a:rPr>
              <a:t>Compute cluster </a:t>
            </a:r>
            <a:r>
              <a:rPr lang="en-US" sz="1200" dirty="0">
                <a:solidFill>
                  <a:srgbClr val="C7000B"/>
                </a:solidFill>
                <a:latin typeface="Huawei Sans" panose="020C0503030203020204" pitchFamily="34" charset="0"/>
              </a:rPr>
              <a:t>m</a:t>
            </a:r>
            <a:r>
              <a:rPr lang="en-US" sz="1200" dirty="0" smtClean="0">
                <a:solidFill>
                  <a:srgbClr val="C7000B"/>
                </a:solidFill>
                <a:latin typeface="Huawei Sans" panose="020C0503030203020204" pitchFamily="34" charset="0"/>
              </a:rPr>
              <a:t>anagement</a:t>
            </a:r>
            <a:endParaRPr lang="en-US" altLang="zh-CN" sz="1200" dirty="0" smtClean="0">
              <a:solidFill>
                <a:srgbClr val="C7000B"/>
              </a:solidFill>
              <a:latin typeface="Huawei Sans" panose="020C0503030203020204" pitchFamily="34" charset="0"/>
              <a:cs typeface="Huawei Sans" panose="020C0503030203020204" pitchFamily="34" charset="0"/>
              <a:sym typeface="Huawei Sans" panose="020C0503030203020204" pitchFamily="34" charset="0"/>
            </a:endParaRPr>
          </a:p>
          <a:p>
            <a:pPr algn="ctr" eaLnBrk="0" fontAlgn="ctr" hangingPunct="0">
              <a:spcBef>
                <a:spcPct val="0"/>
              </a:spcBef>
              <a:spcAft>
                <a:spcPct val="0"/>
              </a:spcAft>
            </a:pPr>
            <a:r>
              <a:rPr lang="en-US" sz="1200" dirty="0" smtClean="0">
                <a:solidFill>
                  <a:srgbClr val="C7000B"/>
                </a:solidFill>
                <a:latin typeface="Huawei Sans" panose="020C0503030203020204" pitchFamily="34" charset="0"/>
              </a:rPr>
              <a:t>VM </a:t>
            </a:r>
            <a:r>
              <a:rPr lang="en-US" altLang="zh-CN" sz="1200" dirty="0">
                <a:solidFill>
                  <a:srgbClr val="C7000B"/>
                </a:solidFill>
                <a:latin typeface="Huawei Sans" panose="020C0503030203020204" pitchFamily="34" charset="0"/>
              </a:rPr>
              <a:t>management</a:t>
            </a:r>
            <a:endParaRPr lang="en-US" altLang="zh-CN" sz="1200" dirty="0" smtClean="0">
              <a:solidFill>
                <a:srgbClr val="C7000B"/>
              </a:solidFill>
              <a:latin typeface="Huawei Sans" panose="020C0503030203020204" pitchFamily="34" charset="0"/>
              <a:cs typeface="Huawei Sans" panose="020C0503030203020204" pitchFamily="34" charset="0"/>
              <a:sym typeface="Huawei Sans" panose="020C0503030203020204" pitchFamily="34" charset="0"/>
            </a:endParaRPr>
          </a:p>
          <a:p>
            <a:pPr algn="ctr" eaLnBrk="0" fontAlgn="ctr" hangingPunct="0">
              <a:spcBef>
                <a:spcPct val="0"/>
              </a:spcBef>
              <a:spcAft>
                <a:spcPct val="0"/>
              </a:spcAft>
            </a:pPr>
            <a:r>
              <a:rPr lang="en-US" sz="1200" dirty="0" smtClean="0">
                <a:solidFill>
                  <a:srgbClr val="C7000B"/>
                </a:solidFill>
                <a:latin typeface="Huawei Sans" panose="020C0503030203020204" pitchFamily="34" charset="0"/>
              </a:rPr>
              <a:t>Virtual network </a:t>
            </a:r>
            <a:r>
              <a:rPr lang="en-US" altLang="zh-CN" sz="1200" dirty="0">
                <a:solidFill>
                  <a:srgbClr val="C7000B"/>
                </a:solidFill>
                <a:latin typeface="Huawei Sans" panose="020C0503030203020204" pitchFamily="34" charset="0"/>
              </a:rPr>
              <a:t>management</a:t>
            </a:r>
            <a:endParaRPr lang="en-US" altLang="zh-CN" sz="1200" dirty="0" smtClean="0">
              <a:solidFill>
                <a:srgbClr val="C7000B"/>
              </a:solidFill>
              <a:latin typeface="Huawei Sans" panose="020C0503030203020204" pitchFamily="34" charset="0"/>
              <a:cs typeface="Huawei Sans" panose="020C0503030203020204" pitchFamily="34" charset="0"/>
              <a:sym typeface="Huawei Sans" panose="020C0503030203020204" pitchFamily="34" charset="0"/>
            </a:endParaRPr>
          </a:p>
          <a:p>
            <a:pPr algn="ctr" eaLnBrk="0" fontAlgn="ctr" hangingPunct="0">
              <a:spcBef>
                <a:spcPct val="0"/>
              </a:spcBef>
              <a:spcAft>
                <a:spcPct val="0"/>
              </a:spcAft>
            </a:pPr>
            <a:r>
              <a:rPr lang="en-US" sz="1200" dirty="0" smtClean="0">
                <a:solidFill>
                  <a:srgbClr val="C7000B"/>
                </a:solidFill>
                <a:latin typeface="Huawei Sans" panose="020C0503030203020204" pitchFamily="34" charset="0"/>
              </a:rPr>
              <a:t>Data storage management</a:t>
            </a:r>
            <a:endParaRPr lang="en-US" altLang="zh-CN" sz="1200" dirty="0" smtClean="0">
              <a:solidFill>
                <a:srgbClr val="C7000B"/>
              </a:solidFill>
              <a:latin typeface="Huawei Sans" panose="020C0503030203020204" pitchFamily="34" charset="0"/>
              <a:cs typeface="Huawei Sans" panose="020C0503030203020204" pitchFamily="34" charset="0"/>
              <a:sym typeface="Huawei Sans" panose="020C0503030203020204" pitchFamily="34" charset="0"/>
            </a:endParaRPr>
          </a:p>
          <a:p>
            <a:pPr algn="ctr" eaLnBrk="0" fontAlgn="ctr" hangingPunct="0">
              <a:spcBef>
                <a:spcPct val="0"/>
              </a:spcBef>
              <a:spcAft>
                <a:spcPct val="0"/>
              </a:spcAft>
            </a:pPr>
            <a:r>
              <a:rPr lang="en-US" sz="1200" dirty="0" smtClean="0">
                <a:solidFill>
                  <a:srgbClr val="C7000B"/>
                </a:solidFill>
                <a:latin typeface="Huawei Sans" panose="020C0503030203020204" pitchFamily="34" charset="0"/>
              </a:rPr>
              <a:t>...</a:t>
            </a:r>
            <a:endParaRPr lang="en-US" altLang="zh-CN" sz="1200" dirty="0">
              <a:solidFill>
                <a:srgbClr val="C7000B"/>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0" name="Shape 539">
            <a:extLst>
              <a:ext uri="{FF2B5EF4-FFF2-40B4-BE49-F238E27FC236}">
                <a16:creationId xmlns:a16="http://schemas.microsoft.com/office/drawing/2014/main" xmlns="" id="{A4F8348A-C1D4-4987-9936-448C5E21D946}"/>
              </a:ext>
            </a:extLst>
          </p:cNvPr>
          <p:cNvSpPr/>
          <p:nvPr/>
        </p:nvSpPr>
        <p:spPr bwMode="gray">
          <a:xfrm flipV="1">
            <a:off x="7347514" y="3672941"/>
            <a:ext cx="1373325" cy="1472668"/>
          </a:xfrm>
          <a:custGeom>
            <a:avLst/>
            <a:gdLst>
              <a:gd name="connsiteX0" fmla="*/ 8509 w 30109"/>
              <a:gd name="connsiteY0" fmla="*/ 21477 h 21600"/>
              <a:gd name="connsiteX1" fmla="*/ 0 w 30109"/>
              <a:gd name="connsiteY1" fmla="*/ 0 h 21600"/>
              <a:gd name="connsiteX2" fmla="*/ 25258 w 30109"/>
              <a:gd name="connsiteY2" fmla="*/ 0 h 21600"/>
              <a:gd name="connsiteX3" fmla="*/ 30109 w 30109"/>
              <a:gd name="connsiteY3" fmla="*/ 21600 h 21600"/>
              <a:gd name="connsiteX4" fmla="*/ 8509 w 30109"/>
              <a:gd name="connsiteY4" fmla="*/ 21477 h 21600"/>
              <a:gd name="connsiteX0" fmla="*/ 8509 w 40642"/>
              <a:gd name="connsiteY0" fmla="*/ 21860 h 21983"/>
              <a:gd name="connsiteX1" fmla="*/ 0 w 40642"/>
              <a:gd name="connsiteY1" fmla="*/ 383 h 21983"/>
              <a:gd name="connsiteX2" fmla="*/ 40642 w 40642"/>
              <a:gd name="connsiteY2" fmla="*/ 0 h 21983"/>
              <a:gd name="connsiteX3" fmla="*/ 30109 w 40642"/>
              <a:gd name="connsiteY3" fmla="*/ 21983 h 21983"/>
              <a:gd name="connsiteX4" fmla="*/ 8509 w 40642"/>
              <a:gd name="connsiteY4" fmla="*/ 21860 h 21983"/>
              <a:gd name="connsiteX0" fmla="*/ 9373 w 41506"/>
              <a:gd name="connsiteY0" fmla="*/ 21860 h 21983"/>
              <a:gd name="connsiteX1" fmla="*/ 0 w 41506"/>
              <a:gd name="connsiteY1" fmla="*/ 0 h 21983"/>
              <a:gd name="connsiteX2" fmla="*/ 41506 w 41506"/>
              <a:gd name="connsiteY2" fmla="*/ 0 h 21983"/>
              <a:gd name="connsiteX3" fmla="*/ 30973 w 41506"/>
              <a:gd name="connsiteY3" fmla="*/ 21983 h 21983"/>
              <a:gd name="connsiteX4" fmla="*/ 9373 w 41506"/>
              <a:gd name="connsiteY4" fmla="*/ 21860 h 21983"/>
              <a:gd name="connsiteX0" fmla="*/ 9719 w 41506"/>
              <a:gd name="connsiteY0" fmla="*/ 22051 h 22051"/>
              <a:gd name="connsiteX1" fmla="*/ 0 w 41506"/>
              <a:gd name="connsiteY1" fmla="*/ 0 h 22051"/>
              <a:gd name="connsiteX2" fmla="*/ 41506 w 41506"/>
              <a:gd name="connsiteY2" fmla="*/ 0 h 22051"/>
              <a:gd name="connsiteX3" fmla="*/ 30973 w 41506"/>
              <a:gd name="connsiteY3" fmla="*/ 21983 h 22051"/>
              <a:gd name="connsiteX4" fmla="*/ 9719 w 41506"/>
              <a:gd name="connsiteY4" fmla="*/ 22051 h 22051"/>
              <a:gd name="connsiteX0" fmla="*/ 14495 w 41506"/>
              <a:gd name="connsiteY0" fmla="*/ 22051 h 22051"/>
              <a:gd name="connsiteX1" fmla="*/ 0 w 41506"/>
              <a:gd name="connsiteY1" fmla="*/ 0 h 22051"/>
              <a:gd name="connsiteX2" fmla="*/ 41506 w 41506"/>
              <a:gd name="connsiteY2" fmla="*/ 0 h 22051"/>
              <a:gd name="connsiteX3" fmla="*/ 30973 w 41506"/>
              <a:gd name="connsiteY3" fmla="*/ 21983 h 22051"/>
              <a:gd name="connsiteX4" fmla="*/ 14495 w 41506"/>
              <a:gd name="connsiteY4" fmla="*/ 22051 h 22051"/>
              <a:gd name="connsiteX0" fmla="*/ 14495 w 41506"/>
              <a:gd name="connsiteY0" fmla="*/ 22051 h 22051"/>
              <a:gd name="connsiteX1" fmla="*/ 0 w 41506"/>
              <a:gd name="connsiteY1" fmla="*/ 0 h 22051"/>
              <a:gd name="connsiteX2" fmla="*/ 41506 w 41506"/>
              <a:gd name="connsiteY2" fmla="*/ 0 h 22051"/>
              <a:gd name="connsiteX3" fmla="*/ 26687 w 41506"/>
              <a:gd name="connsiteY3" fmla="*/ 21983 h 22051"/>
              <a:gd name="connsiteX4" fmla="*/ 14495 w 41506"/>
              <a:gd name="connsiteY4" fmla="*/ 22051 h 22051"/>
              <a:gd name="connsiteX0" fmla="*/ 0 w 27011"/>
              <a:gd name="connsiteY0" fmla="*/ 27191 h 27191"/>
              <a:gd name="connsiteX1" fmla="*/ 11238 w 27011"/>
              <a:gd name="connsiteY1" fmla="*/ 0 h 27191"/>
              <a:gd name="connsiteX2" fmla="*/ 27011 w 27011"/>
              <a:gd name="connsiteY2" fmla="*/ 5140 h 27191"/>
              <a:gd name="connsiteX3" fmla="*/ 12192 w 27011"/>
              <a:gd name="connsiteY3" fmla="*/ 27123 h 27191"/>
              <a:gd name="connsiteX4" fmla="*/ 0 w 27011"/>
              <a:gd name="connsiteY4" fmla="*/ 27191 h 27191"/>
              <a:gd name="connsiteX0" fmla="*/ 0 w 22967"/>
              <a:gd name="connsiteY0" fmla="*/ 27191 h 27191"/>
              <a:gd name="connsiteX1" fmla="*/ 11238 w 22967"/>
              <a:gd name="connsiteY1" fmla="*/ 0 h 27191"/>
              <a:gd name="connsiteX2" fmla="*/ 22967 w 22967"/>
              <a:gd name="connsiteY2" fmla="*/ 1582 h 27191"/>
              <a:gd name="connsiteX3" fmla="*/ 12192 w 22967"/>
              <a:gd name="connsiteY3" fmla="*/ 27123 h 27191"/>
              <a:gd name="connsiteX4" fmla="*/ 0 w 22967"/>
              <a:gd name="connsiteY4" fmla="*/ 27191 h 27191"/>
              <a:gd name="connsiteX0" fmla="*/ 0 w 22967"/>
              <a:gd name="connsiteY0" fmla="*/ 27191 h 27191"/>
              <a:gd name="connsiteX1" fmla="*/ 11238 w 22967"/>
              <a:gd name="connsiteY1" fmla="*/ 0 h 27191"/>
              <a:gd name="connsiteX2" fmla="*/ 22967 w 22967"/>
              <a:gd name="connsiteY2" fmla="*/ 1582 h 27191"/>
              <a:gd name="connsiteX3" fmla="*/ 6953 w 22967"/>
              <a:gd name="connsiteY3" fmla="*/ 27123 h 27191"/>
              <a:gd name="connsiteX4" fmla="*/ 0 w 22967"/>
              <a:gd name="connsiteY4" fmla="*/ 27191 h 27191"/>
              <a:gd name="connsiteX0" fmla="*/ 0 w 11295"/>
              <a:gd name="connsiteY0" fmla="*/ 27191 h 27191"/>
              <a:gd name="connsiteX1" fmla="*/ 11238 w 11295"/>
              <a:gd name="connsiteY1" fmla="*/ 0 h 27191"/>
              <a:gd name="connsiteX2" fmla="*/ 11295 w 11295"/>
              <a:gd name="connsiteY2" fmla="*/ 21548 h 27191"/>
              <a:gd name="connsiteX3" fmla="*/ 6953 w 11295"/>
              <a:gd name="connsiteY3" fmla="*/ 27123 h 27191"/>
              <a:gd name="connsiteX4" fmla="*/ 0 w 11295"/>
              <a:gd name="connsiteY4" fmla="*/ 27191 h 27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95" h="27191" extrusionOk="0">
                <a:moveTo>
                  <a:pt x="0" y="27191"/>
                </a:moveTo>
                <a:lnTo>
                  <a:pt x="11238" y="0"/>
                </a:lnTo>
                <a:cubicBezTo>
                  <a:pt x="11257" y="7183"/>
                  <a:pt x="11276" y="14365"/>
                  <a:pt x="11295" y="21548"/>
                </a:cubicBezTo>
                <a:lnTo>
                  <a:pt x="6953" y="27123"/>
                </a:lnTo>
                <a:lnTo>
                  <a:pt x="0" y="27191"/>
                </a:lnTo>
                <a:close/>
              </a:path>
            </a:pathLst>
          </a:custGeom>
          <a:gradFill flip="none" rotWithShape="1">
            <a:gsLst>
              <a:gs pos="22000">
                <a:srgbClr val="FFC000"/>
              </a:gs>
              <a:gs pos="100000">
                <a:schemeClr val="bg1"/>
              </a:gs>
            </a:gsLst>
            <a:lin ang="0" scaled="1"/>
            <a:tileRect/>
          </a:gradFill>
          <a:ln w="12700" cap="flat">
            <a:noFill/>
            <a:miter lim="400000"/>
          </a:ln>
          <a:effectLst/>
        </p:spPr>
        <p:txBody>
          <a:bodyPr wrap="square" lIns="0" tIns="0" rIns="0" bIns="0" numCol="1" anchor="ctr">
            <a:noAutofit/>
          </a:bodyPr>
          <a:lstStyle/>
          <a:p>
            <a:pPr defTabSz="574263" fontAlgn="ctr">
              <a:defRPr sz="2200">
                <a:latin typeface="Arial"/>
                <a:ea typeface="Gill Sans"/>
                <a:cs typeface="Gill Sans"/>
                <a:sym typeface="Gill Sans"/>
              </a:defRPr>
            </a:pPr>
            <a:endParaRPr lang="en-US" sz="1200" b="1" dirty="0">
              <a:solidFill>
                <a:prstClr val="black"/>
              </a:solidFill>
              <a:latin typeface="Huawei Sans" panose="020C0503030203020204" pitchFamily="34" charset="0"/>
              <a:ea typeface="Gill Sans"/>
              <a:cs typeface="Huawei Sans" panose="020C0503030203020204" pitchFamily="34" charset="0"/>
              <a:sym typeface="Huawei Sans" panose="020C0503030203020204" pitchFamily="34" charset="0"/>
            </a:endParaRPr>
          </a:p>
        </p:txBody>
      </p:sp>
      <p:cxnSp>
        <p:nvCxnSpPr>
          <p:cNvPr id="16" name="直接箭头连接符 15">
            <a:extLst>
              <a:ext uri="{FF2B5EF4-FFF2-40B4-BE49-F238E27FC236}">
                <a16:creationId xmlns:a16="http://schemas.microsoft.com/office/drawing/2014/main" xmlns="" id="{F589995E-28D4-4B92-91E9-F5F6419B9BBA}"/>
              </a:ext>
            </a:extLst>
          </p:cNvPr>
          <p:cNvCxnSpPr>
            <a:stCxn id="4" idx="3"/>
          </p:cNvCxnSpPr>
          <p:nvPr/>
        </p:nvCxnSpPr>
        <p:spPr bwMode="gray">
          <a:xfrm>
            <a:off x="6434046" y="3533171"/>
            <a:ext cx="635788"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C9B693B9-EC0B-4DD4-8706-2941D8232D85}"/>
              </a:ext>
            </a:extLst>
          </p:cNvPr>
          <p:cNvSpPr/>
          <p:nvPr/>
        </p:nvSpPr>
        <p:spPr bwMode="gray">
          <a:xfrm>
            <a:off x="2107531" y="5134943"/>
            <a:ext cx="1652523" cy="276999"/>
          </a:xfrm>
          <a:prstGeom prst="rect">
            <a:avLst/>
          </a:prstGeom>
          <a:solidFill>
            <a:srgbClr val="30B5C5"/>
          </a:solidFill>
          <a:ln>
            <a:solidFill>
              <a:srgbClr val="30B5C5"/>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fontAlgn="ctr">
              <a:spcBef>
                <a:spcPts val="600"/>
              </a:spcBef>
              <a:spcAft>
                <a:spcPts val="600"/>
              </a:spcAft>
            </a:pPr>
            <a:r>
              <a:rPr lang="en-US" sz="1200" b="1" dirty="0" err="1" smtClean="0">
                <a:solidFill>
                  <a:prstClr val="black"/>
                </a:solidFill>
                <a:latin typeface="Huawei Sans" panose="020C0503030203020204" pitchFamily="34" charset="0"/>
              </a:rPr>
              <a:t>vSwitch</a:t>
            </a:r>
            <a:endParaRPr lang="en-US" altLang="zh-CN" sz="12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4" name="五边形 24">
            <a:extLst>
              <a:ext uri="{FF2B5EF4-FFF2-40B4-BE49-F238E27FC236}">
                <a16:creationId xmlns:a16="http://schemas.microsoft.com/office/drawing/2014/main" xmlns="" id="{6DEE2D4C-6D0E-433A-BE3F-3B740BC81271}"/>
              </a:ext>
            </a:extLst>
          </p:cNvPr>
          <p:cNvSpPr/>
          <p:nvPr/>
        </p:nvSpPr>
        <p:spPr bwMode="auto">
          <a:xfrm>
            <a:off x="6477065" y="54232"/>
            <a:ext cx="1029851" cy="39323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Hosting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45" name="燕尾形 25">
            <a:extLst>
              <a:ext uri="{FF2B5EF4-FFF2-40B4-BE49-F238E27FC236}">
                <a16:creationId xmlns:a16="http://schemas.microsoft.com/office/drawing/2014/main" xmlns="" id="{DBFF17A4-10DB-4676-8905-97ED565EBF5D}"/>
              </a:ext>
            </a:extLst>
          </p:cNvPr>
          <p:cNvSpPr/>
          <p:nvPr/>
        </p:nvSpPr>
        <p:spPr bwMode="auto">
          <a:xfrm>
            <a:off x="7412380" y="54233"/>
            <a:ext cx="1314684" cy="38709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Computing</a:t>
            </a:r>
          </a:p>
        </p:txBody>
      </p:sp>
      <p:sp>
        <p:nvSpPr>
          <p:cNvPr id="46" name="燕尾形 26">
            <a:extLst>
              <a:ext uri="{FF2B5EF4-FFF2-40B4-BE49-F238E27FC236}">
                <a16:creationId xmlns:a16="http://schemas.microsoft.com/office/drawing/2014/main" xmlns="" id="{AA653212-18A0-4893-9DD3-D32654F3A8CA}"/>
              </a:ext>
            </a:extLst>
          </p:cNvPr>
          <p:cNvSpPr/>
          <p:nvPr/>
        </p:nvSpPr>
        <p:spPr bwMode="auto">
          <a:xfrm>
            <a:off x="8616732" y="54233"/>
            <a:ext cx="1476392"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Cloud-Network Integration</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47" name="燕尾形 46">
            <a:extLst>
              <a:ext uri="{FF2B5EF4-FFF2-40B4-BE49-F238E27FC236}">
                <a16:creationId xmlns:a16="http://schemas.microsoft.com/office/drawing/2014/main" xmlns="" id="{C9FA4A3E-0311-48D6-8CE9-0FB6DD522332}"/>
              </a:ext>
            </a:extLst>
          </p:cNvPr>
          <p:cNvSpPr/>
          <p:nvPr/>
        </p:nvSpPr>
        <p:spPr bwMode="auto">
          <a:xfrm>
            <a:off x="9960584" y="54232"/>
            <a:ext cx="1795920" cy="39323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Container Network Association</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70472888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C80EFF4-F44D-4EDE-AB11-80B038CFE5E6}"/>
              </a:ext>
            </a:extLst>
          </p:cNvPr>
          <p:cNvSpPr>
            <a:spLocks noGrp="1"/>
          </p:cNvSpPr>
          <p:nvPr>
            <p:ph type="title"/>
          </p:nvPr>
        </p:nvSpPr>
        <p:spPr/>
        <p:txBody>
          <a:bodyPr/>
          <a:lstStyle/>
          <a:p>
            <a:r>
              <a:rPr lang="en-US" smtClean="0"/>
              <a:t>Virtual Network</a:t>
            </a:r>
            <a:r>
              <a:rPr lang="en-US" altLang="zh-CN" smtClean="0"/>
              <a:t>: vSwitch</a:t>
            </a:r>
            <a:endParaRPr lang="en-US" dirty="0"/>
          </a:p>
        </p:txBody>
      </p:sp>
      <p:sp>
        <p:nvSpPr>
          <p:cNvPr id="8" name="文本占位符 7"/>
          <p:cNvSpPr>
            <a:spLocks noGrp="1"/>
          </p:cNvSpPr>
          <p:nvPr>
            <p:ph type="body" sz="quarter" idx="10"/>
          </p:nvPr>
        </p:nvSpPr>
        <p:spPr/>
        <p:txBody>
          <a:bodyPr/>
          <a:lstStyle/>
          <a:p>
            <a:pPr algn="l"/>
            <a:r>
              <a:rPr lang="en-US" altLang="zh-CN" sz="1800" smtClean="0"/>
              <a:t>vSwitch </a:t>
            </a:r>
            <a:r>
              <a:rPr lang="en-US" sz="1800" smtClean="0"/>
              <a:t>is a software switch deployed on a server. It is mainly used to implement communication between virtual interfaces on a server.</a:t>
            </a:r>
            <a:endParaRPr lang="en-US" altLang="zh-CN" sz="1800" smtClean="0">
              <a:sym typeface="Huawei Sans" panose="020C0503030203020204" pitchFamily="34" charset="0"/>
            </a:endParaRPr>
          </a:p>
          <a:p>
            <a:pPr algn="l"/>
            <a:r>
              <a:rPr lang="en-US" sz="1800" smtClean="0"/>
              <a:t>Common </a:t>
            </a:r>
            <a:r>
              <a:rPr lang="en-US" altLang="zh-CN" sz="1800" smtClean="0"/>
              <a:t>vSwitch</a:t>
            </a:r>
            <a:r>
              <a:rPr lang="en-US" sz="1800" smtClean="0"/>
              <a:t>es in the industry include the open-source Open vSwitch, Huawei CE1800V, and VMware vSphere Standard Switch.</a:t>
            </a:r>
            <a:endParaRPr lang="en-US" altLang="zh-CN" sz="1800" dirty="0">
              <a:sym typeface="Huawei Sans" panose="020C0503030203020204" pitchFamily="34" charset="0"/>
            </a:endParaRPr>
          </a:p>
        </p:txBody>
      </p:sp>
      <p:sp>
        <p:nvSpPr>
          <p:cNvPr id="5" name="矩形 4">
            <a:extLst>
              <a:ext uri="{FF2B5EF4-FFF2-40B4-BE49-F238E27FC236}">
                <a16:creationId xmlns:a16="http://schemas.microsoft.com/office/drawing/2014/main" xmlns="" id="{08CAB700-0491-47D4-B53D-3F5FD27E3364}"/>
              </a:ext>
            </a:extLst>
          </p:cNvPr>
          <p:cNvSpPr/>
          <p:nvPr/>
        </p:nvSpPr>
        <p:spPr bwMode="gray">
          <a:xfrm>
            <a:off x="1292860" y="3615645"/>
            <a:ext cx="9347200" cy="1989883"/>
          </a:xfrm>
          <a:prstGeom prst="rect">
            <a:avLst/>
          </a:prstGeom>
          <a:solidFill>
            <a:srgbClr val="BEE9EE"/>
          </a:solidFill>
          <a:ln w="19050" cap="flat" cmpd="sng" algn="ctr">
            <a:solidFill>
              <a:schemeClr val="tx1">
                <a:lumMod val="95000"/>
                <a:lumOff val="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r>
              <a:rPr lang="en-US" sz="1600" dirty="0" smtClean="0">
                <a:solidFill>
                  <a:prstClr val="black"/>
                </a:solidFill>
                <a:latin typeface="Huawei Sans" panose="020C0503030203020204" pitchFamily="34" charset="0"/>
              </a:rPr>
              <a:t>Server</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6" name="矩形 5">
            <a:extLst>
              <a:ext uri="{FF2B5EF4-FFF2-40B4-BE49-F238E27FC236}">
                <a16:creationId xmlns:a16="http://schemas.microsoft.com/office/drawing/2014/main" xmlns="" id="{82332813-20CB-4EAA-A7EC-FCFD86F3CFCC}"/>
              </a:ext>
            </a:extLst>
          </p:cNvPr>
          <p:cNvSpPr/>
          <p:nvPr/>
        </p:nvSpPr>
        <p:spPr bwMode="gray">
          <a:xfrm>
            <a:off x="3676609" y="3781833"/>
            <a:ext cx="1080000" cy="252000"/>
          </a:xfrm>
          <a:prstGeom prst="rect">
            <a:avLst/>
          </a:prstGeom>
          <a:solidFill>
            <a:schemeClr val="bg1">
              <a:lumMod val="85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defTabSz="914400" fontAlgn="ctr">
              <a:spcBef>
                <a:spcPct val="0"/>
              </a:spcBef>
              <a:spcAft>
                <a:spcPct val="0"/>
              </a:spcAft>
            </a:pPr>
            <a:r>
              <a:rPr lang="en-US" sz="1200" dirty="0" smtClean="0">
                <a:solidFill>
                  <a:prstClr val="black"/>
                </a:solidFill>
                <a:latin typeface="Huawei Sans" panose="020C0503030203020204" pitchFamily="34" charset="0"/>
              </a:rPr>
              <a:t>NIC 1</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7" name="矩形 6">
            <a:extLst>
              <a:ext uri="{FF2B5EF4-FFF2-40B4-BE49-F238E27FC236}">
                <a16:creationId xmlns:a16="http://schemas.microsoft.com/office/drawing/2014/main" xmlns="" id="{D6A90C7E-4EEC-4719-A9C8-36BF40599C47}"/>
              </a:ext>
            </a:extLst>
          </p:cNvPr>
          <p:cNvSpPr/>
          <p:nvPr/>
        </p:nvSpPr>
        <p:spPr bwMode="gray">
          <a:xfrm>
            <a:off x="3676609" y="4396942"/>
            <a:ext cx="1080000" cy="252000"/>
          </a:xfrm>
          <a:prstGeom prst="rect">
            <a:avLst/>
          </a:prstGeom>
          <a:solidFill>
            <a:srgbClr val="FFFFCC"/>
          </a:solidFill>
          <a:ln w="19050" cap="flat" cmpd="sng" algn="ctr">
            <a:solidFill>
              <a:srgbClr val="F6B78C"/>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eaLnBrk="0" fontAlgn="ctr" hangingPunct="0">
              <a:spcBef>
                <a:spcPct val="0"/>
              </a:spcBef>
              <a:spcAft>
                <a:spcPct val="0"/>
              </a:spcAft>
            </a:pPr>
            <a:r>
              <a:rPr lang="en-US" sz="1200" dirty="0" err="1" smtClean="0">
                <a:solidFill>
                  <a:srgbClr val="C7000B"/>
                </a:solidFill>
                <a:latin typeface="Huawei Sans" panose="020C0503030203020204" pitchFamily="34" charset="0"/>
              </a:rPr>
              <a:t>vSwitch</a:t>
            </a:r>
            <a:r>
              <a:rPr lang="en-US" sz="1200" dirty="0" smtClean="0">
                <a:solidFill>
                  <a:srgbClr val="C7000B"/>
                </a:solidFill>
                <a:latin typeface="Huawei Sans" panose="020C0503030203020204" pitchFamily="34" charset="0"/>
              </a:rPr>
              <a:t> 1</a:t>
            </a:r>
            <a:endParaRPr lang="en-US" altLang="zh-CN" sz="1200" dirty="0">
              <a:solidFill>
                <a:srgbClr val="C7000B"/>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0" name="矩形 9">
            <a:extLst>
              <a:ext uri="{FF2B5EF4-FFF2-40B4-BE49-F238E27FC236}">
                <a16:creationId xmlns:a16="http://schemas.microsoft.com/office/drawing/2014/main" xmlns="" id="{766379AC-7F13-495F-AE30-68BFC8D95114}"/>
              </a:ext>
            </a:extLst>
          </p:cNvPr>
          <p:cNvSpPr/>
          <p:nvPr/>
        </p:nvSpPr>
        <p:spPr bwMode="gray">
          <a:xfrm>
            <a:off x="2193531" y="5068557"/>
            <a:ext cx="1080000" cy="252000"/>
          </a:xfrm>
          <a:prstGeom prst="rect">
            <a:avLst/>
          </a:prstGeom>
          <a:solidFill>
            <a:srgbClr val="30B5C5"/>
          </a:solidFill>
          <a:ln w="19050" cap="flat" cmpd="sng" algn="ctr">
            <a:solidFill>
              <a:srgbClr val="0082B4"/>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defTabSz="914400" fontAlgn="ctr">
              <a:spcBef>
                <a:spcPct val="0"/>
              </a:spcBef>
              <a:spcAft>
                <a:spcPct val="0"/>
              </a:spcAft>
            </a:pPr>
            <a:r>
              <a:rPr lang="en-US" sz="1200" dirty="0" smtClean="0">
                <a:solidFill>
                  <a:prstClr val="white"/>
                </a:solidFill>
                <a:latin typeface="Huawei Sans" panose="020C0503030203020204" pitchFamily="34" charset="0"/>
              </a:rPr>
              <a:t>VM 0</a:t>
            </a:r>
            <a:endParaRPr lang="en-US" altLang="zh-CN" sz="1200" dirty="0">
              <a:solidFill>
                <a:prstClr val="white"/>
              </a:solidFill>
              <a:latin typeface="Huawei Sans" panose="020C0503030203020204" pitchFamily="34" charset="0"/>
              <a:sym typeface="Huawei Sans" panose="020C0503030203020204" pitchFamily="34" charset="0"/>
            </a:endParaRPr>
          </a:p>
        </p:txBody>
      </p:sp>
      <p:sp>
        <p:nvSpPr>
          <p:cNvPr id="11" name="矩形 10">
            <a:extLst>
              <a:ext uri="{FF2B5EF4-FFF2-40B4-BE49-F238E27FC236}">
                <a16:creationId xmlns:a16="http://schemas.microsoft.com/office/drawing/2014/main" xmlns="" id="{19B964B1-F28F-41D6-9F8B-370B2F2FA625}"/>
              </a:ext>
            </a:extLst>
          </p:cNvPr>
          <p:cNvSpPr/>
          <p:nvPr/>
        </p:nvSpPr>
        <p:spPr bwMode="gray">
          <a:xfrm>
            <a:off x="5159687" y="5068557"/>
            <a:ext cx="1080000" cy="252000"/>
          </a:xfrm>
          <a:prstGeom prst="rect">
            <a:avLst/>
          </a:prstGeom>
          <a:solidFill>
            <a:srgbClr val="30B5C5"/>
          </a:solidFill>
          <a:ln w="19050" cap="flat" cmpd="sng" algn="ctr">
            <a:solidFill>
              <a:srgbClr val="0082B4"/>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defTabSz="914400" fontAlgn="ctr">
              <a:spcBef>
                <a:spcPct val="0"/>
              </a:spcBef>
              <a:spcAft>
                <a:spcPct val="0"/>
              </a:spcAft>
            </a:pPr>
            <a:r>
              <a:rPr lang="en-US" sz="1200" dirty="0" smtClean="0">
                <a:solidFill>
                  <a:prstClr val="white"/>
                </a:solidFill>
                <a:latin typeface="Huawei Sans" panose="020C0503030203020204" pitchFamily="34" charset="0"/>
              </a:rPr>
              <a:t>VM 1</a:t>
            </a:r>
            <a:endParaRPr lang="en-US" altLang="zh-CN" sz="1200" dirty="0">
              <a:solidFill>
                <a:prstClr val="white"/>
              </a:solidFill>
              <a:latin typeface="Huawei Sans" panose="020C0503030203020204" pitchFamily="34" charset="0"/>
              <a:sym typeface="Huawei Sans" panose="020C0503030203020204" pitchFamily="34" charset="0"/>
            </a:endParaRPr>
          </a:p>
        </p:txBody>
      </p:sp>
      <p:cxnSp>
        <p:nvCxnSpPr>
          <p:cNvPr id="12" name="直接连接符 11">
            <a:extLst>
              <a:ext uri="{FF2B5EF4-FFF2-40B4-BE49-F238E27FC236}">
                <a16:creationId xmlns:a16="http://schemas.microsoft.com/office/drawing/2014/main" xmlns="" id="{A5187418-9A36-4801-9581-E335CB2846D8}"/>
              </a:ext>
            </a:extLst>
          </p:cNvPr>
          <p:cNvCxnSpPr>
            <a:cxnSpLocks/>
            <a:stCxn id="24" idx="2"/>
            <a:endCxn id="6" idx="0"/>
          </p:cNvCxnSpPr>
          <p:nvPr/>
        </p:nvCxnSpPr>
        <p:spPr bwMode="gray">
          <a:xfrm flipH="1">
            <a:off x="4216609" y="3160970"/>
            <a:ext cx="1761058" cy="62086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直接连接符 12">
            <a:extLst>
              <a:ext uri="{FF2B5EF4-FFF2-40B4-BE49-F238E27FC236}">
                <a16:creationId xmlns:a16="http://schemas.microsoft.com/office/drawing/2014/main" xmlns="" id="{660E7F3D-4611-40AA-9817-DB22ECF57191}"/>
              </a:ext>
            </a:extLst>
          </p:cNvPr>
          <p:cNvCxnSpPr>
            <a:cxnSpLocks/>
            <a:stCxn id="6" idx="2"/>
            <a:endCxn id="7" idx="0"/>
          </p:cNvCxnSpPr>
          <p:nvPr/>
        </p:nvCxnSpPr>
        <p:spPr bwMode="gray">
          <a:xfrm>
            <a:off x="4216609" y="4033833"/>
            <a:ext cx="0" cy="36310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 name="直接连接符 13">
            <a:extLst>
              <a:ext uri="{FF2B5EF4-FFF2-40B4-BE49-F238E27FC236}">
                <a16:creationId xmlns:a16="http://schemas.microsoft.com/office/drawing/2014/main" xmlns="" id="{D5847709-16C3-45DC-8A63-FDC460C5E248}"/>
              </a:ext>
            </a:extLst>
          </p:cNvPr>
          <p:cNvCxnSpPr>
            <a:cxnSpLocks/>
            <a:stCxn id="7" idx="1"/>
            <a:endCxn id="10" idx="0"/>
          </p:cNvCxnSpPr>
          <p:nvPr/>
        </p:nvCxnSpPr>
        <p:spPr bwMode="gray">
          <a:xfrm flipH="1">
            <a:off x="2733531" y="4522942"/>
            <a:ext cx="943078" cy="54561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 name="直接连接符 14">
            <a:extLst>
              <a:ext uri="{FF2B5EF4-FFF2-40B4-BE49-F238E27FC236}">
                <a16:creationId xmlns:a16="http://schemas.microsoft.com/office/drawing/2014/main" xmlns="" id="{C82CF7CC-AC85-467D-9E72-A91F02D233E5}"/>
              </a:ext>
            </a:extLst>
          </p:cNvPr>
          <p:cNvCxnSpPr>
            <a:cxnSpLocks/>
            <a:stCxn id="7" idx="3"/>
            <a:endCxn id="11" idx="0"/>
          </p:cNvCxnSpPr>
          <p:nvPr/>
        </p:nvCxnSpPr>
        <p:spPr bwMode="gray">
          <a:xfrm>
            <a:off x="4756609" y="4522942"/>
            <a:ext cx="943078" cy="545615"/>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4" name="图片 23">
            <a:extLst>
              <a:ext uri="{FF2B5EF4-FFF2-40B4-BE49-F238E27FC236}">
                <a16:creationId xmlns:a16="http://schemas.microsoft.com/office/drawing/2014/main" xmlns="" id="{59DED283-4C95-4362-9E82-09918B7917F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707667" y="2718170"/>
            <a:ext cx="540000" cy="442800"/>
          </a:xfrm>
          <a:prstGeom prst="rect">
            <a:avLst/>
          </a:prstGeom>
        </p:spPr>
      </p:pic>
      <p:sp>
        <p:nvSpPr>
          <p:cNvPr id="45" name="矩形 44">
            <a:extLst>
              <a:ext uri="{FF2B5EF4-FFF2-40B4-BE49-F238E27FC236}">
                <a16:creationId xmlns:a16="http://schemas.microsoft.com/office/drawing/2014/main" xmlns="" id="{F998A503-A9D2-41CB-AFFB-9DBB00C19E32}"/>
              </a:ext>
            </a:extLst>
          </p:cNvPr>
          <p:cNvSpPr/>
          <p:nvPr/>
        </p:nvSpPr>
        <p:spPr bwMode="gray">
          <a:xfrm>
            <a:off x="7230793" y="3741982"/>
            <a:ext cx="1080000" cy="252000"/>
          </a:xfrm>
          <a:prstGeom prst="rect">
            <a:avLst/>
          </a:prstGeom>
          <a:solidFill>
            <a:schemeClr val="bg1">
              <a:lumMod val="85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defTabSz="914400" fontAlgn="ctr">
              <a:spcBef>
                <a:spcPct val="0"/>
              </a:spcBef>
              <a:spcAft>
                <a:spcPct val="0"/>
              </a:spcAft>
            </a:pPr>
            <a:r>
              <a:rPr lang="en-US" sz="1200" dirty="0" smtClean="0">
                <a:solidFill>
                  <a:prstClr val="black"/>
                </a:solidFill>
                <a:latin typeface="Huawei Sans" panose="020C0503030203020204" pitchFamily="34" charset="0"/>
              </a:rPr>
              <a:t>NIC 2</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48" name="矩形 47">
            <a:extLst>
              <a:ext uri="{FF2B5EF4-FFF2-40B4-BE49-F238E27FC236}">
                <a16:creationId xmlns:a16="http://schemas.microsoft.com/office/drawing/2014/main" xmlns="" id="{9EA79E07-5503-4974-893D-D05994B5B78C}"/>
              </a:ext>
            </a:extLst>
          </p:cNvPr>
          <p:cNvSpPr/>
          <p:nvPr/>
        </p:nvSpPr>
        <p:spPr bwMode="gray">
          <a:xfrm>
            <a:off x="7230793" y="5068557"/>
            <a:ext cx="1080000" cy="252000"/>
          </a:xfrm>
          <a:prstGeom prst="rect">
            <a:avLst/>
          </a:prstGeom>
          <a:solidFill>
            <a:srgbClr val="30B5C5"/>
          </a:solidFill>
          <a:ln w="19050" cap="flat" cmpd="sng" algn="ctr">
            <a:solidFill>
              <a:srgbClr val="0082B4"/>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defTabSz="914400" fontAlgn="ctr">
              <a:spcBef>
                <a:spcPct val="0"/>
              </a:spcBef>
              <a:spcAft>
                <a:spcPct val="0"/>
              </a:spcAft>
            </a:pPr>
            <a:r>
              <a:rPr lang="en-US" sz="1200" dirty="0" smtClean="0">
                <a:solidFill>
                  <a:prstClr val="white"/>
                </a:solidFill>
                <a:latin typeface="Huawei Sans" panose="020C0503030203020204" pitchFamily="34" charset="0"/>
              </a:rPr>
              <a:t>VM 2</a:t>
            </a:r>
            <a:endParaRPr lang="en-US" altLang="zh-CN" sz="1200" dirty="0">
              <a:solidFill>
                <a:prstClr val="white"/>
              </a:solidFill>
              <a:latin typeface="Huawei Sans" panose="020C0503030203020204" pitchFamily="34" charset="0"/>
              <a:sym typeface="Huawei Sans" panose="020C0503030203020204" pitchFamily="34" charset="0"/>
            </a:endParaRPr>
          </a:p>
        </p:txBody>
      </p:sp>
      <p:cxnSp>
        <p:nvCxnSpPr>
          <p:cNvPr id="49" name="直接连接符 48">
            <a:extLst>
              <a:ext uri="{FF2B5EF4-FFF2-40B4-BE49-F238E27FC236}">
                <a16:creationId xmlns:a16="http://schemas.microsoft.com/office/drawing/2014/main" xmlns="" id="{B914E131-847F-436F-8CE0-7A1A2FA0C97C}"/>
              </a:ext>
            </a:extLst>
          </p:cNvPr>
          <p:cNvCxnSpPr>
            <a:cxnSpLocks/>
          </p:cNvCxnSpPr>
          <p:nvPr/>
        </p:nvCxnSpPr>
        <p:spPr bwMode="gray">
          <a:xfrm>
            <a:off x="7770793" y="3993982"/>
            <a:ext cx="0" cy="59296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1" name="直接连接符 50">
            <a:extLst>
              <a:ext uri="{FF2B5EF4-FFF2-40B4-BE49-F238E27FC236}">
                <a16:creationId xmlns:a16="http://schemas.microsoft.com/office/drawing/2014/main" xmlns="" id="{629E9262-5848-4233-8A75-A4AEF1122F52}"/>
              </a:ext>
            </a:extLst>
          </p:cNvPr>
          <p:cNvCxnSpPr>
            <a:cxnSpLocks/>
            <a:endCxn id="48" idx="0"/>
          </p:cNvCxnSpPr>
          <p:nvPr/>
        </p:nvCxnSpPr>
        <p:spPr bwMode="gray">
          <a:xfrm>
            <a:off x="7770793" y="4648942"/>
            <a:ext cx="0" cy="41961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5" name="直接连接符 54">
            <a:extLst>
              <a:ext uri="{FF2B5EF4-FFF2-40B4-BE49-F238E27FC236}">
                <a16:creationId xmlns:a16="http://schemas.microsoft.com/office/drawing/2014/main" xmlns="" id="{EC4335F2-6B2B-4B8E-84CE-CAA0A42955EF}"/>
              </a:ext>
            </a:extLst>
          </p:cNvPr>
          <p:cNvCxnSpPr>
            <a:cxnSpLocks/>
            <a:stCxn id="45" idx="0"/>
            <a:endCxn id="24" idx="2"/>
          </p:cNvCxnSpPr>
          <p:nvPr/>
        </p:nvCxnSpPr>
        <p:spPr bwMode="gray">
          <a:xfrm flipH="1" flipV="1">
            <a:off x="5977667" y="3160970"/>
            <a:ext cx="1793126" cy="58101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0" name="文本框 59">
            <a:extLst>
              <a:ext uri="{FF2B5EF4-FFF2-40B4-BE49-F238E27FC236}">
                <a16:creationId xmlns:a16="http://schemas.microsoft.com/office/drawing/2014/main" xmlns="" id="{DCC872DF-33BF-4B2D-B6B1-4E199D0F2F75}"/>
              </a:ext>
            </a:extLst>
          </p:cNvPr>
          <p:cNvSpPr txBox="1"/>
          <p:nvPr/>
        </p:nvSpPr>
        <p:spPr bwMode="gray">
          <a:xfrm>
            <a:off x="5070096" y="2750589"/>
            <a:ext cx="535724"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rPr>
              <a:t>TOR</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46" name="矩形 45">
            <a:extLst>
              <a:ext uri="{FF2B5EF4-FFF2-40B4-BE49-F238E27FC236}">
                <a16:creationId xmlns:a16="http://schemas.microsoft.com/office/drawing/2014/main" xmlns="" id="{5F2C1F35-C862-4F5D-96FC-A2A78735E20F}"/>
              </a:ext>
            </a:extLst>
          </p:cNvPr>
          <p:cNvSpPr/>
          <p:nvPr/>
        </p:nvSpPr>
        <p:spPr bwMode="gray">
          <a:xfrm>
            <a:off x="7230793" y="4396942"/>
            <a:ext cx="1080000" cy="252000"/>
          </a:xfrm>
          <a:prstGeom prst="rect">
            <a:avLst/>
          </a:prstGeom>
          <a:solidFill>
            <a:srgbClr val="FFFFCC"/>
          </a:solidFill>
          <a:ln w="19050" cap="flat" cmpd="sng" algn="ctr">
            <a:solidFill>
              <a:srgbClr val="F6B78C"/>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eaLnBrk="0" fontAlgn="ctr" hangingPunct="0">
              <a:spcBef>
                <a:spcPct val="0"/>
              </a:spcBef>
              <a:spcAft>
                <a:spcPct val="0"/>
              </a:spcAft>
            </a:pPr>
            <a:r>
              <a:rPr lang="en-US" sz="1200" dirty="0" err="1" smtClean="0">
                <a:solidFill>
                  <a:srgbClr val="C7000B"/>
                </a:solidFill>
                <a:latin typeface="Huawei Sans" panose="020C0503030203020204" pitchFamily="34" charset="0"/>
              </a:rPr>
              <a:t>vSwitch</a:t>
            </a:r>
            <a:r>
              <a:rPr lang="en-US" sz="1200" dirty="0" smtClean="0">
                <a:solidFill>
                  <a:srgbClr val="C7000B"/>
                </a:solidFill>
                <a:latin typeface="Huawei Sans" panose="020C0503030203020204" pitchFamily="34" charset="0"/>
              </a:rPr>
              <a:t> 2</a:t>
            </a:r>
            <a:endParaRPr lang="en-US" altLang="zh-CN" sz="1200" dirty="0">
              <a:solidFill>
                <a:srgbClr val="C7000B"/>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5" name="五边形 24">
            <a:extLst>
              <a:ext uri="{FF2B5EF4-FFF2-40B4-BE49-F238E27FC236}">
                <a16:creationId xmlns:a16="http://schemas.microsoft.com/office/drawing/2014/main" xmlns="" id="{6DEE2D4C-6D0E-433A-BE3F-3B740BC81271}"/>
              </a:ext>
            </a:extLst>
          </p:cNvPr>
          <p:cNvSpPr/>
          <p:nvPr/>
        </p:nvSpPr>
        <p:spPr bwMode="auto">
          <a:xfrm>
            <a:off x="6477065" y="54232"/>
            <a:ext cx="1029851" cy="39323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Hosting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26" name="燕尾形 25">
            <a:extLst>
              <a:ext uri="{FF2B5EF4-FFF2-40B4-BE49-F238E27FC236}">
                <a16:creationId xmlns:a16="http://schemas.microsoft.com/office/drawing/2014/main" xmlns="" id="{DBFF17A4-10DB-4676-8905-97ED565EBF5D}"/>
              </a:ext>
            </a:extLst>
          </p:cNvPr>
          <p:cNvSpPr/>
          <p:nvPr/>
        </p:nvSpPr>
        <p:spPr bwMode="auto">
          <a:xfrm>
            <a:off x="7412380" y="54233"/>
            <a:ext cx="1314684" cy="38709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Computing</a:t>
            </a:r>
          </a:p>
        </p:txBody>
      </p:sp>
      <p:sp>
        <p:nvSpPr>
          <p:cNvPr id="27" name="燕尾形 26">
            <a:extLst>
              <a:ext uri="{FF2B5EF4-FFF2-40B4-BE49-F238E27FC236}">
                <a16:creationId xmlns:a16="http://schemas.microsoft.com/office/drawing/2014/main" xmlns="" id="{AA653212-18A0-4893-9DD3-D32654F3A8CA}"/>
              </a:ext>
            </a:extLst>
          </p:cNvPr>
          <p:cNvSpPr/>
          <p:nvPr/>
        </p:nvSpPr>
        <p:spPr bwMode="auto">
          <a:xfrm>
            <a:off x="8616732" y="54233"/>
            <a:ext cx="1476392"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Cloud-Network Integration</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28" name="燕尾形 27">
            <a:extLst>
              <a:ext uri="{FF2B5EF4-FFF2-40B4-BE49-F238E27FC236}">
                <a16:creationId xmlns:a16="http://schemas.microsoft.com/office/drawing/2014/main" xmlns="" id="{C9FA4A3E-0311-48D6-8CE9-0FB6DD522332}"/>
              </a:ext>
            </a:extLst>
          </p:cNvPr>
          <p:cNvSpPr/>
          <p:nvPr/>
        </p:nvSpPr>
        <p:spPr bwMode="auto">
          <a:xfrm>
            <a:off x="9960584" y="54232"/>
            <a:ext cx="1795920" cy="39323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Container Network Association</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99898330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32E0C5D-1C91-4FAB-9052-45EFA99A13EB}"/>
              </a:ext>
            </a:extLst>
          </p:cNvPr>
          <p:cNvSpPr>
            <a:spLocks noGrp="1"/>
          </p:cNvSpPr>
          <p:nvPr>
            <p:ph type="title"/>
          </p:nvPr>
        </p:nvSpPr>
        <p:spPr/>
        <p:txBody>
          <a:bodyPr/>
          <a:lstStyle/>
          <a:p>
            <a:r>
              <a:rPr lang="en-US" smtClean="0"/>
              <a:t>Virtual Network: DVS</a:t>
            </a:r>
            <a:endParaRPr lang="en-US" dirty="0"/>
          </a:p>
        </p:txBody>
      </p:sp>
      <p:sp>
        <p:nvSpPr>
          <p:cNvPr id="9" name="文本占位符 8"/>
          <p:cNvSpPr>
            <a:spLocks noGrp="1"/>
          </p:cNvSpPr>
          <p:nvPr>
            <p:ph type="body" sz="quarter" idx="10"/>
          </p:nvPr>
        </p:nvSpPr>
        <p:spPr/>
        <p:txBody>
          <a:bodyPr/>
          <a:lstStyle/>
          <a:p>
            <a:pPr algn="l"/>
            <a:r>
              <a:rPr lang="en-US" sz="1600" dirty="0" smtClean="0"/>
              <a:t>DVS provides virtual network functions across hosts to meet VM migration requirements. VM migration requires that the network status (such as the VLAN, IP address, and network policy) remain unchanged after the migration. Common </a:t>
            </a:r>
            <a:r>
              <a:rPr lang="en-US" altLang="zh-CN" sz="1600" dirty="0" err="1" smtClean="0"/>
              <a:t>vSwitches</a:t>
            </a:r>
            <a:r>
              <a:rPr lang="en-US" altLang="zh-CN" sz="1600" dirty="0" smtClean="0"/>
              <a:t> </a:t>
            </a:r>
            <a:r>
              <a:rPr lang="en-US" sz="1600" dirty="0" smtClean="0"/>
              <a:t>cannot meet this requirement.</a:t>
            </a:r>
            <a:endParaRPr lang="en-US" altLang="zh-CN" sz="1600" dirty="0" smtClean="0">
              <a:sym typeface="Huawei Sans" panose="020C0503030203020204" pitchFamily="34" charset="0"/>
            </a:endParaRPr>
          </a:p>
          <a:p>
            <a:pPr algn="l"/>
            <a:r>
              <a:rPr lang="en-US" sz="1600" dirty="0" smtClean="0"/>
              <a:t>In this example, after VM 2 is migrated to VM 2', its network status remains unchanged.</a:t>
            </a:r>
            <a:endParaRPr lang="en-US" altLang="zh-CN" sz="1600" dirty="0" smtClean="0">
              <a:sym typeface="Huawei Sans" panose="020C0503030203020204" pitchFamily="34" charset="0"/>
            </a:endParaRPr>
          </a:p>
          <a:p>
            <a:pPr algn="l"/>
            <a:endParaRPr lang="en-US" altLang="zh-CN" sz="1600" dirty="0">
              <a:sym typeface="Huawei Sans" panose="020C0503030203020204" pitchFamily="34" charset="0"/>
            </a:endParaRPr>
          </a:p>
        </p:txBody>
      </p:sp>
      <p:grpSp>
        <p:nvGrpSpPr>
          <p:cNvPr id="168" name="组合 167">
            <a:extLst>
              <a:ext uri="{FF2B5EF4-FFF2-40B4-BE49-F238E27FC236}">
                <a16:creationId xmlns:a16="http://schemas.microsoft.com/office/drawing/2014/main" xmlns="" id="{C2C1559E-266C-4D4A-A203-B7FF3A673E11}"/>
              </a:ext>
            </a:extLst>
          </p:cNvPr>
          <p:cNvGrpSpPr/>
          <p:nvPr/>
        </p:nvGrpSpPr>
        <p:grpSpPr bwMode="gray">
          <a:xfrm>
            <a:off x="6924031" y="5314906"/>
            <a:ext cx="1435420" cy="704028"/>
            <a:chOff x="6171258" y="5632639"/>
            <a:chExt cx="1435420" cy="704028"/>
          </a:xfrm>
        </p:grpSpPr>
        <p:sp>
          <p:nvSpPr>
            <p:cNvPr id="143" name="文本框 142">
              <a:extLst>
                <a:ext uri="{FF2B5EF4-FFF2-40B4-BE49-F238E27FC236}">
                  <a16:creationId xmlns:a16="http://schemas.microsoft.com/office/drawing/2014/main" xmlns="" id="{9299A03B-F478-424A-9A98-160B4E7ED6BD}"/>
                </a:ext>
              </a:extLst>
            </p:cNvPr>
            <p:cNvSpPr txBox="1"/>
            <p:nvPr/>
          </p:nvSpPr>
          <p:spPr bwMode="gray">
            <a:xfrm>
              <a:off x="6418532" y="5632639"/>
              <a:ext cx="1188146" cy="338554"/>
            </a:xfrm>
            <a:prstGeom prst="rect">
              <a:avLst/>
            </a:prstGeom>
            <a:noFill/>
          </p:spPr>
          <p:txBody>
            <a:bodyPr wrap="none" rtlCol="0">
              <a:spAutoFit/>
            </a:bodyPr>
            <a:lstStyle/>
            <a:p>
              <a:pPr fontAlgn="ctr"/>
              <a:r>
                <a:rPr lang="en-US" sz="1600" dirty="0" smtClean="0">
                  <a:solidFill>
                    <a:prstClr val="black"/>
                  </a:solidFill>
                  <a:latin typeface="Huawei Sans" panose="020C0503030203020204" pitchFamily="34" charset="0"/>
                </a:rPr>
                <a:t>Port </a:t>
              </a:r>
              <a:r>
                <a:rPr lang="en-US" altLang="zh-CN" sz="1600" dirty="0" smtClean="0">
                  <a:solidFill>
                    <a:prstClr val="black"/>
                  </a:solidFill>
                  <a:latin typeface="Huawei Sans" panose="020C0503030203020204" pitchFamily="34" charset="0"/>
                </a:rPr>
                <a:t>g</a:t>
              </a:r>
              <a:r>
                <a:rPr lang="en-US" sz="1600" dirty="0" smtClean="0">
                  <a:solidFill>
                    <a:prstClr val="black"/>
                  </a:solidFill>
                  <a:latin typeface="Huawei Sans" panose="020C0503030203020204" pitchFamily="34" charset="0"/>
                </a:rPr>
                <a:t>roup</a:t>
              </a:r>
              <a:endParaRPr lang="en-US" sz="1600" dirty="0">
                <a:solidFill>
                  <a:prstClr val="black"/>
                </a:solidFill>
                <a:latin typeface="Huawei Sans" panose="020C0503030203020204" pitchFamily="34" charset="0"/>
              </a:endParaRPr>
            </a:p>
          </p:txBody>
        </p:sp>
        <p:sp>
          <p:nvSpPr>
            <p:cNvPr id="144" name="文本框 143">
              <a:extLst>
                <a:ext uri="{FF2B5EF4-FFF2-40B4-BE49-F238E27FC236}">
                  <a16:creationId xmlns:a16="http://schemas.microsoft.com/office/drawing/2014/main" xmlns="" id="{091035DC-A641-40BC-A1DB-E331BB5A506B}"/>
                </a:ext>
              </a:extLst>
            </p:cNvPr>
            <p:cNvSpPr txBox="1"/>
            <p:nvPr/>
          </p:nvSpPr>
          <p:spPr bwMode="gray">
            <a:xfrm>
              <a:off x="6418532" y="5998113"/>
              <a:ext cx="790601" cy="338554"/>
            </a:xfrm>
            <a:prstGeom prst="rect">
              <a:avLst/>
            </a:prstGeom>
            <a:noFill/>
          </p:spPr>
          <p:txBody>
            <a:bodyPr wrap="none" rtlCol="0">
              <a:spAutoFit/>
            </a:bodyPr>
            <a:lstStyle/>
            <a:p>
              <a:pPr fontAlgn="ctr"/>
              <a:r>
                <a:rPr lang="en-US" sz="1600" dirty="0" smtClean="0">
                  <a:solidFill>
                    <a:prstClr val="black"/>
                  </a:solidFill>
                  <a:latin typeface="Huawei Sans" panose="020C0503030203020204" pitchFamily="34" charset="0"/>
                </a:rPr>
                <a:t>Uplink</a:t>
              </a:r>
              <a:endParaRPr lang="en-US" sz="1600" dirty="0">
                <a:solidFill>
                  <a:prstClr val="black"/>
                </a:solidFill>
                <a:latin typeface="Huawei Sans" panose="020C0503030203020204" pitchFamily="34" charset="0"/>
              </a:endParaRPr>
            </a:p>
          </p:txBody>
        </p:sp>
        <p:sp>
          <p:nvSpPr>
            <p:cNvPr id="154" name="矩形 153">
              <a:extLst>
                <a:ext uri="{FF2B5EF4-FFF2-40B4-BE49-F238E27FC236}">
                  <a16:creationId xmlns:a16="http://schemas.microsoft.com/office/drawing/2014/main" xmlns="" id="{78960BDB-B1C7-471F-B899-8BDA551A1409}"/>
                </a:ext>
              </a:extLst>
            </p:cNvPr>
            <p:cNvSpPr/>
            <p:nvPr/>
          </p:nvSpPr>
          <p:spPr bwMode="gray">
            <a:xfrm>
              <a:off x="6187169" y="6131206"/>
              <a:ext cx="172215" cy="108012"/>
            </a:xfrm>
            <a:prstGeom prst="rect">
              <a:avLst/>
            </a:prstGeom>
            <a:solidFill>
              <a:schemeClr val="bg1"/>
            </a:solid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155" name="任意多边形 29">
              <a:extLst>
                <a:ext uri="{FF2B5EF4-FFF2-40B4-BE49-F238E27FC236}">
                  <a16:creationId xmlns:a16="http://schemas.microsoft.com/office/drawing/2014/main" xmlns="" id="{2A9420C3-9672-45DB-A274-235F9016CE0D}"/>
                </a:ext>
              </a:extLst>
            </p:cNvPr>
            <p:cNvSpPr/>
            <p:nvPr/>
          </p:nvSpPr>
          <p:spPr bwMode="gray">
            <a:xfrm>
              <a:off x="6171258" y="5706261"/>
              <a:ext cx="216024" cy="216024"/>
            </a:xfrm>
            <a:custGeom>
              <a:avLst/>
              <a:gdLst>
                <a:gd name="connsiteX0" fmla="*/ 189839 w 468052"/>
                <a:gd name="connsiteY0" fmla="*/ 101466 h 468052"/>
                <a:gd name="connsiteX1" fmla="*/ 189839 w 468052"/>
                <a:gd name="connsiteY1" fmla="*/ 189839 h 468052"/>
                <a:gd name="connsiteX2" fmla="*/ 72008 w 468052"/>
                <a:gd name="connsiteY2" fmla="*/ 189839 h 468052"/>
                <a:gd name="connsiteX3" fmla="*/ 72008 w 468052"/>
                <a:gd name="connsiteY3" fmla="*/ 366586 h 468052"/>
                <a:gd name="connsiteX4" fmla="*/ 396044 w 468052"/>
                <a:gd name="connsiteY4" fmla="*/ 366586 h 468052"/>
                <a:gd name="connsiteX5" fmla="*/ 396044 w 468052"/>
                <a:gd name="connsiteY5" fmla="*/ 189839 h 468052"/>
                <a:gd name="connsiteX6" fmla="*/ 278213 w 468052"/>
                <a:gd name="connsiteY6" fmla="*/ 189839 h 468052"/>
                <a:gd name="connsiteX7" fmla="*/ 278213 w 468052"/>
                <a:gd name="connsiteY7" fmla="*/ 101466 h 468052"/>
                <a:gd name="connsiteX8" fmla="*/ 0 w 468052"/>
                <a:gd name="connsiteY8" fmla="*/ 0 h 468052"/>
                <a:gd name="connsiteX9" fmla="*/ 468052 w 468052"/>
                <a:gd name="connsiteY9" fmla="*/ 0 h 468052"/>
                <a:gd name="connsiteX10" fmla="*/ 468052 w 468052"/>
                <a:gd name="connsiteY10" fmla="*/ 468052 h 468052"/>
                <a:gd name="connsiteX11" fmla="*/ 0 w 468052"/>
                <a:gd name="connsiteY11" fmla="*/ 468052 h 46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8052" h="468052">
                  <a:moveTo>
                    <a:pt x="189839" y="101466"/>
                  </a:moveTo>
                  <a:lnTo>
                    <a:pt x="189839" y="189839"/>
                  </a:lnTo>
                  <a:lnTo>
                    <a:pt x="72008" y="189839"/>
                  </a:lnTo>
                  <a:lnTo>
                    <a:pt x="72008" y="366586"/>
                  </a:lnTo>
                  <a:lnTo>
                    <a:pt x="396044" y="366586"/>
                  </a:lnTo>
                  <a:lnTo>
                    <a:pt x="396044" y="189839"/>
                  </a:lnTo>
                  <a:lnTo>
                    <a:pt x="278213" y="189839"/>
                  </a:lnTo>
                  <a:lnTo>
                    <a:pt x="278213" y="101466"/>
                  </a:lnTo>
                  <a:close/>
                  <a:moveTo>
                    <a:pt x="0" y="0"/>
                  </a:moveTo>
                  <a:lnTo>
                    <a:pt x="468052" y="0"/>
                  </a:lnTo>
                  <a:lnTo>
                    <a:pt x="468052" y="468052"/>
                  </a:lnTo>
                  <a:lnTo>
                    <a:pt x="0" y="468052"/>
                  </a:lnTo>
                  <a:close/>
                </a:path>
              </a:pathLst>
            </a:custGeom>
            <a:solidFill>
              <a:schemeClr val="bg1">
                <a:lumMod val="95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0" name="文本占位符 3">
            <a:extLst>
              <a:ext uri="{FF2B5EF4-FFF2-40B4-BE49-F238E27FC236}">
                <a16:creationId xmlns:a16="http://schemas.microsoft.com/office/drawing/2014/main" xmlns="" id="{977D2D69-CFA7-40EB-BE19-9BB4E332FD60}"/>
              </a:ext>
            </a:extLst>
          </p:cNvPr>
          <p:cNvSpPr txBox="1">
            <a:spLocks/>
          </p:cNvSpPr>
          <p:nvPr/>
        </p:nvSpPr>
        <p:spPr bwMode="gray">
          <a:xfrm>
            <a:off x="6414581" y="2742709"/>
            <a:ext cx="5177344" cy="247843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Font typeface="Arial" panose="020B0604020202020204" pitchFamily="34" charset="0"/>
              <a:buNone/>
            </a:pPr>
            <a:r>
              <a:rPr lang="en-US" sz="1600" dirty="0" smtClean="0">
                <a:solidFill>
                  <a:prstClr val="black"/>
                </a:solidFill>
                <a:latin typeface="Huawei Sans" panose="020C0503030203020204" pitchFamily="34" charset="0"/>
              </a:rPr>
              <a:t>DVS provides two types of virtual interfaces:</a:t>
            </a:r>
            <a:endParaRPr lang="en-US" altLang="zh-CN" sz="1600" dirty="0" smtClean="0">
              <a:solidFill>
                <a:prstClr val="black"/>
              </a:solidFill>
              <a:latin typeface="Huawei Sans" panose="020C0503030203020204" pitchFamily="34" charset="0"/>
              <a:sym typeface="Huawei Sans" panose="020C0503030203020204" pitchFamily="34" charset="0"/>
            </a:endParaRPr>
          </a:p>
          <a:p>
            <a:pPr fontAlgn="ctr"/>
            <a:r>
              <a:rPr lang="en-US" sz="1600" dirty="0" smtClean="0">
                <a:solidFill>
                  <a:prstClr val="black"/>
                </a:solidFill>
                <a:latin typeface="Huawei Sans" panose="020C0503030203020204" pitchFamily="34" charset="0"/>
              </a:rPr>
              <a:t>Port group: is used to bind VM NICs and add different VLAN tags to VM traffic.</a:t>
            </a:r>
            <a:endParaRPr lang="en-US" altLang="zh-CN" sz="1600" dirty="0" smtClean="0">
              <a:solidFill>
                <a:prstClr val="black"/>
              </a:solidFill>
              <a:latin typeface="Huawei Sans" panose="020C0503030203020204" pitchFamily="34" charset="0"/>
              <a:sym typeface="Huawei Sans" panose="020C0503030203020204" pitchFamily="34" charset="0"/>
            </a:endParaRPr>
          </a:p>
          <a:p>
            <a:pPr fontAlgn="ctr"/>
            <a:r>
              <a:rPr lang="en-US" sz="1600" dirty="0" smtClean="0">
                <a:solidFill>
                  <a:prstClr val="black"/>
                </a:solidFill>
                <a:latin typeface="Huawei Sans" panose="020C0503030203020204" pitchFamily="34" charset="0"/>
              </a:rPr>
              <a:t>Uplink: is used to select a physical network port to be </a:t>
            </a:r>
            <a:r>
              <a:rPr lang="en-US" altLang="zh-CN" sz="1600" dirty="0">
                <a:solidFill>
                  <a:prstClr val="black"/>
                </a:solidFill>
                <a:latin typeface="Huawei Sans" panose="020C0503030203020204" pitchFamily="34" charset="0"/>
              </a:rPr>
              <a:t>bound </a:t>
            </a:r>
            <a:r>
              <a:rPr lang="en-US" sz="1600" dirty="0" smtClean="0">
                <a:solidFill>
                  <a:prstClr val="black"/>
                </a:solidFill>
                <a:latin typeface="Huawei Sans" panose="020C0503030203020204" pitchFamily="34" charset="0"/>
              </a:rPr>
              <a:t>to guide traffic forwarding.</a:t>
            </a:r>
            <a:endParaRPr lang="en-US" sz="1600" dirty="0">
              <a:solidFill>
                <a:prstClr val="black"/>
              </a:solidFill>
              <a:latin typeface="Huawei Sans" panose="020C0503030203020204" pitchFamily="34" charset="0"/>
            </a:endParaRPr>
          </a:p>
        </p:txBody>
      </p:sp>
      <p:grpSp>
        <p:nvGrpSpPr>
          <p:cNvPr id="10" name="组合 9"/>
          <p:cNvGrpSpPr/>
          <p:nvPr/>
        </p:nvGrpSpPr>
        <p:grpSpPr bwMode="gray">
          <a:xfrm>
            <a:off x="869250" y="2805432"/>
            <a:ext cx="5193084" cy="3186959"/>
            <a:chOff x="697702" y="2785317"/>
            <a:chExt cx="5662225" cy="3567361"/>
          </a:xfrm>
        </p:grpSpPr>
        <p:cxnSp>
          <p:nvCxnSpPr>
            <p:cNvPr id="37" name="直接连接符 36">
              <a:extLst>
                <a:ext uri="{FF2B5EF4-FFF2-40B4-BE49-F238E27FC236}">
                  <a16:creationId xmlns:a16="http://schemas.microsoft.com/office/drawing/2014/main" xmlns="" id="{3AA3FAF0-8F5C-487A-87CD-90C8E83DF40B}"/>
                </a:ext>
              </a:extLst>
            </p:cNvPr>
            <p:cNvCxnSpPr>
              <a:cxnSpLocks/>
              <a:stCxn id="50" idx="3"/>
              <a:endCxn id="36" idx="0"/>
            </p:cNvCxnSpPr>
            <p:nvPr/>
          </p:nvCxnSpPr>
          <p:spPr bwMode="gray">
            <a:xfrm>
              <a:off x="1651159" y="5606678"/>
              <a:ext cx="1890859" cy="40744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8" name="直接连接符 37">
              <a:extLst>
                <a:ext uri="{FF2B5EF4-FFF2-40B4-BE49-F238E27FC236}">
                  <a16:creationId xmlns:a16="http://schemas.microsoft.com/office/drawing/2014/main" xmlns="" id="{3F1B07C3-979C-4E0F-AD12-021959992720}"/>
                </a:ext>
              </a:extLst>
            </p:cNvPr>
            <p:cNvCxnSpPr>
              <a:cxnSpLocks/>
              <a:stCxn id="41" idx="9"/>
              <a:endCxn id="36" idx="0"/>
            </p:cNvCxnSpPr>
            <p:nvPr/>
          </p:nvCxnSpPr>
          <p:spPr bwMode="gray">
            <a:xfrm flipH="1">
              <a:off x="3542018" y="5600080"/>
              <a:ext cx="1162472" cy="41404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86" name="直接连接符 85">
              <a:extLst>
                <a:ext uri="{FF2B5EF4-FFF2-40B4-BE49-F238E27FC236}">
                  <a16:creationId xmlns:a16="http://schemas.microsoft.com/office/drawing/2014/main" xmlns="" id="{6823C4F7-42B3-41DF-AE4B-AAC820646F1B}"/>
                </a:ext>
              </a:extLst>
            </p:cNvPr>
            <p:cNvCxnSpPr>
              <a:cxnSpLocks/>
              <a:stCxn id="79" idx="9"/>
              <a:endCxn id="36" idx="0"/>
            </p:cNvCxnSpPr>
            <p:nvPr/>
          </p:nvCxnSpPr>
          <p:spPr bwMode="gray">
            <a:xfrm flipH="1">
              <a:off x="3542018" y="5600080"/>
              <a:ext cx="2140156" cy="41404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129" name="直接连接符 128">
              <a:extLst>
                <a:ext uri="{FF2B5EF4-FFF2-40B4-BE49-F238E27FC236}">
                  <a16:creationId xmlns:a16="http://schemas.microsoft.com/office/drawing/2014/main" xmlns="" id="{DBBB7F2A-EF40-44B8-9527-971EB9468E2B}"/>
                </a:ext>
              </a:extLst>
            </p:cNvPr>
            <p:cNvCxnSpPr>
              <a:cxnSpLocks/>
              <a:stCxn id="146" idx="2"/>
              <a:endCxn id="42" idx="26"/>
            </p:cNvCxnSpPr>
            <p:nvPr/>
          </p:nvCxnSpPr>
          <p:spPr bwMode="gray">
            <a:xfrm>
              <a:off x="4098666" y="4583437"/>
              <a:ext cx="522632" cy="826150"/>
            </a:xfrm>
            <a:prstGeom prst="line">
              <a:avLst/>
            </a:prstGeom>
            <a:solidFill>
              <a:schemeClr val="accent1"/>
            </a:solidFill>
            <a:ln w="28575" cap="flat" cmpd="sng" algn="ctr">
              <a:solidFill>
                <a:srgbClr val="EC7061"/>
              </a:solidFill>
              <a:prstDash val="solid"/>
              <a:round/>
              <a:headEnd type="none" w="med" len="med"/>
              <a:tailEnd type="none" w="med" len="med"/>
            </a:ln>
            <a:effectLst/>
          </p:spPr>
        </p:cxnSp>
        <p:sp>
          <p:nvSpPr>
            <p:cNvPr id="3" name="矩形 2">
              <a:extLst>
                <a:ext uri="{FF2B5EF4-FFF2-40B4-BE49-F238E27FC236}">
                  <a16:creationId xmlns:a16="http://schemas.microsoft.com/office/drawing/2014/main" xmlns="" id="{22BFE4D6-FE0A-4F62-AFF5-6E9465DC04B0}"/>
                </a:ext>
              </a:extLst>
            </p:cNvPr>
            <p:cNvSpPr/>
            <p:nvPr/>
          </p:nvSpPr>
          <p:spPr bwMode="gray">
            <a:xfrm>
              <a:off x="697702" y="2785317"/>
              <a:ext cx="2628292" cy="2768529"/>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r>
                <a:rPr lang="en-US" sz="1400" dirty="0" smtClean="0">
                  <a:solidFill>
                    <a:prstClr val="black"/>
                  </a:solidFill>
                  <a:latin typeface="Huawei Sans" panose="020C0503030203020204" pitchFamily="34" charset="0"/>
                </a:rPr>
                <a:t>Server 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F4193A75-91E7-45A1-BE6A-265BEEEA044E}"/>
                </a:ext>
              </a:extLst>
            </p:cNvPr>
            <p:cNvSpPr/>
            <p:nvPr/>
          </p:nvSpPr>
          <p:spPr bwMode="gray">
            <a:xfrm>
              <a:off x="3731635" y="2785317"/>
              <a:ext cx="2628292" cy="2768529"/>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r>
                <a:rPr lang="en-US" sz="1400" dirty="0" smtClean="0">
                  <a:solidFill>
                    <a:prstClr val="black"/>
                  </a:solidFill>
                  <a:latin typeface="Huawei Sans" panose="020C0503030203020204" pitchFamily="34" charset="0"/>
                </a:rPr>
                <a:t>Server 2</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a16="http://schemas.microsoft.com/office/drawing/2014/main" xmlns="" id="{3B125A4E-BB36-4039-8E00-D7C1E48830E1}"/>
                </a:ext>
              </a:extLst>
            </p:cNvPr>
            <p:cNvSpPr/>
            <p:nvPr/>
          </p:nvSpPr>
          <p:spPr bwMode="gray">
            <a:xfrm>
              <a:off x="2650426" y="4715585"/>
              <a:ext cx="3240360" cy="360040"/>
            </a:xfrm>
            <a:prstGeom prst="rect">
              <a:avLst/>
            </a:prstGeom>
            <a:solidFill>
              <a:schemeClr val="bg1">
                <a:lumMod val="95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r>
                <a:rPr lang="en-US" sz="1400" dirty="0" smtClean="0">
                  <a:solidFill>
                    <a:prstClr val="black"/>
                  </a:solidFill>
                  <a:latin typeface="Huawei Sans" panose="020C0503030203020204" pitchFamily="34" charset="0"/>
                </a:rPr>
                <a:t>             DVS 2</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a16="http://schemas.microsoft.com/office/drawing/2014/main" xmlns="" id="{5F380E3C-5F68-447A-815A-ECC83D2750CA}"/>
                </a:ext>
              </a:extLst>
            </p:cNvPr>
            <p:cNvSpPr/>
            <p:nvPr/>
          </p:nvSpPr>
          <p:spPr bwMode="gray">
            <a:xfrm>
              <a:off x="1093746" y="4175630"/>
              <a:ext cx="3240360" cy="360040"/>
            </a:xfrm>
            <a:prstGeom prst="rect">
              <a:avLst/>
            </a:prstGeom>
            <a:solidFill>
              <a:schemeClr val="bg1">
                <a:lumMod val="95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r>
                <a:rPr lang="en-US" sz="1400" dirty="0" smtClean="0">
                  <a:solidFill>
                    <a:prstClr val="black"/>
                  </a:solidFill>
                  <a:latin typeface="Huawei Sans" panose="020C0503030203020204" pitchFamily="34" charset="0"/>
                </a:rPr>
                <a:t>          DVS 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a:extLst>
                <a:ext uri="{FF2B5EF4-FFF2-40B4-BE49-F238E27FC236}">
                  <a16:creationId xmlns:a16="http://schemas.microsoft.com/office/drawing/2014/main" xmlns="" id="{05CD1481-C7A7-459A-8BF3-E8E44C5D945D}"/>
                </a:ext>
              </a:extLst>
            </p:cNvPr>
            <p:cNvGrpSpPr/>
            <p:nvPr/>
          </p:nvGrpSpPr>
          <p:grpSpPr bwMode="gray">
            <a:xfrm>
              <a:off x="2641639" y="4067618"/>
              <a:ext cx="216024" cy="216024"/>
              <a:chOff x="9372364" y="3897052"/>
              <a:chExt cx="216024" cy="216024"/>
            </a:xfrm>
          </p:grpSpPr>
          <p:sp>
            <p:nvSpPr>
              <p:cNvPr id="57" name="矩形 56">
                <a:extLst>
                  <a:ext uri="{FF2B5EF4-FFF2-40B4-BE49-F238E27FC236}">
                    <a16:creationId xmlns:a16="http://schemas.microsoft.com/office/drawing/2014/main" xmlns="" id="{75A32DA3-4F8A-43EF-81DC-8CFB0201565C}"/>
                  </a:ext>
                </a:extLst>
              </p:cNvPr>
              <p:cNvSpPr/>
              <p:nvPr/>
            </p:nvSpPr>
            <p:spPr bwMode="gray">
              <a:xfrm>
                <a:off x="9372364" y="3897052"/>
                <a:ext cx="216024" cy="216024"/>
              </a:xfrm>
              <a:prstGeom prst="rect">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任意多边形 23">
                <a:extLst>
                  <a:ext uri="{FF2B5EF4-FFF2-40B4-BE49-F238E27FC236}">
                    <a16:creationId xmlns:a16="http://schemas.microsoft.com/office/drawing/2014/main" xmlns="" id="{B9025BFE-8391-4407-BD04-7664170E30DC}"/>
                  </a:ext>
                </a:extLst>
              </p:cNvPr>
              <p:cNvSpPr/>
              <p:nvPr/>
            </p:nvSpPr>
            <p:spPr bwMode="gray">
              <a:xfrm>
                <a:off x="9372364" y="3897052"/>
                <a:ext cx="216024" cy="216024"/>
              </a:xfrm>
              <a:custGeom>
                <a:avLst/>
                <a:gdLst>
                  <a:gd name="connsiteX0" fmla="*/ 189839 w 468052"/>
                  <a:gd name="connsiteY0" fmla="*/ 101466 h 468052"/>
                  <a:gd name="connsiteX1" fmla="*/ 189839 w 468052"/>
                  <a:gd name="connsiteY1" fmla="*/ 189839 h 468052"/>
                  <a:gd name="connsiteX2" fmla="*/ 72008 w 468052"/>
                  <a:gd name="connsiteY2" fmla="*/ 189839 h 468052"/>
                  <a:gd name="connsiteX3" fmla="*/ 72008 w 468052"/>
                  <a:gd name="connsiteY3" fmla="*/ 366586 h 468052"/>
                  <a:gd name="connsiteX4" fmla="*/ 396044 w 468052"/>
                  <a:gd name="connsiteY4" fmla="*/ 366586 h 468052"/>
                  <a:gd name="connsiteX5" fmla="*/ 396044 w 468052"/>
                  <a:gd name="connsiteY5" fmla="*/ 189839 h 468052"/>
                  <a:gd name="connsiteX6" fmla="*/ 278213 w 468052"/>
                  <a:gd name="connsiteY6" fmla="*/ 189839 h 468052"/>
                  <a:gd name="connsiteX7" fmla="*/ 278213 w 468052"/>
                  <a:gd name="connsiteY7" fmla="*/ 101466 h 468052"/>
                  <a:gd name="connsiteX8" fmla="*/ 0 w 468052"/>
                  <a:gd name="connsiteY8" fmla="*/ 0 h 468052"/>
                  <a:gd name="connsiteX9" fmla="*/ 468052 w 468052"/>
                  <a:gd name="connsiteY9" fmla="*/ 0 h 468052"/>
                  <a:gd name="connsiteX10" fmla="*/ 468052 w 468052"/>
                  <a:gd name="connsiteY10" fmla="*/ 468052 h 468052"/>
                  <a:gd name="connsiteX11" fmla="*/ 0 w 468052"/>
                  <a:gd name="connsiteY11" fmla="*/ 468052 h 46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8052" h="468052">
                    <a:moveTo>
                      <a:pt x="189839" y="101466"/>
                    </a:moveTo>
                    <a:lnTo>
                      <a:pt x="189839" y="189839"/>
                    </a:lnTo>
                    <a:lnTo>
                      <a:pt x="72008" y="189839"/>
                    </a:lnTo>
                    <a:lnTo>
                      <a:pt x="72008" y="366586"/>
                    </a:lnTo>
                    <a:lnTo>
                      <a:pt x="396044" y="366586"/>
                    </a:lnTo>
                    <a:lnTo>
                      <a:pt x="396044" y="189839"/>
                    </a:lnTo>
                    <a:lnTo>
                      <a:pt x="278213" y="189839"/>
                    </a:lnTo>
                    <a:lnTo>
                      <a:pt x="278213" y="101466"/>
                    </a:lnTo>
                    <a:close/>
                    <a:moveTo>
                      <a:pt x="0" y="0"/>
                    </a:moveTo>
                    <a:lnTo>
                      <a:pt x="468052" y="0"/>
                    </a:lnTo>
                    <a:lnTo>
                      <a:pt x="468052" y="468052"/>
                    </a:lnTo>
                    <a:lnTo>
                      <a:pt x="0" y="468052"/>
                    </a:lnTo>
                    <a:close/>
                  </a:path>
                </a:pathLst>
              </a:custGeom>
              <a:solidFill>
                <a:srgbClr val="FFC000"/>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6" name="组合 165">
              <a:extLst>
                <a:ext uri="{FF2B5EF4-FFF2-40B4-BE49-F238E27FC236}">
                  <a16:creationId xmlns:a16="http://schemas.microsoft.com/office/drawing/2014/main" xmlns="" id="{EE57C445-32C3-4E55-9FF4-17A8DE0E2966}"/>
                </a:ext>
              </a:extLst>
            </p:cNvPr>
            <p:cNvGrpSpPr/>
            <p:nvPr/>
          </p:nvGrpSpPr>
          <p:grpSpPr bwMode="gray">
            <a:xfrm>
              <a:off x="4632742" y="4607573"/>
              <a:ext cx="216024" cy="216024"/>
              <a:chOff x="4543842" y="4521074"/>
              <a:chExt cx="216024" cy="216024"/>
            </a:xfrm>
          </p:grpSpPr>
          <p:sp>
            <p:nvSpPr>
              <p:cNvPr id="11" name="矩形 10">
                <a:extLst>
                  <a:ext uri="{FF2B5EF4-FFF2-40B4-BE49-F238E27FC236}">
                    <a16:creationId xmlns:a16="http://schemas.microsoft.com/office/drawing/2014/main" xmlns="" id="{BB1D3130-63EE-45BC-AA2A-50ACE3A8BC19}"/>
                  </a:ext>
                </a:extLst>
              </p:cNvPr>
              <p:cNvSpPr/>
              <p:nvPr/>
            </p:nvSpPr>
            <p:spPr bwMode="gray">
              <a:xfrm>
                <a:off x="4543842" y="4521074"/>
                <a:ext cx="216024" cy="216024"/>
              </a:xfrm>
              <a:prstGeom prst="rect">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任意多边形 29">
                <a:extLst>
                  <a:ext uri="{FF2B5EF4-FFF2-40B4-BE49-F238E27FC236}">
                    <a16:creationId xmlns:a16="http://schemas.microsoft.com/office/drawing/2014/main" xmlns="" id="{5B6B6232-E317-4628-BFB4-E00765ECF9E0}"/>
                  </a:ext>
                </a:extLst>
              </p:cNvPr>
              <p:cNvSpPr/>
              <p:nvPr/>
            </p:nvSpPr>
            <p:spPr bwMode="gray">
              <a:xfrm>
                <a:off x="4543842" y="4521074"/>
                <a:ext cx="216024" cy="216024"/>
              </a:xfrm>
              <a:custGeom>
                <a:avLst/>
                <a:gdLst>
                  <a:gd name="connsiteX0" fmla="*/ 189839 w 468052"/>
                  <a:gd name="connsiteY0" fmla="*/ 101466 h 468052"/>
                  <a:gd name="connsiteX1" fmla="*/ 189839 w 468052"/>
                  <a:gd name="connsiteY1" fmla="*/ 189839 h 468052"/>
                  <a:gd name="connsiteX2" fmla="*/ 72008 w 468052"/>
                  <a:gd name="connsiteY2" fmla="*/ 189839 h 468052"/>
                  <a:gd name="connsiteX3" fmla="*/ 72008 w 468052"/>
                  <a:gd name="connsiteY3" fmla="*/ 366586 h 468052"/>
                  <a:gd name="connsiteX4" fmla="*/ 396044 w 468052"/>
                  <a:gd name="connsiteY4" fmla="*/ 366586 h 468052"/>
                  <a:gd name="connsiteX5" fmla="*/ 396044 w 468052"/>
                  <a:gd name="connsiteY5" fmla="*/ 189839 h 468052"/>
                  <a:gd name="connsiteX6" fmla="*/ 278213 w 468052"/>
                  <a:gd name="connsiteY6" fmla="*/ 189839 h 468052"/>
                  <a:gd name="connsiteX7" fmla="*/ 278213 w 468052"/>
                  <a:gd name="connsiteY7" fmla="*/ 101466 h 468052"/>
                  <a:gd name="connsiteX8" fmla="*/ 0 w 468052"/>
                  <a:gd name="connsiteY8" fmla="*/ 0 h 468052"/>
                  <a:gd name="connsiteX9" fmla="*/ 468052 w 468052"/>
                  <a:gd name="connsiteY9" fmla="*/ 0 h 468052"/>
                  <a:gd name="connsiteX10" fmla="*/ 468052 w 468052"/>
                  <a:gd name="connsiteY10" fmla="*/ 468052 h 468052"/>
                  <a:gd name="connsiteX11" fmla="*/ 0 w 468052"/>
                  <a:gd name="connsiteY11" fmla="*/ 468052 h 46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8052" h="468052">
                    <a:moveTo>
                      <a:pt x="189839" y="101466"/>
                    </a:moveTo>
                    <a:lnTo>
                      <a:pt x="189839" y="189839"/>
                    </a:lnTo>
                    <a:lnTo>
                      <a:pt x="72008" y="189839"/>
                    </a:lnTo>
                    <a:lnTo>
                      <a:pt x="72008" y="366586"/>
                    </a:lnTo>
                    <a:lnTo>
                      <a:pt x="396044" y="366586"/>
                    </a:lnTo>
                    <a:lnTo>
                      <a:pt x="396044" y="189839"/>
                    </a:lnTo>
                    <a:lnTo>
                      <a:pt x="278213" y="189839"/>
                    </a:lnTo>
                    <a:lnTo>
                      <a:pt x="278213" y="101466"/>
                    </a:lnTo>
                    <a:close/>
                    <a:moveTo>
                      <a:pt x="0" y="0"/>
                    </a:moveTo>
                    <a:lnTo>
                      <a:pt x="468052" y="0"/>
                    </a:lnTo>
                    <a:lnTo>
                      <a:pt x="468052" y="468052"/>
                    </a:lnTo>
                    <a:lnTo>
                      <a:pt x="0" y="468052"/>
                    </a:lnTo>
                    <a:close/>
                  </a:path>
                </a:pathLst>
              </a:custGeom>
              <a:solidFill>
                <a:schemeClr val="bg1">
                  <a:lumMod val="95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4" name="组合 163">
              <a:extLst>
                <a:ext uri="{FF2B5EF4-FFF2-40B4-BE49-F238E27FC236}">
                  <a16:creationId xmlns:a16="http://schemas.microsoft.com/office/drawing/2014/main" xmlns="" id="{6796F366-05F7-4680-AC88-C481444EE751}"/>
                </a:ext>
              </a:extLst>
            </p:cNvPr>
            <p:cNvGrpSpPr/>
            <p:nvPr/>
          </p:nvGrpSpPr>
          <p:grpSpPr bwMode="gray">
            <a:xfrm>
              <a:off x="5489338" y="4607573"/>
              <a:ext cx="216024" cy="216024"/>
              <a:chOff x="5209938" y="4521074"/>
              <a:chExt cx="216024" cy="216024"/>
            </a:xfrm>
          </p:grpSpPr>
          <p:sp>
            <p:nvSpPr>
              <p:cNvPr id="13" name="矩形 12">
                <a:extLst>
                  <a:ext uri="{FF2B5EF4-FFF2-40B4-BE49-F238E27FC236}">
                    <a16:creationId xmlns:a16="http://schemas.microsoft.com/office/drawing/2014/main" xmlns="" id="{C83A81A2-EF26-444B-BBD8-F567320F2EAB}"/>
                  </a:ext>
                </a:extLst>
              </p:cNvPr>
              <p:cNvSpPr/>
              <p:nvPr/>
            </p:nvSpPr>
            <p:spPr bwMode="gray">
              <a:xfrm>
                <a:off x="5209938" y="4521074"/>
                <a:ext cx="216024" cy="216024"/>
              </a:xfrm>
              <a:prstGeom prst="rect">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任意多边形 32">
                <a:extLst>
                  <a:ext uri="{FF2B5EF4-FFF2-40B4-BE49-F238E27FC236}">
                    <a16:creationId xmlns:a16="http://schemas.microsoft.com/office/drawing/2014/main" xmlns="" id="{A43A2C83-F3CE-495F-9C65-D8591519604D}"/>
                  </a:ext>
                </a:extLst>
              </p:cNvPr>
              <p:cNvSpPr/>
              <p:nvPr/>
            </p:nvSpPr>
            <p:spPr bwMode="gray">
              <a:xfrm>
                <a:off x="5209938" y="4521074"/>
                <a:ext cx="216024" cy="216024"/>
              </a:xfrm>
              <a:custGeom>
                <a:avLst/>
                <a:gdLst>
                  <a:gd name="connsiteX0" fmla="*/ 189839 w 468052"/>
                  <a:gd name="connsiteY0" fmla="*/ 101466 h 468052"/>
                  <a:gd name="connsiteX1" fmla="*/ 189839 w 468052"/>
                  <a:gd name="connsiteY1" fmla="*/ 189839 h 468052"/>
                  <a:gd name="connsiteX2" fmla="*/ 72008 w 468052"/>
                  <a:gd name="connsiteY2" fmla="*/ 189839 h 468052"/>
                  <a:gd name="connsiteX3" fmla="*/ 72008 w 468052"/>
                  <a:gd name="connsiteY3" fmla="*/ 366586 h 468052"/>
                  <a:gd name="connsiteX4" fmla="*/ 396044 w 468052"/>
                  <a:gd name="connsiteY4" fmla="*/ 366586 h 468052"/>
                  <a:gd name="connsiteX5" fmla="*/ 396044 w 468052"/>
                  <a:gd name="connsiteY5" fmla="*/ 189839 h 468052"/>
                  <a:gd name="connsiteX6" fmla="*/ 278213 w 468052"/>
                  <a:gd name="connsiteY6" fmla="*/ 189839 h 468052"/>
                  <a:gd name="connsiteX7" fmla="*/ 278213 w 468052"/>
                  <a:gd name="connsiteY7" fmla="*/ 101466 h 468052"/>
                  <a:gd name="connsiteX8" fmla="*/ 0 w 468052"/>
                  <a:gd name="connsiteY8" fmla="*/ 0 h 468052"/>
                  <a:gd name="connsiteX9" fmla="*/ 468052 w 468052"/>
                  <a:gd name="connsiteY9" fmla="*/ 0 h 468052"/>
                  <a:gd name="connsiteX10" fmla="*/ 468052 w 468052"/>
                  <a:gd name="connsiteY10" fmla="*/ 468052 h 468052"/>
                  <a:gd name="connsiteX11" fmla="*/ 0 w 468052"/>
                  <a:gd name="connsiteY11" fmla="*/ 468052 h 46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8052" h="468052">
                    <a:moveTo>
                      <a:pt x="189839" y="101466"/>
                    </a:moveTo>
                    <a:lnTo>
                      <a:pt x="189839" y="189839"/>
                    </a:lnTo>
                    <a:lnTo>
                      <a:pt x="72008" y="189839"/>
                    </a:lnTo>
                    <a:lnTo>
                      <a:pt x="72008" y="366586"/>
                    </a:lnTo>
                    <a:lnTo>
                      <a:pt x="396044" y="366586"/>
                    </a:lnTo>
                    <a:lnTo>
                      <a:pt x="396044" y="189839"/>
                    </a:lnTo>
                    <a:lnTo>
                      <a:pt x="278213" y="189839"/>
                    </a:lnTo>
                    <a:lnTo>
                      <a:pt x="278213" y="101466"/>
                    </a:lnTo>
                    <a:close/>
                    <a:moveTo>
                      <a:pt x="0" y="0"/>
                    </a:moveTo>
                    <a:lnTo>
                      <a:pt x="468052" y="0"/>
                    </a:lnTo>
                    <a:lnTo>
                      <a:pt x="468052" y="468052"/>
                    </a:lnTo>
                    <a:lnTo>
                      <a:pt x="0" y="468052"/>
                    </a:lnTo>
                    <a:close/>
                  </a:path>
                </a:pathLst>
              </a:custGeom>
              <a:solidFill>
                <a:srgbClr val="92D050"/>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7" name="矩形 16">
              <a:extLst>
                <a:ext uri="{FF2B5EF4-FFF2-40B4-BE49-F238E27FC236}">
                  <a16:creationId xmlns:a16="http://schemas.microsoft.com/office/drawing/2014/main" xmlns="" id="{DEE815E6-6D33-496C-9CEA-5D964ECFCF7D}"/>
                </a:ext>
              </a:extLst>
            </p:cNvPr>
            <p:cNvSpPr/>
            <p:nvPr/>
          </p:nvSpPr>
          <p:spPr bwMode="gray">
            <a:xfrm>
              <a:off x="1435575" y="4067618"/>
              <a:ext cx="216024" cy="216024"/>
            </a:xfrm>
            <a:prstGeom prst="rect">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任意多边形 12">
              <a:extLst>
                <a:ext uri="{FF2B5EF4-FFF2-40B4-BE49-F238E27FC236}">
                  <a16:creationId xmlns:a16="http://schemas.microsoft.com/office/drawing/2014/main" xmlns="" id="{5F40C2B9-786D-47EC-9073-F0EDDBA188F5}"/>
                </a:ext>
              </a:extLst>
            </p:cNvPr>
            <p:cNvSpPr/>
            <p:nvPr/>
          </p:nvSpPr>
          <p:spPr bwMode="gray">
            <a:xfrm>
              <a:off x="1435575" y="4067618"/>
              <a:ext cx="216024" cy="216024"/>
            </a:xfrm>
            <a:custGeom>
              <a:avLst/>
              <a:gdLst>
                <a:gd name="connsiteX0" fmla="*/ 189839 w 468052"/>
                <a:gd name="connsiteY0" fmla="*/ 101466 h 468052"/>
                <a:gd name="connsiteX1" fmla="*/ 189839 w 468052"/>
                <a:gd name="connsiteY1" fmla="*/ 189839 h 468052"/>
                <a:gd name="connsiteX2" fmla="*/ 72008 w 468052"/>
                <a:gd name="connsiteY2" fmla="*/ 189839 h 468052"/>
                <a:gd name="connsiteX3" fmla="*/ 72008 w 468052"/>
                <a:gd name="connsiteY3" fmla="*/ 366586 h 468052"/>
                <a:gd name="connsiteX4" fmla="*/ 396044 w 468052"/>
                <a:gd name="connsiteY4" fmla="*/ 366586 h 468052"/>
                <a:gd name="connsiteX5" fmla="*/ 396044 w 468052"/>
                <a:gd name="connsiteY5" fmla="*/ 189839 h 468052"/>
                <a:gd name="connsiteX6" fmla="*/ 278213 w 468052"/>
                <a:gd name="connsiteY6" fmla="*/ 189839 h 468052"/>
                <a:gd name="connsiteX7" fmla="*/ 278213 w 468052"/>
                <a:gd name="connsiteY7" fmla="*/ 101466 h 468052"/>
                <a:gd name="connsiteX8" fmla="*/ 0 w 468052"/>
                <a:gd name="connsiteY8" fmla="*/ 0 h 468052"/>
                <a:gd name="connsiteX9" fmla="*/ 468052 w 468052"/>
                <a:gd name="connsiteY9" fmla="*/ 0 h 468052"/>
                <a:gd name="connsiteX10" fmla="*/ 468052 w 468052"/>
                <a:gd name="connsiteY10" fmla="*/ 468052 h 468052"/>
                <a:gd name="connsiteX11" fmla="*/ 0 w 468052"/>
                <a:gd name="connsiteY11" fmla="*/ 468052 h 46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8052" h="468052">
                  <a:moveTo>
                    <a:pt x="189839" y="101466"/>
                  </a:moveTo>
                  <a:lnTo>
                    <a:pt x="189839" y="189839"/>
                  </a:lnTo>
                  <a:lnTo>
                    <a:pt x="72008" y="189839"/>
                  </a:lnTo>
                  <a:lnTo>
                    <a:pt x="72008" y="366586"/>
                  </a:lnTo>
                  <a:lnTo>
                    <a:pt x="396044" y="366586"/>
                  </a:lnTo>
                  <a:lnTo>
                    <a:pt x="396044" y="189839"/>
                  </a:lnTo>
                  <a:lnTo>
                    <a:pt x="278213" y="189839"/>
                  </a:lnTo>
                  <a:lnTo>
                    <a:pt x="278213" y="101466"/>
                  </a:lnTo>
                  <a:close/>
                  <a:moveTo>
                    <a:pt x="0" y="0"/>
                  </a:moveTo>
                  <a:lnTo>
                    <a:pt x="468052" y="0"/>
                  </a:lnTo>
                  <a:lnTo>
                    <a:pt x="468052" y="468052"/>
                  </a:lnTo>
                  <a:lnTo>
                    <a:pt x="0" y="468052"/>
                  </a:lnTo>
                  <a:close/>
                </a:path>
              </a:pathLst>
            </a:custGeom>
            <a:solidFill>
              <a:srgbClr val="92D050"/>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D2BDFDE3-64C0-44C9-B236-FB50CA7306E5}"/>
                </a:ext>
              </a:extLst>
            </p:cNvPr>
            <p:cNvSpPr/>
            <p:nvPr/>
          </p:nvSpPr>
          <p:spPr bwMode="gray">
            <a:xfrm>
              <a:off x="3907647" y="4067618"/>
              <a:ext cx="216024" cy="216024"/>
            </a:xfrm>
            <a:prstGeom prst="rect">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任意多边形 38">
              <a:extLst>
                <a:ext uri="{FF2B5EF4-FFF2-40B4-BE49-F238E27FC236}">
                  <a16:creationId xmlns:a16="http://schemas.microsoft.com/office/drawing/2014/main" xmlns="" id="{A8828CEC-192E-4229-ACA3-78F96D3C589B}"/>
                </a:ext>
              </a:extLst>
            </p:cNvPr>
            <p:cNvSpPr/>
            <p:nvPr/>
          </p:nvSpPr>
          <p:spPr bwMode="gray">
            <a:xfrm>
              <a:off x="3907647" y="4067618"/>
              <a:ext cx="216024" cy="216024"/>
            </a:xfrm>
            <a:custGeom>
              <a:avLst/>
              <a:gdLst>
                <a:gd name="connsiteX0" fmla="*/ 189839 w 468052"/>
                <a:gd name="connsiteY0" fmla="*/ 101466 h 468052"/>
                <a:gd name="connsiteX1" fmla="*/ 189839 w 468052"/>
                <a:gd name="connsiteY1" fmla="*/ 189839 h 468052"/>
                <a:gd name="connsiteX2" fmla="*/ 72008 w 468052"/>
                <a:gd name="connsiteY2" fmla="*/ 189839 h 468052"/>
                <a:gd name="connsiteX3" fmla="*/ 72008 w 468052"/>
                <a:gd name="connsiteY3" fmla="*/ 366586 h 468052"/>
                <a:gd name="connsiteX4" fmla="*/ 396044 w 468052"/>
                <a:gd name="connsiteY4" fmla="*/ 366586 h 468052"/>
                <a:gd name="connsiteX5" fmla="*/ 396044 w 468052"/>
                <a:gd name="connsiteY5" fmla="*/ 189839 h 468052"/>
                <a:gd name="connsiteX6" fmla="*/ 278213 w 468052"/>
                <a:gd name="connsiteY6" fmla="*/ 189839 h 468052"/>
                <a:gd name="connsiteX7" fmla="*/ 278213 w 468052"/>
                <a:gd name="connsiteY7" fmla="*/ 101466 h 468052"/>
                <a:gd name="connsiteX8" fmla="*/ 0 w 468052"/>
                <a:gd name="connsiteY8" fmla="*/ 0 h 468052"/>
                <a:gd name="connsiteX9" fmla="*/ 468052 w 468052"/>
                <a:gd name="connsiteY9" fmla="*/ 0 h 468052"/>
                <a:gd name="connsiteX10" fmla="*/ 468052 w 468052"/>
                <a:gd name="connsiteY10" fmla="*/ 468052 h 468052"/>
                <a:gd name="connsiteX11" fmla="*/ 0 w 468052"/>
                <a:gd name="connsiteY11" fmla="*/ 468052 h 46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8052" h="468052">
                  <a:moveTo>
                    <a:pt x="189839" y="101466"/>
                  </a:moveTo>
                  <a:lnTo>
                    <a:pt x="189839" y="189839"/>
                  </a:lnTo>
                  <a:lnTo>
                    <a:pt x="72008" y="189839"/>
                  </a:lnTo>
                  <a:lnTo>
                    <a:pt x="72008" y="366586"/>
                  </a:lnTo>
                  <a:lnTo>
                    <a:pt x="396044" y="366586"/>
                  </a:lnTo>
                  <a:lnTo>
                    <a:pt x="396044" y="189839"/>
                  </a:lnTo>
                  <a:lnTo>
                    <a:pt x="278213" y="189839"/>
                  </a:lnTo>
                  <a:lnTo>
                    <a:pt x="278213" y="101466"/>
                  </a:lnTo>
                  <a:close/>
                  <a:moveTo>
                    <a:pt x="0" y="0"/>
                  </a:moveTo>
                  <a:lnTo>
                    <a:pt x="468052" y="0"/>
                  </a:lnTo>
                  <a:lnTo>
                    <a:pt x="468052" y="468052"/>
                  </a:lnTo>
                  <a:lnTo>
                    <a:pt x="0" y="468052"/>
                  </a:lnTo>
                  <a:close/>
                </a:path>
              </a:pathLst>
            </a:custGeom>
            <a:solidFill>
              <a:srgbClr val="FFC000"/>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4021AEE2-279D-4BDD-816F-A7CCF1CC8DC8}"/>
                </a:ext>
              </a:extLst>
            </p:cNvPr>
            <p:cNvSpPr/>
            <p:nvPr/>
          </p:nvSpPr>
          <p:spPr bwMode="gray">
            <a:xfrm>
              <a:off x="2893946" y="4607573"/>
              <a:ext cx="216024" cy="216024"/>
            </a:xfrm>
            <a:prstGeom prst="rect">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41">
              <a:extLst>
                <a:ext uri="{FF2B5EF4-FFF2-40B4-BE49-F238E27FC236}">
                  <a16:creationId xmlns:a16="http://schemas.microsoft.com/office/drawing/2014/main" xmlns="" id="{4AF7298A-32EA-4615-B1A2-B4D7ADDF481C}"/>
                </a:ext>
              </a:extLst>
            </p:cNvPr>
            <p:cNvSpPr/>
            <p:nvPr/>
          </p:nvSpPr>
          <p:spPr bwMode="gray">
            <a:xfrm>
              <a:off x="2893946" y="4607573"/>
              <a:ext cx="216024" cy="216024"/>
            </a:xfrm>
            <a:custGeom>
              <a:avLst/>
              <a:gdLst>
                <a:gd name="connsiteX0" fmla="*/ 189839 w 468052"/>
                <a:gd name="connsiteY0" fmla="*/ 101466 h 468052"/>
                <a:gd name="connsiteX1" fmla="*/ 189839 w 468052"/>
                <a:gd name="connsiteY1" fmla="*/ 189839 h 468052"/>
                <a:gd name="connsiteX2" fmla="*/ 72008 w 468052"/>
                <a:gd name="connsiteY2" fmla="*/ 189839 h 468052"/>
                <a:gd name="connsiteX3" fmla="*/ 72008 w 468052"/>
                <a:gd name="connsiteY3" fmla="*/ 366586 h 468052"/>
                <a:gd name="connsiteX4" fmla="*/ 396044 w 468052"/>
                <a:gd name="connsiteY4" fmla="*/ 366586 h 468052"/>
                <a:gd name="connsiteX5" fmla="*/ 396044 w 468052"/>
                <a:gd name="connsiteY5" fmla="*/ 189839 h 468052"/>
                <a:gd name="connsiteX6" fmla="*/ 278213 w 468052"/>
                <a:gd name="connsiteY6" fmla="*/ 189839 h 468052"/>
                <a:gd name="connsiteX7" fmla="*/ 278213 w 468052"/>
                <a:gd name="connsiteY7" fmla="*/ 101466 h 468052"/>
                <a:gd name="connsiteX8" fmla="*/ 0 w 468052"/>
                <a:gd name="connsiteY8" fmla="*/ 0 h 468052"/>
                <a:gd name="connsiteX9" fmla="*/ 468052 w 468052"/>
                <a:gd name="connsiteY9" fmla="*/ 0 h 468052"/>
                <a:gd name="connsiteX10" fmla="*/ 468052 w 468052"/>
                <a:gd name="connsiteY10" fmla="*/ 468052 h 468052"/>
                <a:gd name="connsiteX11" fmla="*/ 0 w 468052"/>
                <a:gd name="connsiteY11" fmla="*/ 468052 h 46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8052" h="468052">
                  <a:moveTo>
                    <a:pt x="189839" y="101466"/>
                  </a:moveTo>
                  <a:lnTo>
                    <a:pt x="189839" y="189839"/>
                  </a:lnTo>
                  <a:lnTo>
                    <a:pt x="72008" y="189839"/>
                  </a:lnTo>
                  <a:lnTo>
                    <a:pt x="72008" y="366586"/>
                  </a:lnTo>
                  <a:lnTo>
                    <a:pt x="396044" y="366586"/>
                  </a:lnTo>
                  <a:lnTo>
                    <a:pt x="396044" y="189839"/>
                  </a:lnTo>
                  <a:lnTo>
                    <a:pt x="278213" y="189839"/>
                  </a:lnTo>
                  <a:lnTo>
                    <a:pt x="278213" y="101466"/>
                  </a:lnTo>
                  <a:close/>
                  <a:moveTo>
                    <a:pt x="0" y="0"/>
                  </a:moveTo>
                  <a:lnTo>
                    <a:pt x="468052" y="0"/>
                  </a:lnTo>
                  <a:lnTo>
                    <a:pt x="468052" y="468052"/>
                  </a:lnTo>
                  <a:lnTo>
                    <a:pt x="0" y="468052"/>
                  </a:lnTo>
                  <a:close/>
                </a:path>
              </a:pathLst>
            </a:custGeom>
            <a:solidFill>
              <a:schemeClr val="bg1">
                <a:lumMod val="95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a:extLst>
                <a:ext uri="{FF2B5EF4-FFF2-40B4-BE49-F238E27FC236}">
                  <a16:creationId xmlns:a16="http://schemas.microsoft.com/office/drawing/2014/main" xmlns="" id="{E8695C7A-1A01-4E20-A09D-53A550DBC95C}"/>
                </a:ext>
              </a:extLst>
            </p:cNvPr>
            <p:cNvSpPr/>
            <p:nvPr/>
          </p:nvSpPr>
          <p:spPr bwMode="gray">
            <a:xfrm>
              <a:off x="1226024" y="3214771"/>
              <a:ext cx="724585" cy="359356"/>
            </a:xfrm>
            <a:prstGeom prst="rect">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r>
                <a:rPr lang="en-US" sz="1400" dirty="0" smtClean="0">
                  <a:solidFill>
                    <a:prstClr val="black"/>
                  </a:solidFill>
                  <a:latin typeface="Huawei Sans" panose="020C0503030203020204" pitchFamily="34" charset="0"/>
                </a:rPr>
                <a:t>VM 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a16="http://schemas.microsoft.com/office/drawing/2014/main" xmlns="" id="{9B98521F-538A-42F0-8239-0EEBFF4E4D4B}"/>
                </a:ext>
              </a:extLst>
            </p:cNvPr>
            <p:cNvSpPr/>
            <p:nvPr/>
          </p:nvSpPr>
          <p:spPr bwMode="gray">
            <a:xfrm>
              <a:off x="2269862" y="3214771"/>
              <a:ext cx="740606" cy="398762"/>
            </a:xfrm>
            <a:prstGeom prst="rect">
              <a:avLst/>
            </a:prstGeom>
            <a:solidFill>
              <a:srgbClr val="F28944"/>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r>
                <a:rPr lang="en-US" sz="1400" dirty="0" smtClean="0">
                  <a:solidFill>
                    <a:srgbClr val="C7000B"/>
                  </a:solidFill>
                  <a:latin typeface="Huawei Sans" panose="020C0503030203020204" pitchFamily="34" charset="0"/>
                </a:rPr>
                <a:t>VM 2</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a:extLst>
                <a:ext uri="{FF2B5EF4-FFF2-40B4-BE49-F238E27FC236}">
                  <a16:creationId xmlns:a16="http://schemas.microsoft.com/office/drawing/2014/main" xmlns="" id="{72DCB0B1-58C3-45B9-9AAD-744F9C580905}"/>
                </a:ext>
              </a:extLst>
            </p:cNvPr>
            <p:cNvSpPr/>
            <p:nvPr/>
          </p:nvSpPr>
          <p:spPr bwMode="gray">
            <a:xfrm>
              <a:off x="4306749" y="3214771"/>
              <a:ext cx="877581" cy="359356"/>
            </a:xfrm>
            <a:prstGeom prst="rect">
              <a:avLst/>
            </a:prstGeom>
            <a:solidFill>
              <a:srgbClr val="F28944"/>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r>
                <a:rPr lang="en-US" sz="1400" dirty="0" smtClean="0">
                  <a:solidFill>
                    <a:srgbClr val="C7000B"/>
                  </a:solidFill>
                  <a:latin typeface="Huawei Sans" panose="020C0503030203020204" pitchFamily="34" charset="0"/>
                </a:rPr>
                <a:t>VM 2'</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77DE45C5-6E44-454D-A6E4-644A80917E4D}"/>
                </a:ext>
              </a:extLst>
            </p:cNvPr>
            <p:cNvSpPr/>
            <p:nvPr/>
          </p:nvSpPr>
          <p:spPr bwMode="gray">
            <a:xfrm>
              <a:off x="5268036" y="3214771"/>
              <a:ext cx="899617" cy="398762"/>
            </a:xfrm>
            <a:prstGeom prst="rect">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r>
                <a:rPr lang="en-US" sz="1400" dirty="0" smtClean="0">
                  <a:solidFill>
                    <a:prstClr val="black"/>
                  </a:solidFill>
                  <a:latin typeface="Huawei Sans" panose="020C0503030203020204" pitchFamily="34" charset="0"/>
                </a:rPr>
                <a:t>VM 3</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a:extLst>
                <a:ext uri="{FF2B5EF4-FFF2-40B4-BE49-F238E27FC236}">
                  <a16:creationId xmlns:a16="http://schemas.microsoft.com/office/drawing/2014/main" xmlns="" id="{75ABBEBD-0B91-43EE-9E58-AB23777D7587}"/>
                </a:ext>
              </a:extLst>
            </p:cNvPr>
            <p:cNvCxnSpPr>
              <a:cxnSpLocks/>
              <a:stCxn id="25" idx="2"/>
              <a:endCxn id="17" idx="0"/>
            </p:cNvCxnSpPr>
            <p:nvPr/>
          </p:nvCxnSpPr>
          <p:spPr bwMode="gray">
            <a:xfrm flipH="1">
              <a:off x="1543587" y="3574127"/>
              <a:ext cx="44729" cy="493491"/>
            </a:xfrm>
            <a:prstGeom prst="line">
              <a:avLst/>
            </a:prstGeom>
            <a:solidFill>
              <a:schemeClr val="accent1"/>
            </a:solidFill>
            <a:ln w="19050" cap="flat" cmpd="sng" algn="ctr">
              <a:solidFill>
                <a:srgbClr val="0070C0"/>
              </a:solidFill>
              <a:prstDash val="sysDash"/>
              <a:round/>
              <a:headEnd type="none" w="med" len="med"/>
              <a:tailEnd type="none" w="med" len="med"/>
            </a:ln>
            <a:effectLst/>
          </p:spPr>
        </p:cxnSp>
        <p:cxnSp>
          <p:nvCxnSpPr>
            <p:cNvPr id="30" name="直接连接符 29">
              <a:extLst>
                <a:ext uri="{FF2B5EF4-FFF2-40B4-BE49-F238E27FC236}">
                  <a16:creationId xmlns:a16="http://schemas.microsoft.com/office/drawing/2014/main" xmlns="" id="{E1EADE5A-6E44-4913-BC5D-DD149FBB3D3E}"/>
                </a:ext>
              </a:extLst>
            </p:cNvPr>
            <p:cNvCxnSpPr>
              <a:cxnSpLocks/>
              <a:stCxn id="26" idx="2"/>
              <a:endCxn id="57" idx="0"/>
            </p:cNvCxnSpPr>
            <p:nvPr/>
          </p:nvCxnSpPr>
          <p:spPr bwMode="gray">
            <a:xfrm>
              <a:off x="2640165" y="3613533"/>
              <a:ext cx="109486" cy="454085"/>
            </a:xfrm>
            <a:prstGeom prst="line">
              <a:avLst/>
            </a:prstGeom>
            <a:solidFill>
              <a:schemeClr val="accent1"/>
            </a:solidFill>
            <a:ln w="19050" cap="flat" cmpd="sng" algn="ctr">
              <a:solidFill>
                <a:srgbClr val="0070C0"/>
              </a:solidFill>
              <a:prstDash val="sysDash"/>
              <a:round/>
              <a:headEnd type="none" w="med" len="med"/>
              <a:tailEnd type="none" w="med" len="med"/>
            </a:ln>
            <a:effectLst/>
          </p:spPr>
        </p:cxnSp>
        <p:cxnSp>
          <p:nvCxnSpPr>
            <p:cNvPr id="31" name="直接连接符 30">
              <a:extLst>
                <a:ext uri="{FF2B5EF4-FFF2-40B4-BE49-F238E27FC236}">
                  <a16:creationId xmlns:a16="http://schemas.microsoft.com/office/drawing/2014/main" xmlns="" id="{CE404F78-F4F7-4927-B958-EA3346D2D1F6}"/>
                </a:ext>
              </a:extLst>
            </p:cNvPr>
            <p:cNvCxnSpPr>
              <a:cxnSpLocks/>
              <a:stCxn id="27" idx="2"/>
              <a:endCxn id="21" idx="0"/>
            </p:cNvCxnSpPr>
            <p:nvPr/>
          </p:nvCxnSpPr>
          <p:spPr bwMode="gray">
            <a:xfrm flipH="1">
              <a:off x="4015660" y="3574127"/>
              <a:ext cx="729880" cy="493491"/>
            </a:xfrm>
            <a:prstGeom prst="line">
              <a:avLst/>
            </a:prstGeom>
            <a:solidFill>
              <a:schemeClr val="accent1"/>
            </a:solidFill>
            <a:ln w="19050" cap="flat" cmpd="sng" algn="ctr">
              <a:solidFill>
                <a:srgbClr val="0070C0"/>
              </a:solidFill>
              <a:prstDash val="sysDash"/>
              <a:round/>
              <a:headEnd type="none" w="med" len="med"/>
              <a:tailEnd type="none" w="med" len="med"/>
            </a:ln>
            <a:effectLst/>
          </p:spPr>
        </p:cxnSp>
        <p:cxnSp>
          <p:nvCxnSpPr>
            <p:cNvPr id="32" name="直接连接符 31">
              <a:extLst>
                <a:ext uri="{FF2B5EF4-FFF2-40B4-BE49-F238E27FC236}">
                  <a16:creationId xmlns:a16="http://schemas.microsoft.com/office/drawing/2014/main" xmlns="" id="{E06D0FCB-7BB6-4869-B651-BDBB845651AB}"/>
                </a:ext>
              </a:extLst>
            </p:cNvPr>
            <p:cNvCxnSpPr>
              <a:cxnSpLocks/>
              <a:stCxn id="28" idx="2"/>
              <a:endCxn id="11" idx="0"/>
            </p:cNvCxnSpPr>
            <p:nvPr/>
          </p:nvCxnSpPr>
          <p:spPr bwMode="gray">
            <a:xfrm flipH="1">
              <a:off x="4740754" y="3613533"/>
              <a:ext cx="977090" cy="994041"/>
            </a:xfrm>
            <a:prstGeom prst="line">
              <a:avLst/>
            </a:prstGeom>
            <a:solidFill>
              <a:schemeClr val="accent1"/>
            </a:solidFill>
            <a:ln w="19050" cap="flat" cmpd="sng" algn="ctr">
              <a:solidFill>
                <a:srgbClr val="0070C0"/>
              </a:solidFill>
              <a:prstDash val="sysDash"/>
              <a:round/>
              <a:headEnd type="none" w="med" len="med"/>
              <a:tailEnd type="none" w="med" len="med"/>
            </a:ln>
            <a:effectLst/>
          </p:spPr>
        </p:cxnSp>
        <p:cxnSp>
          <p:nvCxnSpPr>
            <p:cNvPr id="33" name="直接连接符 32">
              <a:extLst>
                <a:ext uri="{FF2B5EF4-FFF2-40B4-BE49-F238E27FC236}">
                  <a16:creationId xmlns:a16="http://schemas.microsoft.com/office/drawing/2014/main" xmlns="" id="{426841B6-CEAE-419F-97F4-BEE431D5DC4F}"/>
                </a:ext>
              </a:extLst>
            </p:cNvPr>
            <p:cNvCxnSpPr>
              <a:cxnSpLocks/>
              <a:stCxn id="28" idx="2"/>
              <a:endCxn id="13" idx="0"/>
            </p:cNvCxnSpPr>
            <p:nvPr/>
          </p:nvCxnSpPr>
          <p:spPr bwMode="gray">
            <a:xfrm flipH="1">
              <a:off x="5597350" y="3613533"/>
              <a:ext cx="120495" cy="994041"/>
            </a:xfrm>
            <a:prstGeom prst="line">
              <a:avLst/>
            </a:prstGeom>
            <a:solidFill>
              <a:schemeClr val="accent1"/>
            </a:solidFill>
            <a:ln w="19050" cap="flat" cmpd="sng" algn="ctr">
              <a:solidFill>
                <a:srgbClr val="0070C0"/>
              </a:solidFill>
              <a:prstDash val="sysDash"/>
              <a:round/>
              <a:headEnd type="none" w="med" len="med"/>
              <a:tailEnd type="none" w="med" len="med"/>
            </a:ln>
            <a:effectLst/>
          </p:spPr>
        </p:cxnSp>
        <p:grpSp>
          <p:nvGrpSpPr>
            <p:cNvPr id="34" name="组合 33">
              <a:extLst>
                <a:ext uri="{FF2B5EF4-FFF2-40B4-BE49-F238E27FC236}">
                  <a16:creationId xmlns:a16="http://schemas.microsoft.com/office/drawing/2014/main" xmlns="" id="{25181CB2-B122-4CBA-9B35-30CF2EBE72CF}"/>
                </a:ext>
              </a:extLst>
            </p:cNvPr>
            <p:cNvGrpSpPr/>
            <p:nvPr/>
          </p:nvGrpSpPr>
          <p:grpSpPr bwMode="gray">
            <a:xfrm>
              <a:off x="1276966" y="5382901"/>
              <a:ext cx="504542" cy="310645"/>
              <a:chOff x="1342518" y="4707570"/>
              <a:chExt cx="504542" cy="310645"/>
            </a:xfrm>
          </p:grpSpPr>
          <p:sp>
            <p:nvSpPr>
              <p:cNvPr id="48" name="矩形 47">
                <a:extLst>
                  <a:ext uri="{FF2B5EF4-FFF2-40B4-BE49-F238E27FC236}">
                    <a16:creationId xmlns:a16="http://schemas.microsoft.com/office/drawing/2014/main" xmlns="" id="{32FC1DB5-D973-4FA7-97F7-819F949430F5}"/>
                  </a:ext>
                </a:extLst>
              </p:cNvPr>
              <p:cNvSpPr/>
              <p:nvPr/>
            </p:nvSpPr>
            <p:spPr bwMode="gray">
              <a:xfrm>
                <a:off x="1342539" y="4707570"/>
                <a:ext cx="504521" cy="310645"/>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9" name="组合 48">
                <a:extLst>
                  <a:ext uri="{FF2B5EF4-FFF2-40B4-BE49-F238E27FC236}">
                    <a16:creationId xmlns:a16="http://schemas.microsoft.com/office/drawing/2014/main" xmlns="" id="{AD91D78E-2072-4B75-B193-8C72F5B336DD}"/>
                  </a:ext>
                </a:extLst>
              </p:cNvPr>
              <p:cNvGrpSpPr/>
              <p:nvPr/>
            </p:nvGrpSpPr>
            <p:grpSpPr bwMode="gray">
              <a:xfrm>
                <a:off x="1342518" y="4707570"/>
                <a:ext cx="504519" cy="236059"/>
                <a:chOff x="5260976" y="1906589"/>
                <a:chExt cx="492125" cy="365125"/>
              </a:xfrm>
              <a:solidFill>
                <a:srgbClr val="3C3C3B"/>
              </a:solidFill>
            </p:grpSpPr>
            <p:sp>
              <p:nvSpPr>
                <p:cNvPr id="50" name="Freeform 75">
                  <a:extLst>
                    <a:ext uri="{FF2B5EF4-FFF2-40B4-BE49-F238E27FC236}">
                      <a16:creationId xmlns:a16="http://schemas.microsoft.com/office/drawing/2014/main" xmlns="" id="{590F35A3-20EA-4966-A8CE-189E9F37ADCD}"/>
                    </a:ext>
                  </a:extLst>
                </p:cNvPr>
                <p:cNvSpPr>
                  <a:spLocks/>
                </p:cNvSpPr>
                <p:nvPr/>
              </p:nvSpPr>
              <p:spPr bwMode="gray">
                <a:xfrm>
                  <a:off x="5372101" y="2038351"/>
                  <a:ext cx="325438" cy="225425"/>
                </a:xfrm>
                <a:custGeom>
                  <a:avLst/>
                  <a:gdLst>
                    <a:gd name="T0" fmla="*/ 360 w 382"/>
                    <a:gd name="T1" fmla="*/ 265 h 265"/>
                    <a:gd name="T2" fmla="*/ 360 w 382"/>
                    <a:gd name="T3" fmla="*/ 265 h 265"/>
                    <a:gd name="T4" fmla="*/ 310 w 382"/>
                    <a:gd name="T5" fmla="*/ 265 h 265"/>
                    <a:gd name="T6" fmla="*/ 298 w 382"/>
                    <a:gd name="T7" fmla="*/ 252 h 265"/>
                    <a:gd name="T8" fmla="*/ 310 w 382"/>
                    <a:gd name="T9" fmla="*/ 240 h 265"/>
                    <a:gd name="T10" fmla="*/ 357 w 382"/>
                    <a:gd name="T11" fmla="*/ 240 h 265"/>
                    <a:gd name="T12" fmla="*/ 357 w 382"/>
                    <a:gd name="T13" fmla="*/ 25 h 265"/>
                    <a:gd name="T14" fmla="*/ 24 w 382"/>
                    <a:gd name="T15" fmla="*/ 25 h 265"/>
                    <a:gd name="T16" fmla="*/ 24 w 382"/>
                    <a:gd name="T17" fmla="*/ 240 h 265"/>
                    <a:gd name="T18" fmla="*/ 239 w 382"/>
                    <a:gd name="T19" fmla="*/ 240 h 265"/>
                    <a:gd name="T20" fmla="*/ 251 w 382"/>
                    <a:gd name="T21" fmla="*/ 252 h 265"/>
                    <a:gd name="T22" fmla="*/ 239 w 382"/>
                    <a:gd name="T23" fmla="*/ 265 h 265"/>
                    <a:gd name="T24" fmla="*/ 22 w 382"/>
                    <a:gd name="T25" fmla="*/ 265 h 265"/>
                    <a:gd name="T26" fmla="*/ 0 w 382"/>
                    <a:gd name="T27" fmla="*/ 242 h 265"/>
                    <a:gd name="T28" fmla="*/ 0 w 382"/>
                    <a:gd name="T29" fmla="*/ 23 h 265"/>
                    <a:gd name="T30" fmla="*/ 22 w 382"/>
                    <a:gd name="T31" fmla="*/ 0 h 265"/>
                    <a:gd name="T32" fmla="*/ 360 w 382"/>
                    <a:gd name="T33" fmla="*/ 0 h 265"/>
                    <a:gd name="T34" fmla="*/ 382 w 382"/>
                    <a:gd name="T35" fmla="*/ 23 h 265"/>
                    <a:gd name="T36" fmla="*/ 382 w 382"/>
                    <a:gd name="T37" fmla="*/ 242 h 265"/>
                    <a:gd name="T38" fmla="*/ 360 w 382"/>
                    <a:gd name="T3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265">
                      <a:moveTo>
                        <a:pt x="360" y="265"/>
                      </a:moveTo>
                      <a:lnTo>
                        <a:pt x="360" y="265"/>
                      </a:lnTo>
                      <a:lnTo>
                        <a:pt x="310" y="265"/>
                      </a:lnTo>
                      <a:cubicBezTo>
                        <a:pt x="304" y="265"/>
                        <a:pt x="298" y="259"/>
                        <a:pt x="298" y="252"/>
                      </a:cubicBezTo>
                      <a:cubicBezTo>
                        <a:pt x="298" y="245"/>
                        <a:pt x="304" y="240"/>
                        <a:pt x="310" y="240"/>
                      </a:cubicBezTo>
                      <a:lnTo>
                        <a:pt x="357" y="240"/>
                      </a:lnTo>
                      <a:lnTo>
                        <a:pt x="357" y="25"/>
                      </a:lnTo>
                      <a:lnTo>
                        <a:pt x="24" y="25"/>
                      </a:lnTo>
                      <a:lnTo>
                        <a:pt x="24" y="240"/>
                      </a:lnTo>
                      <a:lnTo>
                        <a:pt x="239" y="240"/>
                      </a:lnTo>
                      <a:cubicBezTo>
                        <a:pt x="246" y="240"/>
                        <a:pt x="251" y="245"/>
                        <a:pt x="251" y="252"/>
                      </a:cubicBezTo>
                      <a:cubicBezTo>
                        <a:pt x="251" y="259"/>
                        <a:pt x="246" y="265"/>
                        <a:pt x="239" y="265"/>
                      </a:cubicBezTo>
                      <a:lnTo>
                        <a:pt x="22" y="265"/>
                      </a:lnTo>
                      <a:cubicBezTo>
                        <a:pt x="10" y="265"/>
                        <a:pt x="0" y="255"/>
                        <a:pt x="0" y="242"/>
                      </a:cubicBezTo>
                      <a:lnTo>
                        <a:pt x="0" y="23"/>
                      </a:lnTo>
                      <a:cubicBezTo>
                        <a:pt x="0" y="10"/>
                        <a:pt x="10" y="0"/>
                        <a:pt x="22" y="0"/>
                      </a:cubicBezTo>
                      <a:lnTo>
                        <a:pt x="360" y="0"/>
                      </a:lnTo>
                      <a:cubicBezTo>
                        <a:pt x="372" y="0"/>
                        <a:pt x="382" y="10"/>
                        <a:pt x="382" y="23"/>
                      </a:cubicBezTo>
                      <a:lnTo>
                        <a:pt x="382" y="242"/>
                      </a:lnTo>
                      <a:cubicBezTo>
                        <a:pt x="382" y="255"/>
                        <a:pt x="372" y="265"/>
                        <a:pt x="360" y="265"/>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76">
                  <a:extLst>
                    <a:ext uri="{FF2B5EF4-FFF2-40B4-BE49-F238E27FC236}">
                      <a16:creationId xmlns:a16="http://schemas.microsoft.com/office/drawing/2014/main" xmlns="" id="{883568A7-C023-442B-B379-4FD98560FE3F}"/>
                    </a:ext>
                  </a:extLst>
                </p:cNvPr>
                <p:cNvSpPr>
                  <a:spLocks noEditPoints="1"/>
                </p:cNvSpPr>
                <p:nvPr/>
              </p:nvSpPr>
              <p:spPr bwMode="gray">
                <a:xfrm>
                  <a:off x="5372101" y="1947864"/>
                  <a:ext cx="381000" cy="285750"/>
                </a:xfrm>
                <a:custGeom>
                  <a:avLst/>
                  <a:gdLst>
                    <a:gd name="T0" fmla="*/ 383 w 448"/>
                    <a:gd name="T1" fmla="*/ 311 h 335"/>
                    <a:gd name="T2" fmla="*/ 383 w 448"/>
                    <a:gd name="T3" fmla="*/ 311 h 335"/>
                    <a:gd name="T4" fmla="*/ 423 w 448"/>
                    <a:gd name="T5" fmla="*/ 311 h 335"/>
                    <a:gd name="T6" fmla="*/ 424 w 448"/>
                    <a:gd name="T7" fmla="*/ 311 h 335"/>
                    <a:gd name="T8" fmla="*/ 424 w 448"/>
                    <a:gd name="T9" fmla="*/ 63 h 335"/>
                    <a:gd name="T10" fmla="*/ 423 w 448"/>
                    <a:gd name="T11" fmla="*/ 61 h 335"/>
                    <a:gd name="T12" fmla="*/ 167 w 448"/>
                    <a:gd name="T13" fmla="*/ 61 h 335"/>
                    <a:gd name="T14" fmla="*/ 155 w 448"/>
                    <a:gd name="T15" fmla="*/ 48 h 335"/>
                    <a:gd name="T16" fmla="*/ 155 w 448"/>
                    <a:gd name="T17" fmla="*/ 36 h 335"/>
                    <a:gd name="T18" fmla="*/ 143 w 448"/>
                    <a:gd name="T19" fmla="*/ 25 h 335"/>
                    <a:gd name="T20" fmla="*/ 26 w 448"/>
                    <a:gd name="T21" fmla="*/ 25 h 335"/>
                    <a:gd name="T22" fmla="*/ 26 w 448"/>
                    <a:gd name="T23" fmla="*/ 106 h 335"/>
                    <a:gd name="T24" fmla="*/ 361 w 448"/>
                    <a:gd name="T25" fmla="*/ 106 h 335"/>
                    <a:gd name="T26" fmla="*/ 383 w 448"/>
                    <a:gd name="T27" fmla="*/ 129 h 335"/>
                    <a:gd name="T28" fmla="*/ 383 w 448"/>
                    <a:gd name="T29" fmla="*/ 311 h 335"/>
                    <a:gd name="T30" fmla="*/ 423 w 448"/>
                    <a:gd name="T31" fmla="*/ 335 h 335"/>
                    <a:gd name="T32" fmla="*/ 423 w 448"/>
                    <a:gd name="T33" fmla="*/ 335 h 335"/>
                    <a:gd name="T34" fmla="*/ 371 w 448"/>
                    <a:gd name="T35" fmla="*/ 335 h 335"/>
                    <a:gd name="T36" fmla="*/ 358 w 448"/>
                    <a:gd name="T37" fmla="*/ 323 h 335"/>
                    <a:gd name="T38" fmla="*/ 358 w 448"/>
                    <a:gd name="T39" fmla="*/ 131 h 335"/>
                    <a:gd name="T40" fmla="*/ 25 w 448"/>
                    <a:gd name="T41" fmla="*/ 131 h 335"/>
                    <a:gd name="T42" fmla="*/ 12 w 448"/>
                    <a:gd name="T43" fmla="*/ 138 h 335"/>
                    <a:gd name="T44" fmla="*/ 1 w 448"/>
                    <a:gd name="T45" fmla="*/ 126 h 335"/>
                    <a:gd name="T46" fmla="*/ 1 w 448"/>
                    <a:gd name="T47" fmla="*/ 25 h 335"/>
                    <a:gd name="T48" fmla="*/ 4 w 448"/>
                    <a:gd name="T49" fmla="*/ 9 h 335"/>
                    <a:gd name="T50" fmla="*/ 24 w 448"/>
                    <a:gd name="T51" fmla="*/ 0 h 335"/>
                    <a:gd name="T52" fmla="*/ 144 w 448"/>
                    <a:gd name="T53" fmla="*/ 0 h 335"/>
                    <a:gd name="T54" fmla="*/ 179 w 448"/>
                    <a:gd name="T55" fmla="*/ 36 h 335"/>
                    <a:gd name="T56" fmla="*/ 424 w 448"/>
                    <a:gd name="T57" fmla="*/ 36 h 335"/>
                    <a:gd name="T58" fmla="*/ 448 w 448"/>
                    <a:gd name="T59" fmla="*/ 63 h 335"/>
                    <a:gd name="T60" fmla="*/ 448 w 448"/>
                    <a:gd name="T61" fmla="*/ 313 h 335"/>
                    <a:gd name="T62" fmla="*/ 423 w 448"/>
                    <a:gd name="T63" fmla="*/ 33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8" h="335">
                      <a:moveTo>
                        <a:pt x="383" y="311"/>
                      </a:moveTo>
                      <a:lnTo>
                        <a:pt x="383" y="311"/>
                      </a:lnTo>
                      <a:lnTo>
                        <a:pt x="423" y="311"/>
                      </a:lnTo>
                      <a:cubicBezTo>
                        <a:pt x="423" y="311"/>
                        <a:pt x="424" y="311"/>
                        <a:pt x="424" y="311"/>
                      </a:cubicBezTo>
                      <a:lnTo>
                        <a:pt x="424" y="63"/>
                      </a:lnTo>
                      <a:cubicBezTo>
                        <a:pt x="424" y="61"/>
                        <a:pt x="424" y="61"/>
                        <a:pt x="423" y="61"/>
                      </a:cubicBezTo>
                      <a:lnTo>
                        <a:pt x="167" y="61"/>
                      </a:lnTo>
                      <a:cubicBezTo>
                        <a:pt x="160" y="61"/>
                        <a:pt x="155" y="55"/>
                        <a:pt x="155" y="48"/>
                      </a:cubicBezTo>
                      <a:lnTo>
                        <a:pt x="155" y="36"/>
                      </a:lnTo>
                      <a:cubicBezTo>
                        <a:pt x="155" y="27"/>
                        <a:pt x="146" y="25"/>
                        <a:pt x="143" y="25"/>
                      </a:cubicBezTo>
                      <a:lnTo>
                        <a:pt x="26" y="25"/>
                      </a:lnTo>
                      <a:lnTo>
                        <a:pt x="26" y="106"/>
                      </a:lnTo>
                      <a:lnTo>
                        <a:pt x="361" y="106"/>
                      </a:lnTo>
                      <a:cubicBezTo>
                        <a:pt x="373" y="106"/>
                        <a:pt x="383" y="116"/>
                        <a:pt x="383" y="129"/>
                      </a:cubicBezTo>
                      <a:lnTo>
                        <a:pt x="383" y="311"/>
                      </a:lnTo>
                      <a:close/>
                      <a:moveTo>
                        <a:pt x="423" y="335"/>
                      </a:moveTo>
                      <a:lnTo>
                        <a:pt x="423" y="335"/>
                      </a:lnTo>
                      <a:lnTo>
                        <a:pt x="371" y="335"/>
                      </a:lnTo>
                      <a:cubicBezTo>
                        <a:pt x="364" y="335"/>
                        <a:pt x="358" y="330"/>
                        <a:pt x="358" y="323"/>
                      </a:cubicBezTo>
                      <a:lnTo>
                        <a:pt x="358" y="131"/>
                      </a:lnTo>
                      <a:lnTo>
                        <a:pt x="25" y="131"/>
                      </a:lnTo>
                      <a:cubicBezTo>
                        <a:pt x="23" y="136"/>
                        <a:pt x="17" y="139"/>
                        <a:pt x="12" y="138"/>
                      </a:cubicBezTo>
                      <a:cubicBezTo>
                        <a:pt x="6" y="137"/>
                        <a:pt x="1" y="132"/>
                        <a:pt x="1" y="126"/>
                      </a:cubicBezTo>
                      <a:lnTo>
                        <a:pt x="1" y="25"/>
                      </a:lnTo>
                      <a:cubicBezTo>
                        <a:pt x="0" y="20"/>
                        <a:pt x="1" y="14"/>
                        <a:pt x="4" y="9"/>
                      </a:cubicBezTo>
                      <a:cubicBezTo>
                        <a:pt x="7" y="5"/>
                        <a:pt x="13" y="0"/>
                        <a:pt x="24" y="0"/>
                      </a:cubicBezTo>
                      <a:lnTo>
                        <a:pt x="144" y="0"/>
                      </a:lnTo>
                      <a:cubicBezTo>
                        <a:pt x="158" y="1"/>
                        <a:pt x="179" y="12"/>
                        <a:pt x="179" y="36"/>
                      </a:cubicBezTo>
                      <a:lnTo>
                        <a:pt x="424" y="36"/>
                      </a:lnTo>
                      <a:cubicBezTo>
                        <a:pt x="433" y="36"/>
                        <a:pt x="448" y="43"/>
                        <a:pt x="448" y="63"/>
                      </a:cubicBezTo>
                      <a:lnTo>
                        <a:pt x="448" y="313"/>
                      </a:lnTo>
                      <a:cubicBezTo>
                        <a:pt x="448" y="323"/>
                        <a:pt x="440" y="335"/>
                        <a:pt x="423" y="335"/>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77">
                  <a:extLst>
                    <a:ext uri="{FF2B5EF4-FFF2-40B4-BE49-F238E27FC236}">
                      <a16:creationId xmlns:a16="http://schemas.microsoft.com/office/drawing/2014/main" xmlns="" id="{241F62BD-374D-45DE-B4FF-300AAA030D3A}"/>
                    </a:ext>
                  </a:extLst>
                </p:cNvPr>
                <p:cNvSpPr>
                  <a:spLocks/>
                </p:cNvSpPr>
                <p:nvPr/>
              </p:nvSpPr>
              <p:spPr bwMode="gray">
                <a:xfrm>
                  <a:off x="5308601" y="1974851"/>
                  <a:ext cx="33338" cy="92075"/>
                </a:xfrm>
                <a:custGeom>
                  <a:avLst/>
                  <a:gdLst>
                    <a:gd name="T0" fmla="*/ 0 w 39"/>
                    <a:gd name="T1" fmla="*/ 99 h 109"/>
                    <a:gd name="T2" fmla="*/ 0 w 39"/>
                    <a:gd name="T3" fmla="*/ 99 h 109"/>
                    <a:gd name="T4" fmla="*/ 10 w 39"/>
                    <a:gd name="T5" fmla="*/ 109 h 109"/>
                    <a:gd name="T6" fmla="*/ 29 w 39"/>
                    <a:gd name="T7" fmla="*/ 109 h 109"/>
                    <a:gd name="T8" fmla="*/ 39 w 39"/>
                    <a:gd name="T9" fmla="*/ 99 h 109"/>
                    <a:gd name="T10" fmla="*/ 39 w 39"/>
                    <a:gd name="T11" fmla="*/ 10 h 109"/>
                    <a:gd name="T12" fmla="*/ 29 w 39"/>
                    <a:gd name="T13" fmla="*/ 0 h 109"/>
                    <a:gd name="T14" fmla="*/ 10 w 39"/>
                    <a:gd name="T15" fmla="*/ 0 h 109"/>
                    <a:gd name="T16" fmla="*/ 0 w 39"/>
                    <a:gd name="T17" fmla="*/ 10 h 109"/>
                    <a:gd name="T18" fmla="*/ 0 w 39"/>
                    <a:gd name="T19" fmla="*/ 9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109">
                      <a:moveTo>
                        <a:pt x="0" y="99"/>
                      </a:moveTo>
                      <a:lnTo>
                        <a:pt x="0" y="99"/>
                      </a:lnTo>
                      <a:cubicBezTo>
                        <a:pt x="0" y="104"/>
                        <a:pt x="5" y="109"/>
                        <a:pt x="10" y="109"/>
                      </a:cubicBezTo>
                      <a:lnTo>
                        <a:pt x="29" y="109"/>
                      </a:lnTo>
                      <a:cubicBezTo>
                        <a:pt x="34" y="109"/>
                        <a:pt x="39" y="104"/>
                        <a:pt x="39" y="99"/>
                      </a:cubicBezTo>
                      <a:lnTo>
                        <a:pt x="39" y="10"/>
                      </a:lnTo>
                      <a:cubicBezTo>
                        <a:pt x="39" y="5"/>
                        <a:pt x="34" y="0"/>
                        <a:pt x="29" y="0"/>
                      </a:cubicBezTo>
                      <a:lnTo>
                        <a:pt x="10" y="0"/>
                      </a:lnTo>
                      <a:cubicBezTo>
                        <a:pt x="5" y="0"/>
                        <a:pt x="0" y="5"/>
                        <a:pt x="0" y="10"/>
                      </a:cubicBezTo>
                      <a:lnTo>
                        <a:pt x="0" y="99"/>
                      </a:ln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78">
                  <a:extLst>
                    <a:ext uri="{FF2B5EF4-FFF2-40B4-BE49-F238E27FC236}">
                      <a16:creationId xmlns:a16="http://schemas.microsoft.com/office/drawing/2014/main" xmlns="" id="{1A7C2B01-E2E7-4564-BFE8-7584F653FC29}"/>
                    </a:ext>
                  </a:extLst>
                </p:cNvPr>
                <p:cNvSpPr>
                  <a:spLocks/>
                </p:cNvSpPr>
                <p:nvPr/>
              </p:nvSpPr>
              <p:spPr bwMode="gray">
                <a:xfrm>
                  <a:off x="5308601" y="2120901"/>
                  <a:ext cx="33338" cy="82550"/>
                </a:xfrm>
                <a:custGeom>
                  <a:avLst/>
                  <a:gdLst>
                    <a:gd name="T0" fmla="*/ 0 w 39"/>
                    <a:gd name="T1" fmla="*/ 87 h 97"/>
                    <a:gd name="T2" fmla="*/ 0 w 39"/>
                    <a:gd name="T3" fmla="*/ 87 h 97"/>
                    <a:gd name="T4" fmla="*/ 10 w 39"/>
                    <a:gd name="T5" fmla="*/ 97 h 97"/>
                    <a:gd name="T6" fmla="*/ 29 w 39"/>
                    <a:gd name="T7" fmla="*/ 97 h 97"/>
                    <a:gd name="T8" fmla="*/ 39 w 39"/>
                    <a:gd name="T9" fmla="*/ 87 h 97"/>
                    <a:gd name="T10" fmla="*/ 39 w 39"/>
                    <a:gd name="T11" fmla="*/ 10 h 97"/>
                    <a:gd name="T12" fmla="*/ 29 w 39"/>
                    <a:gd name="T13" fmla="*/ 0 h 97"/>
                    <a:gd name="T14" fmla="*/ 10 w 39"/>
                    <a:gd name="T15" fmla="*/ 0 h 97"/>
                    <a:gd name="T16" fmla="*/ 0 w 39"/>
                    <a:gd name="T17" fmla="*/ 10 h 97"/>
                    <a:gd name="T18" fmla="*/ 0 w 39"/>
                    <a:gd name="T19" fmla="*/ 8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97">
                      <a:moveTo>
                        <a:pt x="0" y="87"/>
                      </a:moveTo>
                      <a:lnTo>
                        <a:pt x="0" y="87"/>
                      </a:lnTo>
                      <a:cubicBezTo>
                        <a:pt x="0" y="93"/>
                        <a:pt x="5" y="97"/>
                        <a:pt x="10" y="97"/>
                      </a:cubicBezTo>
                      <a:lnTo>
                        <a:pt x="29" y="97"/>
                      </a:lnTo>
                      <a:cubicBezTo>
                        <a:pt x="34" y="97"/>
                        <a:pt x="39" y="93"/>
                        <a:pt x="39" y="87"/>
                      </a:cubicBezTo>
                      <a:lnTo>
                        <a:pt x="39" y="10"/>
                      </a:lnTo>
                      <a:cubicBezTo>
                        <a:pt x="39" y="5"/>
                        <a:pt x="34" y="0"/>
                        <a:pt x="29" y="0"/>
                      </a:cubicBezTo>
                      <a:lnTo>
                        <a:pt x="10" y="0"/>
                      </a:lnTo>
                      <a:cubicBezTo>
                        <a:pt x="5" y="0"/>
                        <a:pt x="0" y="5"/>
                        <a:pt x="0" y="10"/>
                      </a:cubicBezTo>
                      <a:lnTo>
                        <a:pt x="0" y="87"/>
                      </a:ln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79">
                  <a:extLst>
                    <a:ext uri="{FF2B5EF4-FFF2-40B4-BE49-F238E27FC236}">
                      <a16:creationId xmlns:a16="http://schemas.microsoft.com/office/drawing/2014/main" xmlns="" id="{B7E628FD-9500-4ACF-B9A6-5E808B907954}"/>
                    </a:ext>
                  </a:extLst>
                </p:cNvPr>
                <p:cNvSpPr>
                  <a:spLocks/>
                </p:cNvSpPr>
                <p:nvPr/>
              </p:nvSpPr>
              <p:spPr bwMode="gray">
                <a:xfrm>
                  <a:off x="5260976" y="1906589"/>
                  <a:ext cx="93663" cy="346075"/>
                </a:xfrm>
                <a:custGeom>
                  <a:avLst/>
                  <a:gdLst>
                    <a:gd name="T0" fmla="*/ 15 w 111"/>
                    <a:gd name="T1" fmla="*/ 30 h 406"/>
                    <a:gd name="T2" fmla="*/ 15 w 111"/>
                    <a:gd name="T3" fmla="*/ 30 h 406"/>
                    <a:gd name="T4" fmla="*/ 81 w 111"/>
                    <a:gd name="T5" fmla="*/ 30 h 406"/>
                    <a:gd name="T6" fmla="*/ 81 w 111"/>
                    <a:gd name="T7" fmla="*/ 406 h 406"/>
                    <a:gd name="T8" fmla="*/ 111 w 111"/>
                    <a:gd name="T9" fmla="*/ 406 h 406"/>
                    <a:gd name="T10" fmla="*/ 111 w 111"/>
                    <a:gd name="T11" fmla="*/ 15 h 406"/>
                    <a:gd name="T12" fmla="*/ 96 w 111"/>
                    <a:gd name="T13" fmla="*/ 0 h 406"/>
                    <a:gd name="T14" fmla="*/ 15 w 111"/>
                    <a:gd name="T15" fmla="*/ 0 h 406"/>
                    <a:gd name="T16" fmla="*/ 0 w 111"/>
                    <a:gd name="T17" fmla="*/ 15 h 406"/>
                    <a:gd name="T18" fmla="*/ 15 w 111"/>
                    <a:gd name="T19" fmla="*/ 3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406">
                      <a:moveTo>
                        <a:pt x="15" y="30"/>
                      </a:moveTo>
                      <a:lnTo>
                        <a:pt x="15" y="30"/>
                      </a:lnTo>
                      <a:lnTo>
                        <a:pt x="81" y="30"/>
                      </a:lnTo>
                      <a:lnTo>
                        <a:pt x="81" y="406"/>
                      </a:lnTo>
                      <a:lnTo>
                        <a:pt x="111" y="406"/>
                      </a:lnTo>
                      <a:lnTo>
                        <a:pt x="111" y="15"/>
                      </a:lnTo>
                      <a:cubicBezTo>
                        <a:pt x="111" y="7"/>
                        <a:pt x="104" y="0"/>
                        <a:pt x="96" y="0"/>
                      </a:cubicBezTo>
                      <a:lnTo>
                        <a:pt x="15" y="0"/>
                      </a:lnTo>
                      <a:cubicBezTo>
                        <a:pt x="7" y="0"/>
                        <a:pt x="0" y="7"/>
                        <a:pt x="0" y="15"/>
                      </a:cubicBezTo>
                      <a:cubicBezTo>
                        <a:pt x="0" y="24"/>
                        <a:pt x="7" y="30"/>
                        <a:pt x="15" y="30"/>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83">
                  <a:extLst>
                    <a:ext uri="{FF2B5EF4-FFF2-40B4-BE49-F238E27FC236}">
                      <a16:creationId xmlns:a16="http://schemas.microsoft.com/office/drawing/2014/main" xmlns="" id="{20D4188A-C75E-4BD1-B82E-814588BCC548}"/>
                    </a:ext>
                  </a:extLst>
                </p:cNvPr>
                <p:cNvSpPr>
                  <a:spLocks/>
                </p:cNvSpPr>
                <p:nvPr/>
              </p:nvSpPr>
              <p:spPr bwMode="gray">
                <a:xfrm>
                  <a:off x="5554663" y="2233614"/>
                  <a:ext cx="39688" cy="38100"/>
                </a:xfrm>
                <a:custGeom>
                  <a:avLst/>
                  <a:gdLst>
                    <a:gd name="T0" fmla="*/ 23 w 46"/>
                    <a:gd name="T1" fmla="*/ 46 h 46"/>
                    <a:gd name="T2" fmla="*/ 23 w 46"/>
                    <a:gd name="T3" fmla="*/ 46 h 46"/>
                    <a:gd name="T4" fmla="*/ 0 w 46"/>
                    <a:gd name="T5" fmla="*/ 23 h 46"/>
                    <a:gd name="T6" fmla="*/ 23 w 46"/>
                    <a:gd name="T7" fmla="*/ 0 h 46"/>
                    <a:gd name="T8" fmla="*/ 46 w 46"/>
                    <a:gd name="T9" fmla="*/ 23 h 46"/>
                    <a:gd name="T10" fmla="*/ 23 w 46"/>
                    <a:gd name="T11" fmla="*/ 46 h 46"/>
                  </a:gdLst>
                  <a:ahLst/>
                  <a:cxnLst>
                    <a:cxn ang="0">
                      <a:pos x="T0" y="T1"/>
                    </a:cxn>
                    <a:cxn ang="0">
                      <a:pos x="T2" y="T3"/>
                    </a:cxn>
                    <a:cxn ang="0">
                      <a:pos x="T4" y="T5"/>
                    </a:cxn>
                    <a:cxn ang="0">
                      <a:pos x="T6" y="T7"/>
                    </a:cxn>
                    <a:cxn ang="0">
                      <a:pos x="T8" y="T9"/>
                    </a:cxn>
                    <a:cxn ang="0">
                      <a:pos x="T10" y="T11"/>
                    </a:cxn>
                  </a:cxnLst>
                  <a:rect l="0" t="0" r="r" b="b"/>
                  <a:pathLst>
                    <a:path w="46" h="46">
                      <a:moveTo>
                        <a:pt x="23" y="46"/>
                      </a:moveTo>
                      <a:lnTo>
                        <a:pt x="23" y="46"/>
                      </a:lnTo>
                      <a:cubicBezTo>
                        <a:pt x="11" y="46"/>
                        <a:pt x="0" y="36"/>
                        <a:pt x="0" y="23"/>
                      </a:cubicBezTo>
                      <a:cubicBezTo>
                        <a:pt x="0" y="11"/>
                        <a:pt x="11" y="0"/>
                        <a:pt x="23" y="0"/>
                      </a:cubicBezTo>
                      <a:cubicBezTo>
                        <a:pt x="36" y="0"/>
                        <a:pt x="46" y="11"/>
                        <a:pt x="46" y="23"/>
                      </a:cubicBezTo>
                      <a:cubicBezTo>
                        <a:pt x="46" y="36"/>
                        <a:pt x="36" y="46"/>
                        <a:pt x="23" y="46"/>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84">
                  <a:extLst>
                    <a:ext uri="{FF2B5EF4-FFF2-40B4-BE49-F238E27FC236}">
                      <a16:creationId xmlns:a16="http://schemas.microsoft.com/office/drawing/2014/main" xmlns="" id="{2A6E3720-A158-4600-A607-445B0FBD421B}"/>
                    </a:ext>
                  </a:extLst>
                </p:cNvPr>
                <p:cNvSpPr>
                  <a:spLocks/>
                </p:cNvSpPr>
                <p:nvPr/>
              </p:nvSpPr>
              <p:spPr bwMode="gray">
                <a:xfrm>
                  <a:off x="5614988" y="2233614"/>
                  <a:ext cx="39688" cy="38100"/>
                </a:xfrm>
                <a:custGeom>
                  <a:avLst/>
                  <a:gdLst>
                    <a:gd name="T0" fmla="*/ 23 w 46"/>
                    <a:gd name="T1" fmla="*/ 46 h 46"/>
                    <a:gd name="T2" fmla="*/ 23 w 46"/>
                    <a:gd name="T3" fmla="*/ 46 h 46"/>
                    <a:gd name="T4" fmla="*/ 0 w 46"/>
                    <a:gd name="T5" fmla="*/ 23 h 46"/>
                    <a:gd name="T6" fmla="*/ 23 w 46"/>
                    <a:gd name="T7" fmla="*/ 0 h 46"/>
                    <a:gd name="T8" fmla="*/ 46 w 46"/>
                    <a:gd name="T9" fmla="*/ 23 h 46"/>
                    <a:gd name="T10" fmla="*/ 23 w 46"/>
                    <a:gd name="T11" fmla="*/ 46 h 46"/>
                  </a:gdLst>
                  <a:ahLst/>
                  <a:cxnLst>
                    <a:cxn ang="0">
                      <a:pos x="T0" y="T1"/>
                    </a:cxn>
                    <a:cxn ang="0">
                      <a:pos x="T2" y="T3"/>
                    </a:cxn>
                    <a:cxn ang="0">
                      <a:pos x="T4" y="T5"/>
                    </a:cxn>
                    <a:cxn ang="0">
                      <a:pos x="T6" y="T7"/>
                    </a:cxn>
                    <a:cxn ang="0">
                      <a:pos x="T8" y="T9"/>
                    </a:cxn>
                    <a:cxn ang="0">
                      <a:pos x="T10" y="T11"/>
                    </a:cxn>
                  </a:cxnLst>
                  <a:rect l="0" t="0" r="r" b="b"/>
                  <a:pathLst>
                    <a:path w="46" h="46">
                      <a:moveTo>
                        <a:pt x="23" y="46"/>
                      </a:moveTo>
                      <a:lnTo>
                        <a:pt x="23" y="46"/>
                      </a:lnTo>
                      <a:cubicBezTo>
                        <a:pt x="10" y="46"/>
                        <a:pt x="0" y="36"/>
                        <a:pt x="0" y="23"/>
                      </a:cubicBezTo>
                      <a:cubicBezTo>
                        <a:pt x="0" y="10"/>
                        <a:pt x="10" y="0"/>
                        <a:pt x="23" y="0"/>
                      </a:cubicBezTo>
                      <a:cubicBezTo>
                        <a:pt x="35" y="0"/>
                        <a:pt x="46" y="10"/>
                        <a:pt x="46" y="23"/>
                      </a:cubicBezTo>
                      <a:cubicBezTo>
                        <a:pt x="46" y="36"/>
                        <a:pt x="35" y="46"/>
                        <a:pt x="23" y="46"/>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35" name="组合 34">
              <a:extLst>
                <a:ext uri="{FF2B5EF4-FFF2-40B4-BE49-F238E27FC236}">
                  <a16:creationId xmlns:a16="http://schemas.microsoft.com/office/drawing/2014/main" xmlns="" id="{CE5DB61F-103D-4F27-A0AA-B57A6C012F6F}"/>
                </a:ext>
              </a:extLst>
            </p:cNvPr>
            <p:cNvGrpSpPr/>
            <p:nvPr/>
          </p:nvGrpSpPr>
          <p:grpSpPr bwMode="gray">
            <a:xfrm>
              <a:off x="4381826" y="5382902"/>
              <a:ext cx="504542" cy="310645"/>
              <a:chOff x="1342518" y="4707570"/>
              <a:chExt cx="504542" cy="310645"/>
            </a:xfrm>
          </p:grpSpPr>
          <p:sp>
            <p:nvSpPr>
              <p:cNvPr id="39" name="矩形 38">
                <a:extLst>
                  <a:ext uri="{FF2B5EF4-FFF2-40B4-BE49-F238E27FC236}">
                    <a16:creationId xmlns:a16="http://schemas.microsoft.com/office/drawing/2014/main" xmlns="" id="{55F1DA25-4B61-4213-A71B-79E5BE4EB577}"/>
                  </a:ext>
                </a:extLst>
              </p:cNvPr>
              <p:cNvSpPr/>
              <p:nvPr/>
            </p:nvSpPr>
            <p:spPr bwMode="gray">
              <a:xfrm>
                <a:off x="1342539" y="4707570"/>
                <a:ext cx="504521" cy="310645"/>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0" name="组合 39">
                <a:extLst>
                  <a:ext uri="{FF2B5EF4-FFF2-40B4-BE49-F238E27FC236}">
                    <a16:creationId xmlns:a16="http://schemas.microsoft.com/office/drawing/2014/main" xmlns="" id="{5468B506-8995-44AE-9C9E-A1E81F5FCD53}"/>
                  </a:ext>
                </a:extLst>
              </p:cNvPr>
              <p:cNvGrpSpPr/>
              <p:nvPr/>
            </p:nvGrpSpPr>
            <p:grpSpPr bwMode="gray">
              <a:xfrm>
                <a:off x="1342518" y="4707570"/>
                <a:ext cx="504519" cy="236059"/>
                <a:chOff x="5260976" y="1906589"/>
                <a:chExt cx="492125" cy="365125"/>
              </a:xfrm>
              <a:solidFill>
                <a:srgbClr val="3C3C3B"/>
              </a:solidFill>
            </p:grpSpPr>
            <p:sp>
              <p:nvSpPr>
                <p:cNvPr id="41" name="Freeform 75">
                  <a:extLst>
                    <a:ext uri="{FF2B5EF4-FFF2-40B4-BE49-F238E27FC236}">
                      <a16:creationId xmlns:a16="http://schemas.microsoft.com/office/drawing/2014/main" xmlns="" id="{505B4DF8-7FCF-412E-9016-730E8F58FE11}"/>
                    </a:ext>
                  </a:extLst>
                </p:cNvPr>
                <p:cNvSpPr>
                  <a:spLocks/>
                </p:cNvSpPr>
                <p:nvPr/>
              </p:nvSpPr>
              <p:spPr bwMode="gray">
                <a:xfrm>
                  <a:off x="5372101" y="2038351"/>
                  <a:ext cx="325438" cy="225425"/>
                </a:xfrm>
                <a:custGeom>
                  <a:avLst/>
                  <a:gdLst>
                    <a:gd name="T0" fmla="*/ 360 w 382"/>
                    <a:gd name="T1" fmla="*/ 265 h 265"/>
                    <a:gd name="T2" fmla="*/ 360 w 382"/>
                    <a:gd name="T3" fmla="*/ 265 h 265"/>
                    <a:gd name="T4" fmla="*/ 310 w 382"/>
                    <a:gd name="T5" fmla="*/ 265 h 265"/>
                    <a:gd name="T6" fmla="*/ 298 w 382"/>
                    <a:gd name="T7" fmla="*/ 252 h 265"/>
                    <a:gd name="T8" fmla="*/ 310 w 382"/>
                    <a:gd name="T9" fmla="*/ 240 h 265"/>
                    <a:gd name="T10" fmla="*/ 357 w 382"/>
                    <a:gd name="T11" fmla="*/ 240 h 265"/>
                    <a:gd name="T12" fmla="*/ 357 w 382"/>
                    <a:gd name="T13" fmla="*/ 25 h 265"/>
                    <a:gd name="T14" fmla="*/ 24 w 382"/>
                    <a:gd name="T15" fmla="*/ 25 h 265"/>
                    <a:gd name="T16" fmla="*/ 24 w 382"/>
                    <a:gd name="T17" fmla="*/ 240 h 265"/>
                    <a:gd name="T18" fmla="*/ 239 w 382"/>
                    <a:gd name="T19" fmla="*/ 240 h 265"/>
                    <a:gd name="T20" fmla="*/ 251 w 382"/>
                    <a:gd name="T21" fmla="*/ 252 h 265"/>
                    <a:gd name="T22" fmla="*/ 239 w 382"/>
                    <a:gd name="T23" fmla="*/ 265 h 265"/>
                    <a:gd name="T24" fmla="*/ 22 w 382"/>
                    <a:gd name="T25" fmla="*/ 265 h 265"/>
                    <a:gd name="T26" fmla="*/ 0 w 382"/>
                    <a:gd name="T27" fmla="*/ 242 h 265"/>
                    <a:gd name="T28" fmla="*/ 0 w 382"/>
                    <a:gd name="T29" fmla="*/ 23 h 265"/>
                    <a:gd name="T30" fmla="*/ 22 w 382"/>
                    <a:gd name="T31" fmla="*/ 0 h 265"/>
                    <a:gd name="T32" fmla="*/ 360 w 382"/>
                    <a:gd name="T33" fmla="*/ 0 h 265"/>
                    <a:gd name="T34" fmla="*/ 382 w 382"/>
                    <a:gd name="T35" fmla="*/ 23 h 265"/>
                    <a:gd name="T36" fmla="*/ 382 w 382"/>
                    <a:gd name="T37" fmla="*/ 242 h 265"/>
                    <a:gd name="T38" fmla="*/ 360 w 382"/>
                    <a:gd name="T3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265">
                      <a:moveTo>
                        <a:pt x="360" y="265"/>
                      </a:moveTo>
                      <a:lnTo>
                        <a:pt x="360" y="265"/>
                      </a:lnTo>
                      <a:lnTo>
                        <a:pt x="310" y="265"/>
                      </a:lnTo>
                      <a:cubicBezTo>
                        <a:pt x="304" y="265"/>
                        <a:pt x="298" y="259"/>
                        <a:pt x="298" y="252"/>
                      </a:cubicBezTo>
                      <a:cubicBezTo>
                        <a:pt x="298" y="245"/>
                        <a:pt x="304" y="240"/>
                        <a:pt x="310" y="240"/>
                      </a:cubicBezTo>
                      <a:lnTo>
                        <a:pt x="357" y="240"/>
                      </a:lnTo>
                      <a:lnTo>
                        <a:pt x="357" y="25"/>
                      </a:lnTo>
                      <a:lnTo>
                        <a:pt x="24" y="25"/>
                      </a:lnTo>
                      <a:lnTo>
                        <a:pt x="24" y="240"/>
                      </a:lnTo>
                      <a:lnTo>
                        <a:pt x="239" y="240"/>
                      </a:lnTo>
                      <a:cubicBezTo>
                        <a:pt x="246" y="240"/>
                        <a:pt x="251" y="245"/>
                        <a:pt x="251" y="252"/>
                      </a:cubicBezTo>
                      <a:cubicBezTo>
                        <a:pt x="251" y="259"/>
                        <a:pt x="246" y="265"/>
                        <a:pt x="239" y="265"/>
                      </a:cubicBezTo>
                      <a:lnTo>
                        <a:pt x="22" y="265"/>
                      </a:lnTo>
                      <a:cubicBezTo>
                        <a:pt x="10" y="265"/>
                        <a:pt x="0" y="255"/>
                        <a:pt x="0" y="242"/>
                      </a:cubicBezTo>
                      <a:lnTo>
                        <a:pt x="0" y="23"/>
                      </a:lnTo>
                      <a:cubicBezTo>
                        <a:pt x="0" y="10"/>
                        <a:pt x="10" y="0"/>
                        <a:pt x="22" y="0"/>
                      </a:cubicBezTo>
                      <a:lnTo>
                        <a:pt x="360" y="0"/>
                      </a:lnTo>
                      <a:cubicBezTo>
                        <a:pt x="372" y="0"/>
                        <a:pt x="382" y="10"/>
                        <a:pt x="382" y="23"/>
                      </a:cubicBezTo>
                      <a:lnTo>
                        <a:pt x="382" y="242"/>
                      </a:lnTo>
                      <a:cubicBezTo>
                        <a:pt x="382" y="255"/>
                        <a:pt x="372" y="265"/>
                        <a:pt x="360" y="265"/>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76">
                  <a:extLst>
                    <a:ext uri="{FF2B5EF4-FFF2-40B4-BE49-F238E27FC236}">
                      <a16:creationId xmlns:a16="http://schemas.microsoft.com/office/drawing/2014/main" xmlns="" id="{64A98DF7-4C03-427B-B13D-2B87C63BF94D}"/>
                    </a:ext>
                  </a:extLst>
                </p:cNvPr>
                <p:cNvSpPr>
                  <a:spLocks noEditPoints="1"/>
                </p:cNvSpPr>
                <p:nvPr/>
              </p:nvSpPr>
              <p:spPr bwMode="gray">
                <a:xfrm>
                  <a:off x="5372101" y="1947864"/>
                  <a:ext cx="381000" cy="285750"/>
                </a:xfrm>
                <a:custGeom>
                  <a:avLst/>
                  <a:gdLst>
                    <a:gd name="T0" fmla="*/ 383 w 448"/>
                    <a:gd name="T1" fmla="*/ 311 h 335"/>
                    <a:gd name="T2" fmla="*/ 383 w 448"/>
                    <a:gd name="T3" fmla="*/ 311 h 335"/>
                    <a:gd name="T4" fmla="*/ 423 w 448"/>
                    <a:gd name="T5" fmla="*/ 311 h 335"/>
                    <a:gd name="T6" fmla="*/ 424 w 448"/>
                    <a:gd name="T7" fmla="*/ 311 h 335"/>
                    <a:gd name="T8" fmla="*/ 424 w 448"/>
                    <a:gd name="T9" fmla="*/ 63 h 335"/>
                    <a:gd name="T10" fmla="*/ 423 w 448"/>
                    <a:gd name="T11" fmla="*/ 61 h 335"/>
                    <a:gd name="T12" fmla="*/ 167 w 448"/>
                    <a:gd name="T13" fmla="*/ 61 h 335"/>
                    <a:gd name="T14" fmla="*/ 155 w 448"/>
                    <a:gd name="T15" fmla="*/ 48 h 335"/>
                    <a:gd name="T16" fmla="*/ 155 w 448"/>
                    <a:gd name="T17" fmla="*/ 36 h 335"/>
                    <a:gd name="T18" fmla="*/ 143 w 448"/>
                    <a:gd name="T19" fmla="*/ 25 h 335"/>
                    <a:gd name="T20" fmla="*/ 26 w 448"/>
                    <a:gd name="T21" fmla="*/ 25 h 335"/>
                    <a:gd name="T22" fmla="*/ 26 w 448"/>
                    <a:gd name="T23" fmla="*/ 106 h 335"/>
                    <a:gd name="T24" fmla="*/ 361 w 448"/>
                    <a:gd name="T25" fmla="*/ 106 h 335"/>
                    <a:gd name="T26" fmla="*/ 383 w 448"/>
                    <a:gd name="T27" fmla="*/ 129 h 335"/>
                    <a:gd name="T28" fmla="*/ 383 w 448"/>
                    <a:gd name="T29" fmla="*/ 311 h 335"/>
                    <a:gd name="T30" fmla="*/ 423 w 448"/>
                    <a:gd name="T31" fmla="*/ 335 h 335"/>
                    <a:gd name="T32" fmla="*/ 423 w 448"/>
                    <a:gd name="T33" fmla="*/ 335 h 335"/>
                    <a:gd name="T34" fmla="*/ 371 w 448"/>
                    <a:gd name="T35" fmla="*/ 335 h 335"/>
                    <a:gd name="T36" fmla="*/ 358 w 448"/>
                    <a:gd name="T37" fmla="*/ 323 h 335"/>
                    <a:gd name="T38" fmla="*/ 358 w 448"/>
                    <a:gd name="T39" fmla="*/ 131 h 335"/>
                    <a:gd name="T40" fmla="*/ 25 w 448"/>
                    <a:gd name="T41" fmla="*/ 131 h 335"/>
                    <a:gd name="T42" fmla="*/ 12 w 448"/>
                    <a:gd name="T43" fmla="*/ 138 h 335"/>
                    <a:gd name="T44" fmla="*/ 1 w 448"/>
                    <a:gd name="T45" fmla="*/ 126 h 335"/>
                    <a:gd name="T46" fmla="*/ 1 w 448"/>
                    <a:gd name="T47" fmla="*/ 25 h 335"/>
                    <a:gd name="T48" fmla="*/ 4 w 448"/>
                    <a:gd name="T49" fmla="*/ 9 h 335"/>
                    <a:gd name="T50" fmla="*/ 24 w 448"/>
                    <a:gd name="T51" fmla="*/ 0 h 335"/>
                    <a:gd name="T52" fmla="*/ 144 w 448"/>
                    <a:gd name="T53" fmla="*/ 0 h 335"/>
                    <a:gd name="T54" fmla="*/ 179 w 448"/>
                    <a:gd name="T55" fmla="*/ 36 h 335"/>
                    <a:gd name="T56" fmla="*/ 424 w 448"/>
                    <a:gd name="T57" fmla="*/ 36 h 335"/>
                    <a:gd name="T58" fmla="*/ 448 w 448"/>
                    <a:gd name="T59" fmla="*/ 63 h 335"/>
                    <a:gd name="T60" fmla="*/ 448 w 448"/>
                    <a:gd name="T61" fmla="*/ 313 h 335"/>
                    <a:gd name="T62" fmla="*/ 423 w 448"/>
                    <a:gd name="T63" fmla="*/ 33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8" h="335">
                      <a:moveTo>
                        <a:pt x="383" y="311"/>
                      </a:moveTo>
                      <a:lnTo>
                        <a:pt x="383" y="311"/>
                      </a:lnTo>
                      <a:lnTo>
                        <a:pt x="423" y="311"/>
                      </a:lnTo>
                      <a:cubicBezTo>
                        <a:pt x="423" y="311"/>
                        <a:pt x="424" y="311"/>
                        <a:pt x="424" y="311"/>
                      </a:cubicBezTo>
                      <a:lnTo>
                        <a:pt x="424" y="63"/>
                      </a:lnTo>
                      <a:cubicBezTo>
                        <a:pt x="424" y="61"/>
                        <a:pt x="424" y="61"/>
                        <a:pt x="423" y="61"/>
                      </a:cubicBezTo>
                      <a:lnTo>
                        <a:pt x="167" y="61"/>
                      </a:lnTo>
                      <a:cubicBezTo>
                        <a:pt x="160" y="61"/>
                        <a:pt x="155" y="55"/>
                        <a:pt x="155" y="48"/>
                      </a:cubicBezTo>
                      <a:lnTo>
                        <a:pt x="155" y="36"/>
                      </a:lnTo>
                      <a:cubicBezTo>
                        <a:pt x="155" y="27"/>
                        <a:pt x="146" y="25"/>
                        <a:pt x="143" y="25"/>
                      </a:cubicBezTo>
                      <a:lnTo>
                        <a:pt x="26" y="25"/>
                      </a:lnTo>
                      <a:lnTo>
                        <a:pt x="26" y="106"/>
                      </a:lnTo>
                      <a:lnTo>
                        <a:pt x="361" y="106"/>
                      </a:lnTo>
                      <a:cubicBezTo>
                        <a:pt x="373" y="106"/>
                        <a:pt x="383" y="116"/>
                        <a:pt x="383" y="129"/>
                      </a:cubicBezTo>
                      <a:lnTo>
                        <a:pt x="383" y="311"/>
                      </a:lnTo>
                      <a:close/>
                      <a:moveTo>
                        <a:pt x="423" y="335"/>
                      </a:moveTo>
                      <a:lnTo>
                        <a:pt x="423" y="335"/>
                      </a:lnTo>
                      <a:lnTo>
                        <a:pt x="371" y="335"/>
                      </a:lnTo>
                      <a:cubicBezTo>
                        <a:pt x="364" y="335"/>
                        <a:pt x="358" y="330"/>
                        <a:pt x="358" y="323"/>
                      </a:cubicBezTo>
                      <a:lnTo>
                        <a:pt x="358" y="131"/>
                      </a:lnTo>
                      <a:lnTo>
                        <a:pt x="25" y="131"/>
                      </a:lnTo>
                      <a:cubicBezTo>
                        <a:pt x="23" y="136"/>
                        <a:pt x="17" y="139"/>
                        <a:pt x="12" y="138"/>
                      </a:cubicBezTo>
                      <a:cubicBezTo>
                        <a:pt x="6" y="137"/>
                        <a:pt x="1" y="132"/>
                        <a:pt x="1" y="126"/>
                      </a:cubicBezTo>
                      <a:lnTo>
                        <a:pt x="1" y="25"/>
                      </a:lnTo>
                      <a:cubicBezTo>
                        <a:pt x="0" y="20"/>
                        <a:pt x="1" y="14"/>
                        <a:pt x="4" y="9"/>
                      </a:cubicBezTo>
                      <a:cubicBezTo>
                        <a:pt x="7" y="5"/>
                        <a:pt x="13" y="0"/>
                        <a:pt x="24" y="0"/>
                      </a:cubicBezTo>
                      <a:lnTo>
                        <a:pt x="144" y="0"/>
                      </a:lnTo>
                      <a:cubicBezTo>
                        <a:pt x="158" y="1"/>
                        <a:pt x="179" y="12"/>
                        <a:pt x="179" y="36"/>
                      </a:cubicBezTo>
                      <a:lnTo>
                        <a:pt x="424" y="36"/>
                      </a:lnTo>
                      <a:cubicBezTo>
                        <a:pt x="433" y="36"/>
                        <a:pt x="448" y="43"/>
                        <a:pt x="448" y="63"/>
                      </a:cubicBezTo>
                      <a:lnTo>
                        <a:pt x="448" y="313"/>
                      </a:lnTo>
                      <a:cubicBezTo>
                        <a:pt x="448" y="323"/>
                        <a:pt x="440" y="335"/>
                        <a:pt x="423" y="335"/>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Freeform 77">
                  <a:extLst>
                    <a:ext uri="{FF2B5EF4-FFF2-40B4-BE49-F238E27FC236}">
                      <a16:creationId xmlns:a16="http://schemas.microsoft.com/office/drawing/2014/main" xmlns="" id="{101AD13B-C1C5-4D85-B62D-B79C64B84132}"/>
                    </a:ext>
                  </a:extLst>
                </p:cNvPr>
                <p:cNvSpPr>
                  <a:spLocks/>
                </p:cNvSpPr>
                <p:nvPr/>
              </p:nvSpPr>
              <p:spPr bwMode="gray">
                <a:xfrm>
                  <a:off x="5308601" y="1974851"/>
                  <a:ext cx="33338" cy="92075"/>
                </a:xfrm>
                <a:custGeom>
                  <a:avLst/>
                  <a:gdLst>
                    <a:gd name="T0" fmla="*/ 0 w 39"/>
                    <a:gd name="T1" fmla="*/ 99 h 109"/>
                    <a:gd name="T2" fmla="*/ 0 w 39"/>
                    <a:gd name="T3" fmla="*/ 99 h 109"/>
                    <a:gd name="T4" fmla="*/ 10 w 39"/>
                    <a:gd name="T5" fmla="*/ 109 h 109"/>
                    <a:gd name="T6" fmla="*/ 29 w 39"/>
                    <a:gd name="T7" fmla="*/ 109 h 109"/>
                    <a:gd name="T8" fmla="*/ 39 w 39"/>
                    <a:gd name="T9" fmla="*/ 99 h 109"/>
                    <a:gd name="T10" fmla="*/ 39 w 39"/>
                    <a:gd name="T11" fmla="*/ 10 h 109"/>
                    <a:gd name="T12" fmla="*/ 29 w 39"/>
                    <a:gd name="T13" fmla="*/ 0 h 109"/>
                    <a:gd name="T14" fmla="*/ 10 w 39"/>
                    <a:gd name="T15" fmla="*/ 0 h 109"/>
                    <a:gd name="T16" fmla="*/ 0 w 39"/>
                    <a:gd name="T17" fmla="*/ 10 h 109"/>
                    <a:gd name="T18" fmla="*/ 0 w 39"/>
                    <a:gd name="T19" fmla="*/ 9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109">
                      <a:moveTo>
                        <a:pt x="0" y="99"/>
                      </a:moveTo>
                      <a:lnTo>
                        <a:pt x="0" y="99"/>
                      </a:lnTo>
                      <a:cubicBezTo>
                        <a:pt x="0" y="104"/>
                        <a:pt x="5" y="109"/>
                        <a:pt x="10" y="109"/>
                      </a:cubicBezTo>
                      <a:lnTo>
                        <a:pt x="29" y="109"/>
                      </a:lnTo>
                      <a:cubicBezTo>
                        <a:pt x="34" y="109"/>
                        <a:pt x="39" y="104"/>
                        <a:pt x="39" y="99"/>
                      </a:cubicBezTo>
                      <a:lnTo>
                        <a:pt x="39" y="10"/>
                      </a:lnTo>
                      <a:cubicBezTo>
                        <a:pt x="39" y="5"/>
                        <a:pt x="34" y="0"/>
                        <a:pt x="29" y="0"/>
                      </a:cubicBezTo>
                      <a:lnTo>
                        <a:pt x="10" y="0"/>
                      </a:lnTo>
                      <a:cubicBezTo>
                        <a:pt x="5" y="0"/>
                        <a:pt x="0" y="5"/>
                        <a:pt x="0" y="10"/>
                      </a:cubicBezTo>
                      <a:lnTo>
                        <a:pt x="0" y="99"/>
                      </a:ln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78">
                  <a:extLst>
                    <a:ext uri="{FF2B5EF4-FFF2-40B4-BE49-F238E27FC236}">
                      <a16:creationId xmlns:a16="http://schemas.microsoft.com/office/drawing/2014/main" xmlns="" id="{B38629AB-5786-43E3-AA3A-B8B44123C30A}"/>
                    </a:ext>
                  </a:extLst>
                </p:cNvPr>
                <p:cNvSpPr>
                  <a:spLocks/>
                </p:cNvSpPr>
                <p:nvPr/>
              </p:nvSpPr>
              <p:spPr bwMode="gray">
                <a:xfrm>
                  <a:off x="5308601" y="2120901"/>
                  <a:ext cx="33338" cy="82550"/>
                </a:xfrm>
                <a:custGeom>
                  <a:avLst/>
                  <a:gdLst>
                    <a:gd name="T0" fmla="*/ 0 w 39"/>
                    <a:gd name="T1" fmla="*/ 87 h 97"/>
                    <a:gd name="T2" fmla="*/ 0 w 39"/>
                    <a:gd name="T3" fmla="*/ 87 h 97"/>
                    <a:gd name="T4" fmla="*/ 10 w 39"/>
                    <a:gd name="T5" fmla="*/ 97 h 97"/>
                    <a:gd name="T6" fmla="*/ 29 w 39"/>
                    <a:gd name="T7" fmla="*/ 97 h 97"/>
                    <a:gd name="T8" fmla="*/ 39 w 39"/>
                    <a:gd name="T9" fmla="*/ 87 h 97"/>
                    <a:gd name="T10" fmla="*/ 39 w 39"/>
                    <a:gd name="T11" fmla="*/ 10 h 97"/>
                    <a:gd name="T12" fmla="*/ 29 w 39"/>
                    <a:gd name="T13" fmla="*/ 0 h 97"/>
                    <a:gd name="T14" fmla="*/ 10 w 39"/>
                    <a:gd name="T15" fmla="*/ 0 h 97"/>
                    <a:gd name="T16" fmla="*/ 0 w 39"/>
                    <a:gd name="T17" fmla="*/ 10 h 97"/>
                    <a:gd name="T18" fmla="*/ 0 w 39"/>
                    <a:gd name="T19" fmla="*/ 8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97">
                      <a:moveTo>
                        <a:pt x="0" y="87"/>
                      </a:moveTo>
                      <a:lnTo>
                        <a:pt x="0" y="87"/>
                      </a:lnTo>
                      <a:cubicBezTo>
                        <a:pt x="0" y="93"/>
                        <a:pt x="5" y="97"/>
                        <a:pt x="10" y="97"/>
                      </a:cubicBezTo>
                      <a:lnTo>
                        <a:pt x="29" y="97"/>
                      </a:lnTo>
                      <a:cubicBezTo>
                        <a:pt x="34" y="97"/>
                        <a:pt x="39" y="93"/>
                        <a:pt x="39" y="87"/>
                      </a:cubicBezTo>
                      <a:lnTo>
                        <a:pt x="39" y="10"/>
                      </a:lnTo>
                      <a:cubicBezTo>
                        <a:pt x="39" y="5"/>
                        <a:pt x="34" y="0"/>
                        <a:pt x="29" y="0"/>
                      </a:cubicBezTo>
                      <a:lnTo>
                        <a:pt x="10" y="0"/>
                      </a:lnTo>
                      <a:cubicBezTo>
                        <a:pt x="5" y="0"/>
                        <a:pt x="0" y="5"/>
                        <a:pt x="0" y="10"/>
                      </a:cubicBezTo>
                      <a:lnTo>
                        <a:pt x="0" y="87"/>
                      </a:ln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79">
                  <a:extLst>
                    <a:ext uri="{FF2B5EF4-FFF2-40B4-BE49-F238E27FC236}">
                      <a16:creationId xmlns:a16="http://schemas.microsoft.com/office/drawing/2014/main" xmlns="" id="{8D5F7C94-CED3-4AD9-ABBF-FBC523CFF731}"/>
                    </a:ext>
                  </a:extLst>
                </p:cNvPr>
                <p:cNvSpPr>
                  <a:spLocks/>
                </p:cNvSpPr>
                <p:nvPr/>
              </p:nvSpPr>
              <p:spPr bwMode="gray">
                <a:xfrm>
                  <a:off x="5260976" y="1906589"/>
                  <a:ext cx="93663" cy="346075"/>
                </a:xfrm>
                <a:custGeom>
                  <a:avLst/>
                  <a:gdLst>
                    <a:gd name="T0" fmla="*/ 15 w 111"/>
                    <a:gd name="T1" fmla="*/ 30 h 406"/>
                    <a:gd name="T2" fmla="*/ 15 w 111"/>
                    <a:gd name="T3" fmla="*/ 30 h 406"/>
                    <a:gd name="T4" fmla="*/ 81 w 111"/>
                    <a:gd name="T5" fmla="*/ 30 h 406"/>
                    <a:gd name="T6" fmla="*/ 81 w 111"/>
                    <a:gd name="T7" fmla="*/ 406 h 406"/>
                    <a:gd name="T8" fmla="*/ 111 w 111"/>
                    <a:gd name="T9" fmla="*/ 406 h 406"/>
                    <a:gd name="T10" fmla="*/ 111 w 111"/>
                    <a:gd name="T11" fmla="*/ 15 h 406"/>
                    <a:gd name="T12" fmla="*/ 96 w 111"/>
                    <a:gd name="T13" fmla="*/ 0 h 406"/>
                    <a:gd name="T14" fmla="*/ 15 w 111"/>
                    <a:gd name="T15" fmla="*/ 0 h 406"/>
                    <a:gd name="T16" fmla="*/ 0 w 111"/>
                    <a:gd name="T17" fmla="*/ 15 h 406"/>
                    <a:gd name="T18" fmla="*/ 15 w 111"/>
                    <a:gd name="T19" fmla="*/ 3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406">
                      <a:moveTo>
                        <a:pt x="15" y="30"/>
                      </a:moveTo>
                      <a:lnTo>
                        <a:pt x="15" y="30"/>
                      </a:lnTo>
                      <a:lnTo>
                        <a:pt x="81" y="30"/>
                      </a:lnTo>
                      <a:lnTo>
                        <a:pt x="81" y="406"/>
                      </a:lnTo>
                      <a:lnTo>
                        <a:pt x="111" y="406"/>
                      </a:lnTo>
                      <a:lnTo>
                        <a:pt x="111" y="15"/>
                      </a:lnTo>
                      <a:cubicBezTo>
                        <a:pt x="111" y="7"/>
                        <a:pt x="104" y="0"/>
                        <a:pt x="96" y="0"/>
                      </a:cubicBezTo>
                      <a:lnTo>
                        <a:pt x="15" y="0"/>
                      </a:lnTo>
                      <a:cubicBezTo>
                        <a:pt x="7" y="0"/>
                        <a:pt x="0" y="7"/>
                        <a:pt x="0" y="15"/>
                      </a:cubicBezTo>
                      <a:cubicBezTo>
                        <a:pt x="0" y="24"/>
                        <a:pt x="7" y="30"/>
                        <a:pt x="15" y="30"/>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83">
                  <a:extLst>
                    <a:ext uri="{FF2B5EF4-FFF2-40B4-BE49-F238E27FC236}">
                      <a16:creationId xmlns:a16="http://schemas.microsoft.com/office/drawing/2014/main" xmlns="" id="{D2CAC571-95F3-4DC8-99AD-EC8CA8146668}"/>
                    </a:ext>
                  </a:extLst>
                </p:cNvPr>
                <p:cNvSpPr>
                  <a:spLocks/>
                </p:cNvSpPr>
                <p:nvPr/>
              </p:nvSpPr>
              <p:spPr bwMode="gray">
                <a:xfrm>
                  <a:off x="5554663" y="2233614"/>
                  <a:ext cx="39688" cy="38100"/>
                </a:xfrm>
                <a:custGeom>
                  <a:avLst/>
                  <a:gdLst>
                    <a:gd name="T0" fmla="*/ 23 w 46"/>
                    <a:gd name="T1" fmla="*/ 46 h 46"/>
                    <a:gd name="T2" fmla="*/ 23 w 46"/>
                    <a:gd name="T3" fmla="*/ 46 h 46"/>
                    <a:gd name="T4" fmla="*/ 0 w 46"/>
                    <a:gd name="T5" fmla="*/ 23 h 46"/>
                    <a:gd name="T6" fmla="*/ 23 w 46"/>
                    <a:gd name="T7" fmla="*/ 0 h 46"/>
                    <a:gd name="T8" fmla="*/ 46 w 46"/>
                    <a:gd name="T9" fmla="*/ 23 h 46"/>
                    <a:gd name="T10" fmla="*/ 23 w 46"/>
                    <a:gd name="T11" fmla="*/ 46 h 46"/>
                  </a:gdLst>
                  <a:ahLst/>
                  <a:cxnLst>
                    <a:cxn ang="0">
                      <a:pos x="T0" y="T1"/>
                    </a:cxn>
                    <a:cxn ang="0">
                      <a:pos x="T2" y="T3"/>
                    </a:cxn>
                    <a:cxn ang="0">
                      <a:pos x="T4" y="T5"/>
                    </a:cxn>
                    <a:cxn ang="0">
                      <a:pos x="T6" y="T7"/>
                    </a:cxn>
                    <a:cxn ang="0">
                      <a:pos x="T8" y="T9"/>
                    </a:cxn>
                    <a:cxn ang="0">
                      <a:pos x="T10" y="T11"/>
                    </a:cxn>
                  </a:cxnLst>
                  <a:rect l="0" t="0" r="r" b="b"/>
                  <a:pathLst>
                    <a:path w="46" h="46">
                      <a:moveTo>
                        <a:pt x="23" y="46"/>
                      </a:moveTo>
                      <a:lnTo>
                        <a:pt x="23" y="46"/>
                      </a:lnTo>
                      <a:cubicBezTo>
                        <a:pt x="11" y="46"/>
                        <a:pt x="0" y="36"/>
                        <a:pt x="0" y="23"/>
                      </a:cubicBezTo>
                      <a:cubicBezTo>
                        <a:pt x="0" y="11"/>
                        <a:pt x="11" y="0"/>
                        <a:pt x="23" y="0"/>
                      </a:cubicBezTo>
                      <a:cubicBezTo>
                        <a:pt x="36" y="0"/>
                        <a:pt x="46" y="11"/>
                        <a:pt x="46" y="23"/>
                      </a:cubicBezTo>
                      <a:cubicBezTo>
                        <a:pt x="46" y="36"/>
                        <a:pt x="36" y="46"/>
                        <a:pt x="23" y="46"/>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84">
                  <a:extLst>
                    <a:ext uri="{FF2B5EF4-FFF2-40B4-BE49-F238E27FC236}">
                      <a16:creationId xmlns:a16="http://schemas.microsoft.com/office/drawing/2014/main" xmlns="" id="{40342542-3E53-4CE2-A023-0EF1A27AF0A5}"/>
                    </a:ext>
                  </a:extLst>
                </p:cNvPr>
                <p:cNvSpPr>
                  <a:spLocks/>
                </p:cNvSpPr>
                <p:nvPr/>
              </p:nvSpPr>
              <p:spPr bwMode="gray">
                <a:xfrm>
                  <a:off x="5614988" y="2233614"/>
                  <a:ext cx="39688" cy="38100"/>
                </a:xfrm>
                <a:custGeom>
                  <a:avLst/>
                  <a:gdLst>
                    <a:gd name="T0" fmla="*/ 23 w 46"/>
                    <a:gd name="T1" fmla="*/ 46 h 46"/>
                    <a:gd name="T2" fmla="*/ 23 w 46"/>
                    <a:gd name="T3" fmla="*/ 46 h 46"/>
                    <a:gd name="T4" fmla="*/ 0 w 46"/>
                    <a:gd name="T5" fmla="*/ 23 h 46"/>
                    <a:gd name="T6" fmla="*/ 23 w 46"/>
                    <a:gd name="T7" fmla="*/ 0 h 46"/>
                    <a:gd name="T8" fmla="*/ 46 w 46"/>
                    <a:gd name="T9" fmla="*/ 23 h 46"/>
                    <a:gd name="T10" fmla="*/ 23 w 46"/>
                    <a:gd name="T11" fmla="*/ 46 h 46"/>
                  </a:gdLst>
                  <a:ahLst/>
                  <a:cxnLst>
                    <a:cxn ang="0">
                      <a:pos x="T0" y="T1"/>
                    </a:cxn>
                    <a:cxn ang="0">
                      <a:pos x="T2" y="T3"/>
                    </a:cxn>
                    <a:cxn ang="0">
                      <a:pos x="T4" y="T5"/>
                    </a:cxn>
                    <a:cxn ang="0">
                      <a:pos x="T6" y="T7"/>
                    </a:cxn>
                    <a:cxn ang="0">
                      <a:pos x="T8" y="T9"/>
                    </a:cxn>
                    <a:cxn ang="0">
                      <a:pos x="T10" y="T11"/>
                    </a:cxn>
                  </a:cxnLst>
                  <a:rect l="0" t="0" r="r" b="b"/>
                  <a:pathLst>
                    <a:path w="46" h="46">
                      <a:moveTo>
                        <a:pt x="23" y="46"/>
                      </a:moveTo>
                      <a:lnTo>
                        <a:pt x="23" y="46"/>
                      </a:lnTo>
                      <a:cubicBezTo>
                        <a:pt x="10" y="46"/>
                        <a:pt x="0" y="36"/>
                        <a:pt x="0" y="23"/>
                      </a:cubicBezTo>
                      <a:cubicBezTo>
                        <a:pt x="0" y="10"/>
                        <a:pt x="10" y="0"/>
                        <a:pt x="23" y="0"/>
                      </a:cubicBezTo>
                      <a:cubicBezTo>
                        <a:pt x="35" y="0"/>
                        <a:pt x="46" y="10"/>
                        <a:pt x="46" y="23"/>
                      </a:cubicBezTo>
                      <a:cubicBezTo>
                        <a:pt x="46" y="36"/>
                        <a:pt x="35" y="46"/>
                        <a:pt x="23" y="46"/>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36" name="矩形 35">
              <a:extLst>
                <a:ext uri="{FF2B5EF4-FFF2-40B4-BE49-F238E27FC236}">
                  <a16:creationId xmlns:a16="http://schemas.microsoft.com/office/drawing/2014/main" xmlns="" id="{923448A7-49D4-4DFD-8D85-F5CCC7386195}"/>
                </a:ext>
              </a:extLst>
            </p:cNvPr>
            <p:cNvSpPr/>
            <p:nvPr/>
          </p:nvSpPr>
          <p:spPr bwMode="gray">
            <a:xfrm>
              <a:off x="2191868" y="6014124"/>
              <a:ext cx="2700300" cy="338554"/>
            </a:xfrm>
            <a:prstGeom prst="rect">
              <a:avLst/>
            </a:prstGeom>
            <a:solidFill>
              <a:schemeClr val="bg1">
                <a:lumMod val="95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fontAlgn="ctr"/>
              <a:r>
                <a:rPr lang="en-US" sz="1400" dirty="0" smtClean="0">
                  <a:solidFill>
                    <a:prstClr val="black"/>
                  </a:solidFill>
                  <a:latin typeface="Huawei Sans" panose="020C0503030203020204" pitchFamily="34" charset="0"/>
                </a:rPr>
                <a:t>TOR </a:t>
              </a:r>
              <a:r>
                <a:rPr lang="en-US" altLang="zh-CN" sz="1400" dirty="0" smtClean="0">
                  <a:solidFill>
                    <a:prstClr val="black"/>
                  </a:solidFill>
                  <a:latin typeface="Huawei Sans" panose="020C0503030203020204" pitchFamily="34" charset="0"/>
                </a:rPr>
                <a:t>s</a:t>
              </a:r>
              <a:r>
                <a:rPr lang="en-US" sz="1400" dirty="0" smtClean="0">
                  <a:solidFill>
                    <a:prstClr val="black"/>
                  </a:solidFill>
                  <a:latin typeface="Huawei Sans" panose="020C0503030203020204" pitchFamily="34" charset="0"/>
                </a:rPr>
                <a:t>witch</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连接符 61">
              <a:extLst>
                <a:ext uri="{FF2B5EF4-FFF2-40B4-BE49-F238E27FC236}">
                  <a16:creationId xmlns:a16="http://schemas.microsoft.com/office/drawing/2014/main" xmlns="" id="{02BE792D-BAAC-4D3F-8905-A0BEA7D32B44}"/>
                </a:ext>
              </a:extLst>
            </p:cNvPr>
            <p:cNvCxnSpPr>
              <a:cxnSpLocks/>
              <a:endCxn id="48" idx="0"/>
            </p:cNvCxnSpPr>
            <p:nvPr/>
          </p:nvCxnSpPr>
          <p:spPr bwMode="gray">
            <a:xfrm flipH="1">
              <a:off x="1529248" y="4535670"/>
              <a:ext cx="7358" cy="847231"/>
            </a:xfrm>
            <a:prstGeom prst="line">
              <a:avLst/>
            </a:prstGeom>
            <a:solidFill>
              <a:schemeClr val="accent1"/>
            </a:solidFill>
            <a:ln w="28575" cap="flat" cmpd="sng" algn="ctr">
              <a:solidFill>
                <a:srgbClr val="EC7061"/>
              </a:solidFill>
              <a:prstDash val="solid"/>
              <a:round/>
              <a:headEnd type="none" w="med" len="med"/>
              <a:tailEnd type="none" w="med" len="med"/>
            </a:ln>
            <a:effectLst/>
          </p:spPr>
        </p:cxnSp>
        <p:grpSp>
          <p:nvGrpSpPr>
            <p:cNvPr id="65" name="组合 64">
              <a:extLst>
                <a:ext uri="{FF2B5EF4-FFF2-40B4-BE49-F238E27FC236}">
                  <a16:creationId xmlns:a16="http://schemas.microsoft.com/office/drawing/2014/main" xmlns="" id="{A02E803C-9467-41FF-8680-86A38FC7B6D4}"/>
                </a:ext>
              </a:extLst>
            </p:cNvPr>
            <p:cNvGrpSpPr/>
            <p:nvPr/>
          </p:nvGrpSpPr>
          <p:grpSpPr bwMode="gray">
            <a:xfrm>
              <a:off x="2178090" y="5382901"/>
              <a:ext cx="504542" cy="310645"/>
              <a:chOff x="1342518" y="4707570"/>
              <a:chExt cx="504542" cy="310645"/>
            </a:xfrm>
          </p:grpSpPr>
          <p:sp>
            <p:nvSpPr>
              <p:cNvPr id="66" name="矩形 65">
                <a:extLst>
                  <a:ext uri="{FF2B5EF4-FFF2-40B4-BE49-F238E27FC236}">
                    <a16:creationId xmlns:a16="http://schemas.microsoft.com/office/drawing/2014/main" xmlns="" id="{DBA2CFFB-1362-4A60-AA2A-52FCD32FD6E0}"/>
                  </a:ext>
                </a:extLst>
              </p:cNvPr>
              <p:cNvSpPr/>
              <p:nvPr/>
            </p:nvSpPr>
            <p:spPr bwMode="gray">
              <a:xfrm>
                <a:off x="1342539" y="4707570"/>
                <a:ext cx="504521" cy="310645"/>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7" name="组合 66">
                <a:extLst>
                  <a:ext uri="{FF2B5EF4-FFF2-40B4-BE49-F238E27FC236}">
                    <a16:creationId xmlns:a16="http://schemas.microsoft.com/office/drawing/2014/main" xmlns="" id="{1B3A7547-7CD9-40D0-ADA7-BB1E4E6CDC33}"/>
                  </a:ext>
                </a:extLst>
              </p:cNvPr>
              <p:cNvGrpSpPr/>
              <p:nvPr/>
            </p:nvGrpSpPr>
            <p:grpSpPr bwMode="gray">
              <a:xfrm>
                <a:off x="1342518" y="4707570"/>
                <a:ext cx="504519" cy="236059"/>
                <a:chOff x="5260976" y="1906589"/>
                <a:chExt cx="492125" cy="365125"/>
              </a:xfrm>
              <a:solidFill>
                <a:srgbClr val="3C3C3B"/>
              </a:solidFill>
            </p:grpSpPr>
            <p:sp>
              <p:nvSpPr>
                <p:cNvPr id="68" name="Freeform 75">
                  <a:extLst>
                    <a:ext uri="{FF2B5EF4-FFF2-40B4-BE49-F238E27FC236}">
                      <a16:creationId xmlns:a16="http://schemas.microsoft.com/office/drawing/2014/main" xmlns="" id="{6937031E-D570-4D6D-8D46-0324705F78C3}"/>
                    </a:ext>
                  </a:extLst>
                </p:cNvPr>
                <p:cNvSpPr>
                  <a:spLocks/>
                </p:cNvSpPr>
                <p:nvPr/>
              </p:nvSpPr>
              <p:spPr bwMode="gray">
                <a:xfrm>
                  <a:off x="5372101" y="2038351"/>
                  <a:ext cx="325438" cy="225425"/>
                </a:xfrm>
                <a:custGeom>
                  <a:avLst/>
                  <a:gdLst>
                    <a:gd name="T0" fmla="*/ 360 w 382"/>
                    <a:gd name="T1" fmla="*/ 265 h 265"/>
                    <a:gd name="T2" fmla="*/ 360 w 382"/>
                    <a:gd name="T3" fmla="*/ 265 h 265"/>
                    <a:gd name="T4" fmla="*/ 310 w 382"/>
                    <a:gd name="T5" fmla="*/ 265 h 265"/>
                    <a:gd name="T6" fmla="*/ 298 w 382"/>
                    <a:gd name="T7" fmla="*/ 252 h 265"/>
                    <a:gd name="T8" fmla="*/ 310 w 382"/>
                    <a:gd name="T9" fmla="*/ 240 h 265"/>
                    <a:gd name="T10" fmla="*/ 357 w 382"/>
                    <a:gd name="T11" fmla="*/ 240 h 265"/>
                    <a:gd name="T12" fmla="*/ 357 w 382"/>
                    <a:gd name="T13" fmla="*/ 25 h 265"/>
                    <a:gd name="T14" fmla="*/ 24 w 382"/>
                    <a:gd name="T15" fmla="*/ 25 h 265"/>
                    <a:gd name="T16" fmla="*/ 24 w 382"/>
                    <a:gd name="T17" fmla="*/ 240 h 265"/>
                    <a:gd name="T18" fmla="*/ 239 w 382"/>
                    <a:gd name="T19" fmla="*/ 240 h 265"/>
                    <a:gd name="T20" fmla="*/ 251 w 382"/>
                    <a:gd name="T21" fmla="*/ 252 h 265"/>
                    <a:gd name="T22" fmla="*/ 239 w 382"/>
                    <a:gd name="T23" fmla="*/ 265 h 265"/>
                    <a:gd name="T24" fmla="*/ 22 w 382"/>
                    <a:gd name="T25" fmla="*/ 265 h 265"/>
                    <a:gd name="T26" fmla="*/ 0 w 382"/>
                    <a:gd name="T27" fmla="*/ 242 h 265"/>
                    <a:gd name="T28" fmla="*/ 0 w 382"/>
                    <a:gd name="T29" fmla="*/ 23 h 265"/>
                    <a:gd name="T30" fmla="*/ 22 w 382"/>
                    <a:gd name="T31" fmla="*/ 0 h 265"/>
                    <a:gd name="T32" fmla="*/ 360 w 382"/>
                    <a:gd name="T33" fmla="*/ 0 h 265"/>
                    <a:gd name="T34" fmla="*/ 382 w 382"/>
                    <a:gd name="T35" fmla="*/ 23 h 265"/>
                    <a:gd name="T36" fmla="*/ 382 w 382"/>
                    <a:gd name="T37" fmla="*/ 242 h 265"/>
                    <a:gd name="T38" fmla="*/ 360 w 382"/>
                    <a:gd name="T3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265">
                      <a:moveTo>
                        <a:pt x="360" y="265"/>
                      </a:moveTo>
                      <a:lnTo>
                        <a:pt x="360" y="265"/>
                      </a:lnTo>
                      <a:lnTo>
                        <a:pt x="310" y="265"/>
                      </a:lnTo>
                      <a:cubicBezTo>
                        <a:pt x="304" y="265"/>
                        <a:pt x="298" y="259"/>
                        <a:pt x="298" y="252"/>
                      </a:cubicBezTo>
                      <a:cubicBezTo>
                        <a:pt x="298" y="245"/>
                        <a:pt x="304" y="240"/>
                        <a:pt x="310" y="240"/>
                      </a:cubicBezTo>
                      <a:lnTo>
                        <a:pt x="357" y="240"/>
                      </a:lnTo>
                      <a:lnTo>
                        <a:pt x="357" y="25"/>
                      </a:lnTo>
                      <a:lnTo>
                        <a:pt x="24" y="25"/>
                      </a:lnTo>
                      <a:lnTo>
                        <a:pt x="24" y="240"/>
                      </a:lnTo>
                      <a:lnTo>
                        <a:pt x="239" y="240"/>
                      </a:lnTo>
                      <a:cubicBezTo>
                        <a:pt x="246" y="240"/>
                        <a:pt x="251" y="245"/>
                        <a:pt x="251" y="252"/>
                      </a:cubicBezTo>
                      <a:cubicBezTo>
                        <a:pt x="251" y="259"/>
                        <a:pt x="246" y="265"/>
                        <a:pt x="239" y="265"/>
                      </a:cubicBezTo>
                      <a:lnTo>
                        <a:pt x="22" y="265"/>
                      </a:lnTo>
                      <a:cubicBezTo>
                        <a:pt x="10" y="265"/>
                        <a:pt x="0" y="255"/>
                        <a:pt x="0" y="242"/>
                      </a:cubicBezTo>
                      <a:lnTo>
                        <a:pt x="0" y="23"/>
                      </a:lnTo>
                      <a:cubicBezTo>
                        <a:pt x="0" y="10"/>
                        <a:pt x="10" y="0"/>
                        <a:pt x="22" y="0"/>
                      </a:cubicBezTo>
                      <a:lnTo>
                        <a:pt x="360" y="0"/>
                      </a:lnTo>
                      <a:cubicBezTo>
                        <a:pt x="372" y="0"/>
                        <a:pt x="382" y="10"/>
                        <a:pt x="382" y="23"/>
                      </a:cubicBezTo>
                      <a:lnTo>
                        <a:pt x="382" y="242"/>
                      </a:lnTo>
                      <a:cubicBezTo>
                        <a:pt x="382" y="255"/>
                        <a:pt x="372" y="265"/>
                        <a:pt x="360" y="265"/>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76">
                  <a:extLst>
                    <a:ext uri="{FF2B5EF4-FFF2-40B4-BE49-F238E27FC236}">
                      <a16:creationId xmlns:a16="http://schemas.microsoft.com/office/drawing/2014/main" xmlns="" id="{5EA9ED6F-8A2C-4C70-A8BC-EA6F550A700B}"/>
                    </a:ext>
                  </a:extLst>
                </p:cNvPr>
                <p:cNvSpPr>
                  <a:spLocks noEditPoints="1"/>
                </p:cNvSpPr>
                <p:nvPr/>
              </p:nvSpPr>
              <p:spPr bwMode="gray">
                <a:xfrm>
                  <a:off x="5372101" y="1947864"/>
                  <a:ext cx="381000" cy="285750"/>
                </a:xfrm>
                <a:custGeom>
                  <a:avLst/>
                  <a:gdLst>
                    <a:gd name="T0" fmla="*/ 383 w 448"/>
                    <a:gd name="T1" fmla="*/ 311 h 335"/>
                    <a:gd name="T2" fmla="*/ 383 w 448"/>
                    <a:gd name="T3" fmla="*/ 311 h 335"/>
                    <a:gd name="T4" fmla="*/ 423 w 448"/>
                    <a:gd name="T5" fmla="*/ 311 h 335"/>
                    <a:gd name="T6" fmla="*/ 424 w 448"/>
                    <a:gd name="T7" fmla="*/ 311 h 335"/>
                    <a:gd name="T8" fmla="*/ 424 w 448"/>
                    <a:gd name="T9" fmla="*/ 63 h 335"/>
                    <a:gd name="T10" fmla="*/ 423 w 448"/>
                    <a:gd name="T11" fmla="*/ 61 h 335"/>
                    <a:gd name="T12" fmla="*/ 167 w 448"/>
                    <a:gd name="T13" fmla="*/ 61 h 335"/>
                    <a:gd name="T14" fmla="*/ 155 w 448"/>
                    <a:gd name="T15" fmla="*/ 48 h 335"/>
                    <a:gd name="T16" fmla="*/ 155 w 448"/>
                    <a:gd name="T17" fmla="*/ 36 h 335"/>
                    <a:gd name="T18" fmla="*/ 143 w 448"/>
                    <a:gd name="T19" fmla="*/ 25 h 335"/>
                    <a:gd name="T20" fmla="*/ 26 w 448"/>
                    <a:gd name="T21" fmla="*/ 25 h 335"/>
                    <a:gd name="T22" fmla="*/ 26 w 448"/>
                    <a:gd name="T23" fmla="*/ 106 h 335"/>
                    <a:gd name="T24" fmla="*/ 361 w 448"/>
                    <a:gd name="T25" fmla="*/ 106 h 335"/>
                    <a:gd name="T26" fmla="*/ 383 w 448"/>
                    <a:gd name="T27" fmla="*/ 129 h 335"/>
                    <a:gd name="T28" fmla="*/ 383 w 448"/>
                    <a:gd name="T29" fmla="*/ 311 h 335"/>
                    <a:gd name="T30" fmla="*/ 423 w 448"/>
                    <a:gd name="T31" fmla="*/ 335 h 335"/>
                    <a:gd name="T32" fmla="*/ 423 w 448"/>
                    <a:gd name="T33" fmla="*/ 335 h 335"/>
                    <a:gd name="T34" fmla="*/ 371 w 448"/>
                    <a:gd name="T35" fmla="*/ 335 h 335"/>
                    <a:gd name="T36" fmla="*/ 358 w 448"/>
                    <a:gd name="T37" fmla="*/ 323 h 335"/>
                    <a:gd name="T38" fmla="*/ 358 w 448"/>
                    <a:gd name="T39" fmla="*/ 131 h 335"/>
                    <a:gd name="T40" fmla="*/ 25 w 448"/>
                    <a:gd name="T41" fmla="*/ 131 h 335"/>
                    <a:gd name="T42" fmla="*/ 12 w 448"/>
                    <a:gd name="T43" fmla="*/ 138 h 335"/>
                    <a:gd name="T44" fmla="*/ 1 w 448"/>
                    <a:gd name="T45" fmla="*/ 126 h 335"/>
                    <a:gd name="T46" fmla="*/ 1 w 448"/>
                    <a:gd name="T47" fmla="*/ 25 h 335"/>
                    <a:gd name="T48" fmla="*/ 4 w 448"/>
                    <a:gd name="T49" fmla="*/ 9 h 335"/>
                    <a:gd name="T50" fmla="*/ 24 w 448"/>
                    <a:gd name="T51" fmla="*/ 0 h 335"/>
                    <a:gd name="T52" fmla="*/ 144 w 448"/>
                    <a:gd name="T53" fmla="*/ 0 h 335"/>
                    <a:gd name="T54" fmla="*/ 179 w 448"/>
                    <a:gd name="T55" fmla="*/ 36 h 335"/>
                    <a:gd name="T56" fmla="*/ 424 w 448"/>
                    <a:gd name="T57" fmla="*/ 36 h 335"/>
                    <a:gd name="T58" fmla="*/ 448 w 448"/>
                    <a:gd name="T59" fmla="*/ 63 h 335"/>
                    <a:gd name="T60" fmla="*/ 448 w 448"/>
                    <a:gd name="T61" fmla="*/ 313 h 335"/>
                    <a:gd name="T62" fmla="*/ 423 w 448"/>
                    <a:gd name="T63" fmla="*/ 33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8" h="335">
                      <a:moveTo>
                        <a:pt x="383" y="311"/>
                      </a:moveTo>
                      <a:lnTo>
                        <a:pt x="383" y="311"/>
                      </a:lnTo>
                      <a:lnTo>
                        <a:pt x="423" y="311"/>
                      </a:lnTo>
                      <a:cubicBezTo>
                        <a:pt x="423" y="311"/>
                        <a:pt x="424" y="311"/>
                        <a:pt x="424" y="311"/>
                      </a:cubicBezTo>
                      <a:lnTo>
                        <a:pt x="424" y="63"/>
                      </a:lnTo>
                      <a:cubicBezTo>
                        <a:pt x="424" y="61"/>
                        <a:pt x="424" y="61"/>
                        <a:pt x="423" y="61"/>
                      </a:cubicBezTo>
                      <a:lnTo>
                        <a:pt x="167" y="61"/>
                      </a:lnTo>
                      <a:cubicBezTo>
                        <a:pt x="160" y="61"/>
                        <a:pt x="155" y="55"/>
                        <a:pt x="155" y="48"/>
                      </a:cubicBezTo>
                      <a:lnTo>
                        <a:pt x="155" y="36"/>
                      </a:lnTo>
                      <a:cubicBezTo>
                        <a:pt x="155" y="27"/>
                        <a:pt x="146" y="25"/>
                        <a:pt x="143" y="25"/>
                      </a:cubicBezTo>
                      <a:lnTo>
                        <a:pt x="26" y="25"/>
                      </a:lnTo>
                      <a:lnTo>
                        <a:pt x="26" y="106"/>
                      </a:lnTo>
                      <a:lnTo>
                        <a:pt x="361" y="106"/>
                      </a:lnTo>
                      <a:cubicBezTo>
                        <a:pt x="373" y="106"/>
                        <a:pt x="383" y="116"/>
                        <a:pt x="383" y="129"/>
                      </a:cubicBezTo>
                      <a:lnTo>
                        <a:pt x="383" y="311"/>
                      </a:lnTo>
                      <a:close/>
                      <a:moveTo>
                        <a:pt x="423" y="335"/>
                      </a:moveTo>
                      <a:lnTo>
                        <a:pt x="423" y="335"/>
                      </a:lnTo>
                      <a:lnTo>
                        <a:pt x="371" y="335"/>
                      </a:lnTo>
                      <a:cubicBezTo>
                        <a:pt x="364" y="335"/>
                        <a:pt x="358" y="330"/>
                        <a:pt x="358" y="323"/>
                      </a:cubicBezTo>
                      <a:lnTo>
                        <a:pt x="358" y="131"/>
                      </a:lnTo>
                      <a:lnTo>
                        <a:pt x="25" y="131"/>
                      </a:lnTo>
                      <a:cubicBezTo>
                        <a:pt x="23" y="136"/>
                        <a:pt x="17" y="139"/>
                        <a:pt x="12" y="138"/>
                      </a:cubicBezTo>
                      <a:cubicBezTo>
                        <a:pt x="6" y="137"/>
                        <a:pt x="1" y="132"/>
                        <a:pt x="1" y="126"/>
                      </a:cubicBezTo>
                      <a:lnTo>
                        <a:pt x="1" y="25"/>
                      </a:lnTo>
                      <a:cubicBezTo>
                        <a:pt x="0" y="20"/>
                        <a:pt x="1" y="14"/>
                        <a:pt x="4" y="9"/>
                      </a:cubicBezTo>
                      <a:cubicBezTo>
                        <a:pt x="7" y="5"/>
                        <a:pt x="13" y="0"/>
                        <a:pt x="24" y="0"/>
                      </a:cubicBezTo>
                      <a:lnTo>
                        <a:pt x="144" y="0"/>
                      </a:lnTo>
                      <a:cubicBezTo>
                        <a:pt x="158" y="1"/>
                        <a:pt x="179" y="12"/>
                        <a:pt x="179" y="36"/>
                      </a:cubicBezTo>
                      <a:lnTo>
                        <a:pt x="424" y="36"/>
                      </a:lnTo>
                      <a:cubicBezTo>
                        <a:pt x="433" y="36"/>
                        <a:pt x="448" y="43"/>
                        <a:pt x="448" y="63"/>
                      </a:cubicBezTo>
                      <a:lnTo>
                        <a:pt x="448" y="313"/>
                      </a:lnTo>
                      <a:cubicBezTo>
                        <a:pt x="448" y="323"/>
                        <a:pt x="440" y="335"/>
                        <a:pt x="423" y="335"/>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77">
                  <a:extLst>
                    <a:ext uri="{FF2B5EF4-FFF2-40B4-BE49-F238E27FC236}">
                      <a16:creationId xmlns:a16="http://schemas.microsoft.com/office/drawing/2014/main" xmlns="" id="{645B5EF2-23FB-4148-91A8-4622C9731C98}"/>
                    </a:ext>
                  </a:extLst>
                </p:cNvPr>
                <p:cNvSpPr>
                  <a:spLocks/>
                </p:cNvSpPr>
                <p:nvPr/>
              </p:nvSpPr>
              <p:spPr bwMode="gray">
                <a:xfrm>
                  <a:off x="5308601" y="1974851"/>
                  <a:ext cx="33338" cy="92075"/>
                </a:xfrm>
                <a:custGeom>
                  <a:avLst/>
                  <a:gdLst>
                    <a:gd name="T0" fmla="*/ 0 w 39"/>
                    <a:gd name="T1" fmla="*/ 99 h 109"/>
                    <a:gd name="T2" fmla="*/ 0 w 39"/>
                    <a:gd name="T3" fmla="*/ 99 h 109"/>
                    <a:gd name="T4" fmla="*/ 10 w 39"/>
                    <a:gd name="T5" fmla="*/ 109 h 109"/>
                    <a:gd name="T6" fmla="*/ 29 w 39"/>
                    <a:gd name="T7" fmla="*/ 109 h 109"/>
                    <a:gd name="T8" fmla="*/ 39 w 39"/>
                    <a:gd name="T9" fmla="*/ 99 h 109"/>
                    <a:gd name="T10" fmla="*/ 39 w 39"/>
                    <a:gd name="T11" fmla="*/ 10 h 109"/>
                    <a:gd name="T12" fmla="*/ 29 w 39"/>
                    <a:gd name="T13" fmla="*/ 0 h 109"/>
                    <a:gd name="T14" fmla="*/ 10 w 39"/>
                    <a:gd name="T15" fmla="*/ 0 h 109"/>
                    <a:gd name="T16" fmla="*/ 0 w 39"/>
                    <a:gd name="T17" fmla="*/ 10 h 109"/>
                    <a:gd name="T18" fmla="*/ 0 w 39"/>
                    <a:gd name="T19" fmla="*/ 9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109">
                      <a:moveTo>
                        <a:pt x="0" y="99"/>
                      </a:moveTo>
                      <a:lnTo>
                        <a:pt x="0" y="99"/>
                      </a:lnTo>
                      <a:cubicBezTo>
                        <a:pt x="0" y="104"/>
                        <a:pt x="5" y="109"/>
                        <a:pt x="10" y="109"/>
                      </a:cubicBezTo>
                      <a:lnTo>
                        <a:pt x="29" y="109"/>
                      </a:lnTo>
                      <a:cubicBezTo>
                        <a:pt x="34" y="109"/>
                        <a:pt x="39" y="104"/>
                        <a:pt x="39" y="99"/>
                      </a:cubicBezTo>
                      <a:lnTo>
                        <a:pt x="39" y="10"/>
                      </a:lnTo>
                      <a:cubicBezTo>
                        <a:pt x="39" y="5"/>
                        <a:pt x="34" y="0"/>
                        <a:pt x="29" y="0"/>
                      </a:cubicBezTo>
                      <a:lnTo>
                        <a:pt x="10" y="0"/>
                      </a:lnTo>
                      <a:cubicBezTo>
                        <a:pt x="5" y="0"/>
                        <a:pt x="0" y="5"/>
                        <a:pt x="0" y="10"/>
                      </a:cubicBezTo>
                      <a:lnTo>
                        <a:pt x="0" y="99"/>
                      </a:ln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78">
                  <a:extLst>
                    <a:ext uri="{FF2B5EF4-FFF2-40B4-BE49-F238E27FC236}">
                      <a16:creationId xmlns:a16="http://schemas.microsoft.com/office/drawing/2014/main" xmlns="" id="{6F179C77-8F92-4268-980A-CA4D43C416C4}"/>
                    </a:ext>
                  </a:extLst>
                </p:cNvPr>
                <p:cNvSpPr>
                  <a:spLocks/>
                </p:cNvSpPr>
                <p:nvPr/>
              </p:nvSpPr>
              <p:spPr bwMode="gray">
                <a:xfrm>
                  <a:off x="5308601" y="2120901"/>
                  <a:ext cx="33338" cy="82550"/>
                </a:xfrm>
                <a:custGeom>
                  <a:avLst/>
                  <a:gdLst>
                    <a:gd name="T0" fmla="*/ 0 w 39"/>
                    <a:gd name="T1" fmla="*/ 87 h 97"/>
                    <a:gd name="T2" fmla="*/ 0 w 39"/>
                    <a:gd name="T3" fmla="*/ 87 h 97"/>
                    <a:gd name="T4" fmla="*/ 10 w 39"/>
                    <a:gd name="T5" fmla="*/ 97 h 97"/>
                    <a:gd name="T6" fmla="*/ 29 w 39"/>
                    <a:gd name="T7" fmla="*/ 97 h 97"/>
                    <a:gd name="T8" fmla="*/ 39 w 39"/>
                    <a:gd name="T9" fmla="*/ 87 h 97"/>
                    <a:gd name="T10" fmla="*/ 39 w 39"/>
                    <a:gd name="T11" fmla="*/ 10 h 97"/>
                    <a:gd name="T12" fmla="*/ 29 w 39"/>
                    <a:gd name="T13" fmla="*/ 0 h 97"/>
                    <a:gd name="T14" fmla="*/ 10 w 39"/>
                    <a:gd name="T15" fmla="*/ 0 h 97"/>
                    <a:gd name="T16" fmla="*/ 0 w 39"/>
                    <a:gd name="T17" fmla="*/ 10 h 97"/>
                    <a:gd name="T18" fmla="*/ 0 w 39"/>
                    <a:gd name="T19" fmla="*/ 8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97">
                      <a:moveTo>
                        <a:pt x="0" y="87"/>
                      </a:moveTo>
                      <a:lnTo>
                        <a:pt x="0" y="87"/>
                      </a:lnTo>
                      <a:cubicBezTo>
                        <a:pt x="0" y="93"/>
                        <a:pt x="5" y="97"/>
                        <a:pt x="10" y="97"/>
                      </a:cubicBezTo>
                      <a:lnTo>
                        <a:pt x="29" y="97"/>
                      </a:lnTo>
                      <a:cubicBezTo>
                        <a:pt x="34" y="97"/>
                        <a:pt x="39" y="93"/>
                        <a:pt x="39" y="87"/>
                      </a:cubicBezTo>
                      <a:lnTo>
                        <a:pt x="39" y="10"/>
                      </a:lnTo>
                      <a:cubicBezTo>
                        <a:pt x="39" y="5"/>
                        <a:pt x="34" y="0"/>
                        <a:pt x="29" y="0"/>
                      </a:cubicBezTo>
                      <a:lnTo>
                        <a:pt x="10" y="0"/>
                      </a:lnTo>
                      <a:cubicBezTo>
                        <a:pt x="5" y="0"/>
                        <a:pt x="0" y="5"/>
                        <a:pt x="0" y="10"/>
                      </a:cubicBezTo>
                      <a:lnTo>
                        <a:pt x="0" y="87"/>
                      </a:ln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79">
                  <a:extLst>
                    <a:ext uri="{FF2B5EF4-FFF2-40B4-BE49-F238E27FC236}">
                      <a16:creationId xmlns:a16="http://schemas.microsoft.com/office/drawing/2014/main" xmlns="" id="{54789064-C31A-424E-A3BD-A0059A8710D9}"/>
                    </a:ext>
                  </a:extLst>
                </p:cNvPr>
                <p:cNvSpPr>
                  <a:spLocks/>
                </p:cNvSpPr>
                <p:nvPr/>
              </p:nvSpPr>
              <p:spPr bwMode="gray">
                <a:xfrm>
                  <a:off x="5260976" y="1906589"/>
                  <a:ext cx="93663" cy="346075"/>
                </a:xfrm>
                <a:custGeom>
                  <a:avLst/>
                  <a:gdLst>
                    <a:gd name="T0" fmla="*/ 15 w 111"/>
                    <a:gd name="T1" fmla="*/ 30 h 406"/>
                    <a:gd name="T2" fmla="*/ 15 w 111"/>
                    <a:gd name="T3" fmla="*/ 30 h 406"/>
                    <a:gd name="T4" fmla="*/ 81 w 111"/>
                    <a:gd name="T5" fmla="*/ 30 h 406"/>
                    <a:gd name="T6" fmla="*/ 81 w 111"/>
                    <a:gd name="T7" fmla="*/ 406 h 406"/>
                    <a:gd name="T8" fmla="*/ 111 w 111"/>
                    <a:gd name="T9" fmla="*/ 406 h 406"/>
                    <a:gd name="T10" fmla="*/ 111 w 111"/>
                    <a:gd name="T11" fmla="*/ 15 h 406"/>
                    <a:gd name="T12" fmla="*/ 96 w 111"/>
                    <a:gd name="T13" fmla="*/ 0 h 406"/>
                    <a:gd name="T14" fmla="*/ 15 w 111"/>
                    <a:gd name="T15" fmla="*/ 0 h 406"/>
                    <a:gd name="T16" fmla="*/ 0 w 111"/>
                    <a:gd name="T17" fmla="*/ 15 h 406"/>
                    <a:gd name="T18" fmla="*/ 15 w 111"/>
                    <a:gd name="T19" fmla="*/ 3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406">
                      <a:moveTo>
                        <a:pt x="15" y="30"/>
                      </a:moveTo>
                      <a:lnTo>
                        <a:pt x="15" y="30"/>
                      </a:lnTo>
                      <a:lnTo>
                        <a:pt x="81" y="30"/>
                      </a:lnTo>
                      <a:lnTo>
                        <a:pt x="81" y="406"/>
                      </a:lnTo>
                      <a:lnTo>
                        <a:pt x="111" y="406"/>
                      </a:lnTo>
                      <a:lnTo>
                        <a:pt x="111" y="15"/>
                      </a:lnTo>
                      <a:cubicBezTo>
                        <a:pt x="111" y="7"/>
                        <a:pt x="104" y="0"/>
                        <a:pt x="96" y="0"/>
                      </a:cubicBezTo>
                      <a:lnTo>
                        <a:pt x="15" y="0"/>
                      </a:lnTo>
                      <a:cubicBezTo>
                        <a:pt x="7" y="0"/>
                        <a:pt x="0" y="7"/>
                        <a:pt x="0" y="15"/>
                      </a:cubicBezTo>
                      <a:cubicBezTo>
                        <a:pt x="0" y="24"/>
                        <a:pt x="7" y="30"/>
                        <a:pt x="15" y="30"/>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83">
                  <a:extLst>
                    <a:ext uri="{FF2B5EF4-FFF2-40B4-BE49-F238E27FC236}">
                      <a16:creationId xmlns:a16="http://schemas.microsoft.com/office/drawing/2014/main" xmlns="" id="{A0E4013A-41F8-4407-9A73-839380354C5B}"/>
                    </a:ext>
                  </a:extLst>
                </p:cNvPr>
                <p:cNvSpPr>
                  <a:spLocks/>
                </p:cNvSpPr>
                <p:nvPr/>
              </p:nvSpPr>
              <p:spPr bwMode="gray">
                <a:xfrm>
                  <a:off x="5554663" y="2233614"/>
                  <a:ext cx="39688" cy="38100"/>
                </a:xfrm>
                <a:custGeom>
                  <a:avLst/>
                  <a:gdLst>
                    <a:gd name="T0" fmla="*/ 23 w 46"/>
                    <a:gd name="T1" fmla="*/ 46 h 46"/>
                    <a:gd name="T2" fmla="*/ 23 w 46"/>
                    <a:gd name="T3" fmla="*/ 46 h 46"/>
                    <a:gd name="T4" fmla="*/ 0 w 46"/>
                    <a:gd name="T5" fmla="*/ 23 h 46"/>
                    <a:gd name="T6" fmla="*/ 23 w 46"/>
                    <a:gd name="T7" fmla="*/ 0 h 46"/>
                    <a:gd name="T8" fmla="*/ 46 w 46"/>
                    <a:gd name="T9" fmla="*/ 23 h 46"/>
                    <a:gd name="T10" fmla="*/ 23 w 46"/>
                    <a:gd name="T11" fmla="*/ 46 h 46"/>
                  </a:gdLst>
                  <a:ahLst/>
                  <a:cxnLst>
                    <a:cxn ang="0">
                      <a:pos x="T0" y="T1"/>
                    </a:cxn>
                    <a:cxn ang="0">
                      <a:pos x="T2" y="T3"/>
                    </a:cxn>
                    <a:cxn ang="0">
                      <a:pos x="T4" y="T5"/>
                    </a:cxn>
                    <a:cxn ang="0">
                      <a:pos x="T6" y="T7"/>
                    </a:cxn>
                    <a:cxn ang="0">
                      <a:pos x="T8" y="T9"/>
                    </a:cxn>
                    <a:cxn ang="0">
                      <a:pos x="T10" y="T11"/>
                    </a:cxn>
                  </a:cxnLst>
                  <a:rect l="0" t="0" r="r" b="b"/>
                  <a:pathLst>
                    <a:path w="46" h="46">
                      <a:moveTo>
                        <a:pt x="23" y="46"/>
                      </a:moveTo>
                      <a:lnTo>
                        <a:pt x="23" y="46"/>
                      </a:lnTo>
                      <a:cubicBezTo>
                        <a:pt x="11" y="46"/>
                        <a:pt x="0" y="36"/>
                        <a:pt x="0" y="23"/>
                      </a:cubicBezTo>
                      <a:cubicBezTo>
                        <a:pt x="0" y="11"/>
                        <a:pt x="11" y="0"/>
                        <a:pt x="23" y="0"/>
                      </a:cubicBezTo>
                      <a:cubicBezTo>
                        <a:pt x="36" y="0"/>
                        <a:pt x="46" y="11"/>
                        <a:pt x="46" y="23"/>
                      </a:cubicBezTo>
                      <a:cubicBezTo>
                        <a:pt x="46" y="36"/>
                        <a:pt x="36" y="46"/>
                        <a:pt x="23" y="46"/>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84">
                  <a:extLst>
                    <a:ext uri="{FF2B5EF4-FFF2-40B4-BE49-F238E27FC236}">
                      <a16:creationId xmlns:a16="http://schemas.microsoft.com/office/drawing/2014/main" xmlns="" id="{FB7EDD39-55B3-46EA-948D-86C32F5F7A56}"/>
                    </a:ext>
                  </a:extLst>
                </p:cNvPr>
                <p:cNvSpPr>
                  <a:spLocks/>
                </p:cNvSpPr>
                <p:nvPr/>
              </p:nvSpPr>
              <p:spPr bwMode="gray">
                <a:xfrm>
                  <a:off x="5614988" y="2233614"/>
                  <a:ext cx="39688" cy="38100"/>
                </a:xfrm>
                <a:custGeom>
                  <a:avLst/>
                  <a:gdLst>
                    <a:gd name="T0" fmla="*/ 23 w 46"/>
                    <a:gd name="T1" fmla="*/ 46 h 46"/>
                    <a:gd name="T2" fmla="*/ 23 w 46"/>
                    <a:gd name="T3" fmla="*/ 46 h 46"/>
                    <a:gd name="T4" fmla="*/ 0 w 46"/>
                    <a:gd name="T5" fmla="*/ 23 h 46"/>
                    <a:gd name="T6" fmla="*/ 23 w 46"/>
                    <a:gd name="T7" fmla="*/ 0 h 46"/>
                    <a:gd name="T8" fmla="*/ 46 w 46"/>
                    <a:gd name="T9" fmla="*/ 23 h 46"/>
                    <a:gd name="T10" fmla="*/ 23 w 46"/>
                    <a:gd name="T11" fmla="*/ 46 h 46"/>
                  </a:gdLst>
                  <a:ahLst/>
                  <a:cxnLst>
                    <a:cxn ang="0">
                      <a:pos x="T0" y="T1"/>
                    </a:cxn>
                    <a:cxn ang="0">
                      <a:pos x="T2" y="T3"/>
                    </a:cxn>
                    <a:cxn ang="0">
                      <a:pos x="T4" y="T5"/>
                    </a:cxn>
                    <a:cxn ang="0">
                      <a:pos x="T6" y="T7"/>
                    </a:cxn>
                    <a:cxn ang="0">
                      <a:pos x="T8" y="T9"/>
                    </a:cxn>
                    <a:cxn ang="0">
                      <a:pos x="T10" y="T11"/>
                    </a:cxn>
                  </a:cxnLst>
                  <a:rect l="0" t="0" r="r" b="b"/>
                  <a:pathLst>
                    <a:path w="46" h="46">
                      <a:moveTo>
                        <a:pt x="23" y="46"/>
                      </a:moveTo>
                      <a:lnTo>
                        <a:pt x="23" y="46"/>
                      </a:lnTo>
                      <a:cubicBezTo>
                        <a:pt x="10" y="46"/>
                        <a:pt x="0" y="36"/>
                        <a:pt x="0" y="23"/>
                      </a:cubicBezTo>
                      <a:cubicBezTo>
                        <a:pt x="0" y="10"/>
                        <a:pt x="10" y="0"/>
                        <a:pt x="23" y="0"/>
                      </a:cubicBezTo>
                      <a:cubicBezTo>
                        <a:pt x="35" y="0"/>
                        <a:pt x="46" y="10"/>
                        <a:pt x="46" y="23"/>
                      </a:cubicBezTo>
                      <a:cubicBezTo>
                        <a:pt x="46" y="36"/>
                        <a:pt x="35" y="46"/>
                        <a:pt x="23" y="46"/>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76" name="组合 75">
              <a:extLst>
                <a:ext uri="{FF2B5EF4-FFF2-40B4-BE49-F238E27FC236}">
                  <a16:creationId xmlns:a16="http://schemas.microsoft.com/office/drawing/2014/main" xmlns="" id="{9D47DB09-BA05-4971-8032-8FE1CCAE9B26}"/>
                </a:ext>
              </a:extLst>
            </p:cNvPr>
            <p:cNvGrpSpPr/>
            <p:nvPr/>
          </p:nvGrpSpPr>
          <p:grpSpPr bwMode="gray">
            <a:xfrm>
              <a:off x="5359510" y="5382902"/>
              <a:ext cx="504542" cy="310645"/>
              <a:chOff x="1342518" y="4707570"/>
              <a:chExt cx="504542" cy="310645"/>
            </a:xfrm>
          </p:grpSpPr>
          <p:sp>
            <p:nvSpPr>
              <p:cNvPr id="77" name="矩形 76">
                <a:extLst>
                  <a:ext uri="{FF2B5EF4-FFF2-40B4-BE49-F238E27FC236}">
                    <a16:creationId xmlns:a16="http://schemas.microsoft.com/office/drawing/2014/main" xmlns="" id="{716D8F5B-0C89-411F-9E15-2BBF89CF9294}"/>
                  </a:ext>
                </a:extLst>
              </p:cNvPr>
              <p:cNvSpPr/>
              <p:nvPr/>
            </p:nvSpPr>
            <p:spPr bwMode="gray">
              <a:xfrm>
                <a:off x="1342539" y="4707570"/>
                <a:ext cx="504521" cy="310645"/>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77">
                <a:extLst>
                  <a:ext uri="{FF2B5EF4-FFF2-40B4-BE49-F238E27FC236}">
                    <a16:creationId xmlns:a16="http://schemas.microsoft.com/office/drawing/2014/main" xmlns="" id="{DBF26301-A9F4-4220-B820-4C6D5D8932F6}"/>
                  </a:ext>
                </a:extLst>
              </p:cNvPr>
              <p:cNvGrpSpPr/>
              <p:nvPr/>
            </p:nvGrpSpPr>
            <p:grpSpPr bwMode="gray">
              <a:xfrm>
                <a:off x="1342518" y="4707570"/>
                <a:ext cx="504519" cy="236059"/>
                <a:chOff x="5260976" y="1906589"/>
                <a:chExt cx="492125" cy="365125"/>
              </a:xfrm>
              <a:solidFill>
                <a:srgbClr val="3C3C3B"/>
              </a:solidFill>
            </p:grpSpPr>
            <p:sp>
              <p:nvSpPr>
                <p:cNvPr id="79" name="Freeform 75">
                  <a:extLst>
                    <a:ext uri="{FF2B5EF4-FFF2-40B4-BE49-F238E27FC236}">
                      <a16:creationId xmlns:a16="http://schemas.microsoft.com/office/drawing/2014/main" xmlns="" id="{2FF0414D-CF19-40AB-852F-A16B425DE6A6}"/>
                    </a:ext>
                  </a:extLst>
                </p:cNvPr>
                <p:cNvSpPr>
                  <a:spLocks/>
                </p:cNvSpPr>
                <p:nvPr/>
              </p:nvSpPr>
              <p:spPr bwMode="gray">
                <a:xfrm>
                  <a:off x="5372101" y="2038351"/>
                  <a:ext cx="325438" cy="225425"/>
                </a:xfrm>
                <a:custGeom>
                  <a:avLst/>
                  <a:gdLst>
                    <a:gd name="T0" fmla="*/ 360 w 382"/>
                    <a:gd name="T1" fmla="*/ 265 h 265"/>
                    <a:gd name="T2" fmla="*/ 360 w 382"/>
                    <a:gd name="T3" fmla="*/ 265 h 265"/>
                    <a:gd name="T4" fmla="*/ 310 w 382"/>
                    <a:gd name="T5" fmla="*/ 265 h 265"/>
                    <a:gd name="T6" fmla="*/ 298 w 382"/>
                    <a:gd name="T7" fmla="*/ 252 h 265"/>
                    <a:gd name="T8" fmla="*/ 310 w 382"/>
                    <a:gd name="T9" fmla="*/ 240 h 265"/>
                    <a:gd name="T10" fmla="*/ 357 w 382"/>
                    <a:gd name="T11" fmla="*/ 240 h 265"/>
                    <a:gd name="T12" fmla="*/ 357 w 382"/>
                    <a:gd name="T13" fmla="*/ 25 h 265"/>
                    <a:gd name="T14" fmla="*/ 24 w 382"/>
                    <a:gd name="T15" fmla="*/ 25 h 265"/>
                    <a:gd name="T16" fmla="*/ 24 w 382"/>
                    <a:gd name="T17" fmla="*/ 240 h 265"/>
                    <a:gd name="T18" fmla="*/ 239 w 382"/>
                    <a:gd name="T19" fmla="*/ 240 h 265"/>
                    <a:gd name="T20" fmla="*/ 251 w 382"/>
                    <a:gd name="T21" fmla="*/ 252 h 265"/>
                    <a:gd name="T22" fmla="*/ 239 w 382"/>
                    <a:gd name="T23" fmla="*/ 265 h 265"/>
                    <a:gd name="T24" fmla="*/ 22 w 382"/>
                    <a:gd name="T25" fmla="*/ 265 h 265"/>
                    <a:gd name="T26" fmla="*/ 0 w 382"/>
                    <a:gd name="T27" fmla="*/ 242 h 265"/>
                    <a:gd name="T28" fmla="*/ 0 w 382"/>
                    <a:gd name="T29" fmla="*/ 23 h 265"/>
                    <a:gd name="T30" fmla="*/ 22 w 382"/>
                    <a:gd name="T31" fmla="*/ 0 h 265"/>
                    <a:gd name="T32" fmla="*/ 360 w 382"/>
                    <a:gd name="T33" fmla="*/ 0 h 265"/>
                    <a:gd name="T34" fmla="*/ 382 w 382"/>
                    <a:gd name="T35" fmla="*/ 23 h 265"/>
                    <a:gd name="T36" fmla="*/ 382 w 382"/>
                    <a:gd name="T37" fmla="*/ 242 h 265"/>
                    <a:gd name="T38" fmla="*/ 360 w 382"/>
                    <a:gd name="T3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265">
                      <a:moveTo>
                        <a:pt x="360" y="265"/>
                      </a:moveTo>
                      <a:lnTo>
                        <a:pt x="360" y="265"/>
                      </a:lnTo>
                      <a:lnTo>
                        <a:pt x="310" y="265"/>
                      </a:lnTo>
                      <a:cubicBezTo>
                        <a:pt x="304" y="265"/>
                        <a:pt x="298" y="259"/>
                        <a:pt x="298" y="252"/>
                      </a:cubicBezTo>
                      <a:cubicBezTo>
                        <a:pt x="298" y="245"/>
                        <a:pt x="304" y="240"/>
                        <a:pt x="310" y="240"/>
                      </a:cubicBezTo>
                      <a:lnTo>
                        <a:pt x="357" y="240"/>
                      </a:lnTo>
                      <a:lnTo>
                        <a:pt x="357" y="25"/>
                      </a:lnTo>
                      <a:lnTo>
                        <a:pt x="24" y="25"/>
                      </a:lnTo>
                      <a:lnTo>
                        <a:pt x="24" y="240"/>
                      </a:lnTo>
                      <a:lnTo>
                        <a:pt x="239" y="240"/>
                      </a:lnTo>
                      <a:cubicBezTo>
                        <a:pt x="246" y="240"/>
                        <a:pt x="251" y="245"/>
                        <a:pt x="251" y="252"/>
                      </a:cubicBezTo>
                      <a:cubicBezTo>
                        <a:pt x="251" y="259"/>
                        <a:pt x="246" y="265"/>
                        <a:pt x="239" y="265"/>
                      </a:cubicBezTo>
                      <a:lnTo>
                        <a:pt x="22" y="265"/>
                      </a:lnTo>
                      <a:cubicBezTo>
                        <a:pt x="10" y="265"/>
                        <a:pt x="0" y="255"/>
                        <a:pt x="0" y="242"/>
                      </a:cubicBezTo>
                      <a:lnTo>
                        <a:pt x="0" y="23"/>
                      </a:lnTo>
                      <a:cubicBezTo>
                        <a:pt x="0" y="10"/>
                        <a:pt x="10" y="0"/>
                        <a:pt x="22" y="0"/>
                      </a:cubicBezTo>
                      <a:lnTo>
                        <a:pt x="360" y="0"/>
                      </a:lnTo>
                      <a:cubicBezTo>
                        <a:pt x="372" y="0"/>
                        <a:pt x="382" y="10"/>
                        <a:pt x="382" y="23"/>
                      </a:cubicBezTo>
                      <a:lnTo>
                        <a:pt x="382" y="242"/>
                      </a:lnTo>
                      <a:cubicBezTo>
                        <a:pt x="382" y="255"/>
                        <a:pt x="372" y="265"/>
                        <a:pt x="360" y="265"/>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Freeform 76">
                  <a:extLst>
                    <a:ext uri="{FF2B5EF4-FFF2-40B4-BE49-F238E27FC236}">
                      <a16:creationId xmlns:a16="http://schemas.microsoft.com/office/drawing/2014/main" xmlns="" id="{6571881B-10B2-4BA6-9429-078FB7B8FBB6}"/>
                    </a:ext>
                  </a:extLst>
                </p:cNvPr>
                <p:cNvSpPr>
                  <a:spLocks noEditPoints="1"/>
                </p:cNvSpPr>
                <p:nvPr/>
              </p:nvSpPr>
              <p:spPr bwMode="gray">
                <a:xfrm>
                  <a:off x="5372101" y="1947864"/>
                  <a:ext cx="381000" cy="285750"/>
                </a:xfrm>
                <a:custGeom>
                  <a:avLst/>
                  <a:gdLst>
                    <a:gd name="T0" fmla="*/ 383 w 448"/>
                    <a:gd name="T1" fmla="*/ 311 h 335"/>
                    <a:gd name="T2" fmla="*/ 383 w 448"/>
                    <a:gd name="T3" fmla="*/ 311 h 335"/>
                    <a:gd name="T4" fmla="*/ 423 w 448"/>
                    <a:gd name="T5" fmla="*/ 311 h 335"/>
                    <a:gd name="T6" fmla="*/ 424 w 448"/>
                    <a:gd name="T7" fmla="*/ 311 h 335"/>
                    <a:gd name="T8" fmla="*/ 424 w 448"/>
                    <a:gd name="T9" fmla="*/ 63 h 335"/>
                    <a:gd name="T10" fmla="*/ 423 w 448"/>
                    <a:gd name="T11" fmla="*/ 61 h 335"/>
                    <a:gd name="T12" fmla="*/ 167 w 448"/>
                    <a:gd name="T13" fmla="*/ 61 h 335"/>
                    <a:gd name="T14" fmla="*/ 155 w 448"/>
                    <a:gd name="T15" fmla="*/ 48 h 335"/>
                    <a:gd name="T16" fmla="*/ 155 w 448"/>
                    <a:gd name="T17" fmla="*/ 36 h 335"/>
                    <a:gd name="T18" fmla="*/ 143 w 448"/>
                    <a:gd name="T19" fmla="*/ 25 h 335"/>
                    <a:gd name="T20" fmla="*/ 26 w 448"/>
                    <a:gd name="T21" fmla="*/ 25 h 335"/>
                    <a:gd name="T22" fmla="*/ 26 w 448"/>
                    <a:gd name="T23" fmla="*/ 106 h 335"/>
                    <a:gd name="T24" fmla="*/ 361 w 448"/>
                    <a:gd name="T25" fmla="*/ 106 h 335"/>
                    <a:gd name="T26" fmla="*/ 383 w 448"/>
                    <a:gd name="T27" fmla="*/ 129 h 335"/>
                    <a:gd name="T28" fmla="*/ 383 w 448"/>
                    <a:gd name="T29" fmla="*/ 311 h 335"/>
                    <a:gd name="T30" fmla="*/ 423 w 448"/>
                    <a:gd name="T31" fmla="*/ 335 h 335"/>
                    <a:gd name="T32" fmla="*/ 423 w 448"/>
                    <a:gd name="T33" fmla="*/ 335 h 335"/>
                    <a:gd name="T34" fmla="*/ 371 w 448"/>
                    <a:gd name="T35" fmla="*/ 335 h 335"/>
                    <a:gd name="T36" fmla="*/ 358 w 448"/>
                    <a:gd name="T37" fmla="*/ 323 h 335"/>
                    <a:gd name="T38" fmla="*/ 358 w 448"/>
                    <a:gd name="T39" fmla="*/ 131 h 335"/>
                    <a:gd name="T40" fmla="*/ 25 w 448"/>
                    <a:gd name="T41" fmla="*/ 131 h 335"/>
                    <a:gd name="T42" fmla="*/ 12 w 448"/>
                    <a:gd name="T43" fmla="*/ 138 h 335"/>
                    <a:gd name="T44" fmla="*/ 1 w 448"/>
                    <a:gd name="T45" fmla="*/ 126 h 335"/>
                    <a:gd name="T46" fmla="*/ 1 w 448"/>
                    <a:gd name="T47" fmla="*/ 25 h 335"/>
                    <a:gd name="T48" fmla="*/ 4 w 448"/>
                    <a:gd name="T49" fmla="*/ 9 h 335"/>
                    <a:gd name="T50" fmla="*/ 24 w 448"/>
                    <a:gd name="T51" fmla="*/ 0 h 335"/>
                    <a:gd name="T52" fmla="*/ 144 w 448"/>
                    <a:gd name="T53" fmla="*/ 0 h 335"/>
                    <a:gd name="T54" fmla="*/ 179 w 448"/>
                    <a:gd name="T55" fmla="*/ 36 h 335"/>
                    <a:gd name="T56" fmla="*/ 424 w 448"/>
                    <a:gd name="T57" fmla="*/ 36 h 335"/>
                    <a:gd name="T58" fmla="*/ 448 w 448"/>
                    <a:gd name="T59" fmla="*/ 63 h 335"/>
                    <a:gd name="T60" fmla="*/ 448 w 448"/>
                    <a:gd name="T61" fmla="*/ 313 h 335"/>
                    <a:gd name="T62" fmla="*/ 423 w 448"/>
                    <a:gd name="T63" fmla="*/ 33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8" h="335">
                      <a:moveTo>
                        <a:pt x="383" y="311"/>
                      </a:moveTo>
                      <a:lnTo>
                        <a:pt x="383" y="311"/>
                      </a:lnTo>
                      <a:lnTo>
                        <a:pt x="423" y="311"/>
                      </a:lnTo>
                      <a:cubicBezTo>
                        <a:pt x="423" y="311"/>
                        <a:pt x="424" y="311"/>
                        <a:pt x="424" y="311"/>
                      </a:cubicBezTo>
                      <a:lnTo>
                        <a:pt x="424" y="63"/>
                      </a:lnTo>
                      <a:cubicBezTo>
                        <a:pt x="424" y="61"/>
                        <a:pt x="424" y="61"/>
                        <a:pt x="423" y="61"/>
                      </a:cubicBezTo>
                      <a:lnTo>
                        <a:pt x="167" y="61"/>
                      </a:lnTo>
                      <a:cubicBezTo>
                        <a:pt x="160" y="61"/>
                        <a:pt x="155" y="55"/>
                        <a:pt x="155" y="48"/>
                      </a:cubicBezTo>
                      <a:lnTo>
                        <a:pt x="155" y="36"/>
                      </a:lnTo>
                      <a:cubicBezTo>
                        <a:pt x="155" y="27"/>
                        <a:pt x="146" y="25"/>
                        <a:pt x="143" y="25"/>
                      </a:cubicBezTo>
                      <a:lnTo>
                        <a:pt x="26" y="25"/>
                      </a:lnTo>
                      <a:lnTo>
                        <a:pt x="26" y="106"/>
                      </a:lnTo>
                      <a:lnTo>
                        <a:pt x="361" y="106"/>
                      </a:lnTo>
                      <a:cubicBezTo>
                        <a:pt x="373" y="106"/>
                        <a:pt x="383" y="116"/>
                        <a:pt x="383" y="129"/>
                      </a:cubicBezTo>
                      <a:lnTo>
                        <a:pt x="383" y="311"/>
                      </a:lnTo>
                      <a:close/>
                      <a:moveTo>
                        <a:pt x="423" y="335"/>
                      </a:moveTo>
                      <a:lnTo>
                        <a:pt x="423" y="335"/>
                      </a:lnTo>
                      <a:lnTo>
                        <a:pt x="371" y="335"/>
                      </a:lnTo>
                      <a:cubicBezTo>
                        <a:pt x="364" y="335"/>
                        <a:pt x="358" y="330"/>
                        <a:pt x="358" y="323"/>
                      </a:cubicBezTo>
                      <a:lnTo>
                        <a:pt x="358" y="131"/>
                      </a:lnTo>
                      <a:lnTo>
                        <a:pt x="25" y="131"/>
                      </a:lnTo>
                      <a:cubicBezTo>
                        <a:pt x="23" y="136"/>
                        <a:pt x="17" y="139"/>
                        <a:pt x="12" y="138"/>
                      </a:cubicBezTo>
                      <a:cubicBezTo>
                        <a:pt x="6" y="137"/>
                        <a:pt x="1" y="132"/>
                        <a:pt x="1" y="126"/>
                      </a:cubicBezTo>
                      <a:lnTo>
                        <a:pt x="1" y="25"/>
                      </a:lnTo>
                      <a:cubicBezTo>
                        <a:pt x="0" y="20"/>
                        <a:pt x="1" y="14"/>
                        <a:pt x="4" y="9"/>
                      </a:cubicBezTo>
                      <a:cubicBezTo>
                        <a:pt x="7" y="5"/>
                        <a:pt x="13" y="0"/>
                        <a:pt x="24" y="0"/>
                      </a:cubicBezTo>
                      <a:lnTo>
                        <a:pt x="144" y="0"/>
                      </a:lnTo>
                      <a:cubicBezTo>
                        <a:pt x="158" y="1"/>
                        <a:pt x="179" y="12"/>
                        <a:pt x="179" y="36"/>
                      </a:cubicBezTo>
                      <a:lnTo>
                        <a:pt x="424" y="36"/>
                      </a:lnTo>
                      <a:cubicBezTo>
                        <a:pt x="433" y="36"/>
                        <a:pt x="448" y="43"/>
                        <a:pt x="448" y="63"/>
                      </a:cubicBezTo>
                      <a:lnTo>
                        <a:pt x="448" y="313"/>
                      </a:lnTo>
                      <a:cubicBezTo>
                        <a:pt x="448" y="323"/>
                        <a:pt x="440" y="335"/>
                        <a:pt x="423" y="335"/>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Freeform 77">
                  <a:extLst>
                    <a:ext uri="{FF2B5EF4-FFF2-40B4-BE49-F238E27FC236}">
                      <a16:creationId xmlns:a16="http://schemas.microsoft.com/office/drawing/2014/main" xmlns="" id="{5E596E1A-454C-4125-8578-C27500A2A189}"/>
                    </a:ext>
                  </a:extLst>
                </p:cNvPr>
                <p:cNvSpPr>
                  <a:spLocks/>
                </p:cNvSpPr>
                <p:nvPr/>
              </p:nvSpPr>
              <p:spPr bwMode="gray">
                <a:xfrm>
                  <a:off x="5308601" y="1974851"/>
                  <a:ext cx="33338" cy="92075"/>
                </a:xfrm>
                <a:custGeom>
                  <a:avLst/>
                  <a:gdLst>
                    <a:gd name="T0" fmla="*/ 0 w 39"/>
                    <a:gd name="T1" fmla="*/ 99 h 109"/>
                    <a:gd name="T2" fmla="*/ 0 w 39"/>
                    <a:gd name="T3" fmla="*/ 99 h 109"/>
                    <a:gd name="T4" fmla="*/ 10 w 39"/>
                    <a:gd name="T5" fmla="*/ 109 h 109"/>
                    <a:gd name="T6" fmla="*/ 29 w 39"/>
                    <a:gd name="T7" fmla="*/ 109 h 109"/>
                    <a:gd name="T8" fmla="*/ 39 w 39"/>
                    <a:gd name="T9" fmla="*/ 99 h 109"/>
                    <a:gd name="T10" fmla="*/ 39 w 39"/>
                    <a:gd name="T11" fmla="*/ 10 h 109"/>
                    <a:gd name="T12" fmla="*/ 29 w 39"/>
                    <a:gd name="T13" fmla="*/ 0 h 109"/>
                    <a:gd name="T14" fmla="*/ 10 w 39"/>
                    <a:gd name="T15" fmla="*/ 0 h 109"/>
                    <a:gd name="T16" fmla="*/ 0 w 39"/>
                    <a:gd name="T17" fmla="*/ 10 h 109"/>
                    <a:gd name="T18" fmla="*/ 0 w 39"/>
                    <a:gd name="T19" fmla="*/ 9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109">
                      <a:moveTo>
                        <a:pt x="0" y="99"/>
                      </a:moveTo>
                      <a:lnTo>
                        <a:pt x="0" y="99"/>
                      </a:lnTo>
                      <a:cubicBezTo>
                        <a:pt x="0" y="104"/>
                        <a:pt x="5" y="109"/>
                        <a:pt x="10" y="109"/>
                      </a:cubicBezTo>
                      <a:lnTo>
                        <a:pt x="29" y="109"/>
                      </a:lnTo>
                      <a:cubicBezTo>
                        <a:pt x="34" y="109"/>
                        <a:pt x="39" y="104"/>
                        <a:pt x="39" y="99"/>
                      </a:cubicBezTo>
                      <a:lnTo>
                        <a:pt x="39" y="10"/>
                      </a:lnTo>
                      <a:cubicBezTo>
                        <a:pt x="39" y="5"/>
                        <a:pt x="34" y="0"/>
                        <a:pt x="29" y="0"/>
                      </a:cubicBezTo>
                      <a:lnTo>
                        <a:pt x="10" y="0"/>
                      </a:lnTo>
                      <a:cubicBezTo>
                        <a:pt x="5" y="0"/>
                        <a:pt x="0" y="5"/>
                        <a:pt x="0" y="10"/>
                      </a:cubicBezTo>
                      <a:lnTo>
                        <a:pt x="0" y="99"/>
                      </a:ln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Freeform 78">
                  <a:extLst>
                    <a:ext uri="{FF2B5EF4-FFF2-40B4-BE49-F238E27FC236}">
                      <a16:creationId xmlns:a16="http://schemas.microsoft.com/office/drawing/2014/main" xmlns="" id="{258DB565-A5C6-434F-936F-734103510B71}"/>
                    </a:ext>
                  </a:extLst>
                </p:cNvPr>
                <p:cNvSpPr>
                  <a:spLocks/>
                </p:cNvSpPr>
                <p:nvPr/>
              </p:nvSpPr>
              <p:spPr bwMode="gray">
                <a:xfrm>
                  <a:off x="5308601" y="2120901"/>
                  <a:ext cx="33338" cy="82550"/>
                </a:xfrm>
                <a:custGeom>
                  <a:avLst/>
                  <a:gdLst>
                    <a:gd name="T0" fmla="*/ 0 w 39"/>
                    <a:gd name="T1" fmla="*/ 87 h 97"/>
                    <a:gd name="T2" fmla="*/ 0 w 39"/>
                    <a:gd name="T3" fmla="*/ 87 h 97"/>
                    <a:gd name="T4" fmla="*/ 10 w 39"/>
                    <a:gd name="T5" fmla="*/ 97 h 97"/>
                    <a:gd name="T6" fmla="*/ 29 w 39"/>
                    <a:gd name="T7" fmla="*/ 97 h 97"/>
                    <a:gd name="T8" fmla="*/ 39 w 39"/>
                    <a:gd name="T9" fmla="*/ 87 h 97"/>
                    <a:gd name="T10" fmla="*/ 39 w 39"/>
                    <a:gd name="T11" fmla="*/ 10 h 97"/>
                    <a:gd name="T12" fmla="*/ 29 w 39"/>
                    <a:gd name="T13" fmla="*/ 0 h 97"/>
                    <a:gd name="T14" fmla="*/ 10 w 39"/>
                    <a:gd name="T15" fmla="*/ 0 h 97"/>
                    <a:gd name="T16" fmla="*/ 0 w 39"/>
                    <a:gd name="T17" fmla="*/ 10 h 97"/>
                    <a:gd name="T18" fmla="*/ 0 w 39"/>
                    <a:gd name="T19" fmla="*/ 8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97">
                      <a:moveTo>
                        <a:pt x="0" y="87"/>
                      </a:moveTo>
                      <a:lnTo>
                        <a:pt x="0" y="87"/>
                      </a:lnTo>
                      <a:cubicBezTo>
                        <a:pt x="0" y="93"/>
                        <a:pt x="5" y="97"/>
                        <a:pt x="10" y="97"/>
                      </a:cubicBezTo>
                      <a:lnTo>
                        <a:pt x="29" y="97"/>
                      </a:lnTo>
                      <a:cubicBezTo>
                        <a:pt x="34" y="97"/>
                        <a:pt x="39" y="93"/>
                        <a:pt x="39" y="87"/>
                      </a:cubicBezTo>
                      <a:lnTo>
                        <a:pt x="39" y="10"/>
                      </a:lnTo>
                      <a:cubicBezTo>
                        <a:pt x="39" y="5"/>
                        <a:pt x="34" y="0"/>
                        <a:pt x="29" y="0"/>
                      </a:cubicBezTo>
                      <a:lnTo>
                        <a:pt x="10" y="0"/>
                      </a:lnTo>
                      <a:cubicBezTo>
                        <a:pt x="5" y="0"/>
                        <a:pt x="0" y="5"/>
                        <a:pt x="0" y="10"/>
                      </a:cubicBezTo>
                      <a:lnTo>
                        <a:pt x="0" y="87"/>
                      </a:ln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Freeform 79">
                  <a:extLst>
                    <a:ext uri="{FF2B5EF4-FFF2-40B4-BE49-F238E27FC236}">
                      <a16:creationId xmlns:a16="http://schemas.microsoft.com/office/drawing/2014/main" xmlns="" id="{2566BC95-0700-493B-BD25-1C2107F385B1}"/>
                    </a:ext>
                  </a:extLst>
                </p:cNvPr>
                <p:cNvSpPr>
                  <a:spLocks/>
                </p:cNvSpPr>
                <p:nvPr/>
              </p:nvSpPr>
              <p:spPr bwMode="gray">
                <a:xfrm>
                  <a:off x="5260976" y="1906589"/>
                  <a:ext cx="93663" cy="346075"/>
                </a:xfrm>
                <a:custGeom>
                  <a:avLst/>
                  <a:gdLst>
                    <a:gd name="T0" fmla="*/ 15 w 111"/>
                    <a:gd name="T1" fmla="*/ 30 h 406"/>
                    <a:gd name="T2" fmla="*/ 15 w 111"/>
                    <a:gd name="T3" fmla="*/ 30 h 406"/>
                    <a:gd name="T4" fmla="*/ 81 w 111"/>
                    <a:gd name="T5" fmla="*/ 30 h 406"/>
                    <a:gd name="T6" fmla="*/ 81 w 111"/>
                    <a:gd name="T7" fmla="*/ 406 h 406"/>
                    <a:gd name="T8" fmla="*/ 111 w 111"/>
                    <a:gd name="T9" fmla="*/ 406 h 406"/>
                    <a:gd name="T10" fmla="*/ 111 w 111"/>
                    <a:gd name="T11" fmla="*/ 15 h 406"/>
                    <a:gd name="T12" fmla="*/ 96 w 111"/>
                    <a:gd name="T13" fmla="*/ 0 h 406"/>
                    <a:gd name="T14" fmla="*/ 15 w 111"/>
                    <a:gd name="T15" fmla="*/ 0 h 406"/>
                    <a:gd name="T16" fmla="*/ 0 w 111"/>
                    <a:gd name="T17" fmla="*/ 15 h 406"/>
                    <a:gd name="T18" fmla="*/ 15 w 111"/>
                    <a:gd name="T19" fmla="*/ 3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406">
                      <a:moveTo>
                        <a:pt x="15" y="30"/>
                      </a:moveTo>
                      <a:lnTo>
                        <a:pt x="15" y="30"/>
                      </a:lnTo>
                      <a:lnTo>
                        <a:pt x="81" y="30"/>
                      </a:lnTo>
                      <a:lnTo>
                        <a:pt x="81" y="406"/>
                      </a:lnTo>
                      <a:lnTo>
                        <a:pt x="111" y="406"/>
                      </a:lnTo>
                      <a:lnTo>
                        <a:pt x="111" y="15"/>
                      </a:lnTo>
                      <a:cubicBezTo>
                        <a:pt x="111" y="7"/>
                        <a:pt x="104" y="0"/>
                        <a:pt x="96" y="0"/>
                      </a:cubicBezTo>
                      <a:lnTo>
                        <a:pt x="15" y="0"/>
                      </a:lnTo>
                      <a:cubicBezTo>
                        <a:pt x="7" y="0"/>
                        <a:pt x="0" y="7"/>
                        <a:pt x="0" y="15"/>
                      </a:cubicBezTo>
                      <a:cubicBezTo>
                        <a:pt x="0" y="24"/>
                        <a:pt x="7" y="30"/>
                        <a:pt x="15" y="30"/>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Freeform 83">
                  <a:extLst>
                    <a:ext uri="{FF2B5EF4-FFF2-40B4-BE49-F238E27FC236}">
                      <a16:creationId xmlns:a16="http://schemas.microsoft.com/office/drawing/2014/main" xmlns="" id="{18FE05BE-FCED-457F-A208-4A33209F30D8}"/>
                    </a:ext>
                  </a:extLst>
                </p:cNvPr>
                <p:cNvSpPr>
                  <a:spLocks/>
                </p:cNvSpPr>
                <p:nvPr/>
              </p:nvSpPr>
              <p:spPr bwMode="gray">
                <a:xfrm>
                  <a:off x="5554663" y="2233614"/>
                  <a:ext cx="39688" cy="38100"/>
                </a:xfrm>
                <a:custGeom>
                  <a:avLst/>
                  <a:gdLst>
                    <a:gd name="T0" fmla="*/ 23 w 46"/>
                    <a:gd name="T1" fmla="*/ 46 h 46"/>
                    <a:gd name="T2" fmla="*/ 23 w 46"/>
                    <a:gd name="T3" fmla="*/ 46 h 46"/>
                    <a:gd name="T4" fmla="*/ 0 w 46"/>
                    <a:gd name="T5" fmla="*/ 23 h 46"/>
                    <a:gd name="T6" fmla="*/ 23 w 46"/>
                    <a:gd name="T7" fmla="*/ 0 h 46"/>
                    <a:gd name="T8" fmla="*/ 46 w 46"/>
                    <a:gd name="T9" fmla="*/ 23 h 46"/>
                    <a:gd name="T10" fmla="*/ 23 w 46"/>
                    <a:gd name="T11" fmla="*/ 46 h 46"/>
                  </a:gdLst>
                  <a:ahLst/>
                  <a:cxnLst>
                    <a:cxn ang="0">
                      <a:pos x="T0" y="T1"/>
                    </a:cxn>
                    <a:cxn ang="0">
                      <a:pos x="T2" y="T3"/>
                    </a:cxn>
                    <a:cxn ang="0">
                      <a:pos x="T4" y="T5"/>
                    </a:cxn>
                    <a:cxn ang="0">
                      <a:pos x="T6" y="T7"/>
                    </a:cxn>
                    <a:cxn ang="0">
                      <a:pos x="T8" y="T9"/>
                    </a:cxn>
                    <a:cxn ang="0">
                      <a:pos x="T10" y="T11"/>
                    </a:cxn>
                  </a:cxnLst>
                  <a:rect l="0" t="0" r="r" b="b"/>
                  <a:pathLst>
                    <a:path w="46" h="46">
                      <a:moveTo>
                        <a:pt x="23" y="46"/>
                      </a:moveTo>
                      <a:lnTo>
                        <a:pt x="23" y="46"/>
                      </a:lnTo>
                      <a:cubicBezTo>
                        <a:pt x="11" y="46"/>
                        <a:pt x="0" y="36"/>
                        <a:pt x="0" y="23"/>
                      </a:cubicBezTo>
                      <a:cubicBezTo>
                        <a:pt x="0" y="11"/>
                        <a:pt x="11" y="0"/>
                        <a:pt x="23" y="0"/>
                      </a:cubicBezTo>
                      <a:cubicBezTo>
                        <a:pt x="36" y="0"/>
                        <a:pt x="46" y="11"/>
                        <a:pt x="46" y="23"/>
                      </a:cubicBezTo>
                      <a:cubicBezTo>
                        <a:pt x="46" y="36"/>
                        <a:pt x="36" y="46"/>
                        <a:pt x="23" y="46"/>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84">
                  <a:extLst>
                    <a:ext uri="{FF2B5EF4-FFF2-40B4-BE49-F238E27FC236}">
                      <a16:creationId xmlns:a16="http://schemas.microsoft.com/office/drawing/2014/main" xmlns="" id="{4BF5D568-6833-488F-A01D-A1BEC26C2E58}"/>
                    </a:ext>
                  </a:extLst>
                </p:cNvPr>
                <p:cNvSpPr>
                  <a:spLocks/>
                </p:cNvSpPr>
                <p:nvPr/>
              </p:nvSpPr>
              <p:spPr bwMode="gray">
                <a:xfrm>
                  <a:off x="5614988" y="2233614"/>
                  <a:ext cx="39688" cy="38100"/>
                </a:xfrm>
                <a:custGeom>
                  <a:avLst/>
                  <a:gdLst>
                    <a:gd name="T0" fmla="*/ 23 w 46"/>
                    <a:gd name="T1" fmla="*/ 46 h 46"/>
                    <a:gd name="T2" fmla="*/ 23 w 46"/>
                    <a:gd name="T3" fmla="*/ 46 h 46"/>
                    <a:gd name="T4" fmla="*/ 0 w 46"/>
                    <a:gd name="T5" fmla="*/ 23 h 46"/>
                    <a:gd name="T6" fmla="*/ 23 w 46"/>
                    <a:gd name="T7" fmla="*/ 0 h 46"/>
                    <a:gd name="T8" fmla="*/ 46 w 46"/>
                    <a:gd name="T9" fmla="*/ 23 h 46"/>
                    <a:gd name="T10" fmla="*/ 23 w 46"/>
                    <a:gd name="T11" fmla="*/ 46 h 46"/>
                  </a:gdLst>
                  <a:ahLst/>
                  <a:cxnLst>
                    <a:cxn ang="0">
                      <a:pos x="T0" y="T1"/>
                    </a:cxn>
                    <a:cxn ang="0">
                      <a:pos x="T2" y="T3"/>
                    </a:cxn>
                    <a:cxn ang="0">
                      <a:pos x="T4" y="T5"/>
                    </a:cxn>
                    <a:cxn ang="0">
                      <a:pos x="T6" y="T7"/>
                    </a:cxn>
                    <a:cxn ang="0">
                      <a:pos x="T8" y="T9"/>
                    </a:cxn>
                    <a:cxn ang="0">
                      <a:pos x="T10" y="T11"/>
                    </a:cxn>
                  </a:cxnLst>
                  <a:rect l="0" t="0" r="r" b="b"/>
                  <a:pathLst>
                    <a:path w="46" h="46">
                      <a:moveTo>
                        <a:pt x="23" y="46"/>
                      </a:moveTo>
                      <a:lnTo>
                        <a:pt x="23" y="46"/>
                      </a:lnTo>
                      <a:cubicBezTo>
                        <a:pt x="10" y="46"/>
                        <a:pt x="0" y="36"/>
                        <a:pt x="0" y="23"/>
                      </a:cubicBezTo>
                      <a:cubicBezTo>
                        <a:pt x="0" y="10"/>
                        <a:pt x="10" y="0"/>
                        <a:pt x="23" y="0"/>
                      </a:cubicBezTo>
                      <a:cubicBezTo>
                        <a:pt x="35" y="0"/>
                        <a:pt x="46" y="10"/>
                        <a:pt x="46" y="23"/>
                      </a:cubicBezTo>
                      <a:cubicBezTo>
                        <a:pt x="46" y="36"/>
                        <a:pt x="35" y="46"/>
                        <a:pt x="23" y="46"/>
                      </a:cubicBezTo>
                      <a:close/>
                    </a:path>
                  </a:pathLst>
                </a:custGeom>
                <a:grpFill/>
                <a:ln w="0">
                  <a:solidFill>
                    <a:srgbClr val="3C3C3B"/>
                  </a:solidFill>
                  <a:prstDash val="solid"/>
                  <a:round/>
                  <a:headEnd/>
                  <a:tailEnd/>
                </a:ln>
              </p:spPr>
              <p:txBody>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543689" fontAlgn="ctr">
                    <a:defRP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87" name="直接连接符 86">
              <a:extLst>
                <a:ext uri="{FF2B5EF4-FFF2-40B4-BE49-F238E27FC236}">
                  <a16:creationId xmlns:a16="http://schemas.microsoft.com/office/drawing/2014/main" xmlns="" id="{390C6575-6A1F-4667-BDC5-BD233E696A8E}"/>
                </a:ext>
              </a:extLst>
            </p:cNvPr>
            <p:cNvCxnSpPr>
              <a:cxnSpLocks/>
              <a:stCxn id="66" idx="2"/>
              <a:endCxn id="36" idx="0"/>
            </p:cNvCxnSpPr>
            <p:nvPr/>
          </p:nvCxnSpPr>
          <p:spPr bwMode="gray">
            <a:xfrm>
              <a:off x="2430372" y="5693546"/>
              <a:ext cx="1111646" cy="320578"/>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90" name="直接连接符 89">
              <a:extLst>
                <a:ext uri="{FF2B5EF4-FFF2-40B4-BE49-F238E27FC236}">
                  <a16:creationId xmlns:a16="http://schemas.microsoft.com/office/drawing/2014/main" xmlns="" id="{BAF24EC7-7B85-4D23-BB17-C57C0BC4656F}"/>
                </a:ext>
              </a:extLst>
            </p:cNvPr>
            <p:cNvCxnSpPr>
              <a:cxnSpLocks/>
              <a:stCxn id="147" idx="2"/>
              <a:endCxn id="66" idx="0"/>
            </p:cNvCxnSpPr>
            <p:nvPr/>
          </p:nvCxnSpPr>
          <p:spPr bwMode="gray">
            <a:xfrm flipH="1">
              <a:off x="2430372" y="5137172"/>
              <a:ext cx="580096" cy="245729"/>
            </a:xfrm>
            <a:prstGeom prst="line">
              <a:avLst/>
            </a:prstGeom>
            <a:solidFill>
              <a:schemeClr val="accent1"/>
            </a:solidFill>
            <a:ln w="28575" cap="flat" cmpd="sng" algn="ctr">
              <a:solidFill>
                <a:srgbClr val="EC7061"/>
              </a:solidFill>
              <a:prstDash val="solid"/>
              <a:round/>
              <a:headEnd type="none" w="med" len="med"/>
              <a:tailEnd type="none" w="med" len="med"/>
            </a:ln>
            <a:effectLst/>
          </p:spPr>
        </p:cxnSp>
        <p:cxnSp>
          <p:nvCxnSpPr>
            <p:cNvPr id="132" name="直接连接符 131">
              <a:extLst>
                <a:ext uri="{FF2B5EF4-FFF2-40B4-BE49-F238E27FC236}">
                  <a16:creationId xmlns:a16="http://schemas.microsoft.com/office/drawing/2014/main" xmlns="" id="{E21B53ED-946D-4E6B-8D1A-BAEEF2570404}"/>
                </a:ext>
              </a:extLst>
            </p:cNvPr>
            <p:cNvCxnSpPr>
              <a:cxnSpLocks/>
              <a:stCxn id="151" idx="2"/>
              <a:endCxn id="80" idx="27"/>
            </p:cNvCxnSpPr>
            <p:nvPr/>
          </p:nvCxnSpPr>
          <p:spPr bwMode="gray">
            <a:xfrm>
              <a:off x="5270437" y="5137172"/>
              <a:ext cx="359061" cy="292268"/>
            </a:xfrm>
            <a:prstGeom prst="line">
              <a:avLst/>
            </a:prstGeom>
            <a:solidFill>
              <a:schemeClr val="accent1"/>
            </a:solidFill>
            <a:ln w="28575" cap="flat" cmpd="sng" algn="ctr">
              <a:solidFill>
                <a:srgbClr val="EC7061"/>
              </a:solidFill>
              <a:prstDash val="solid"/>
              <a:round/>
              <a:headEnd type="none" w="med" len="med"/>
              <a:tailEnd type="none" w="med" len="med"/>
            </a:ln>
            <a:effectLst/>
          </p:spPr>
        </p:cxnSp>
        <p:sp>
          <p:nvSpPr>
            <p:cNvPr id="145" name="矩形 144">
              <a:extLst>
                <a:ext uri="{FF2B5EF4-FFF2-40B4-BE49-F238E27FC236}">
                  <a16:creationId xmlns:a16="http://schemas.microsoft.com/office/drawing/2014/main" xmlns="" id="{06D3524A-031A-4F5E-A6A4-CEA37C05551A}"/>
                </a:ext>
              </a:extLst>
            </p:cNvPr>
            <p:cNvSpPr/>
            <p:nvPr/>
          </p:nvSpPr>
          <p:spPr bwMode="gray">
            <a:xfrm>
              <a:off x="1456047" y="4475425"/>
              <a:ext cx="172215" cy="108012"/>
            </a:xfrm>
            <a:prstGeom prst="rect">
              <a:avLst/>
            </a:prstGeom>
            <a:solidFill>
              <a:schemeClr val="bg1"/>
            </a:solid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sym typeface="Huawei Sans" panose="020C0503030203020204" pitchFamily="34" charset="0"/>
              </a:endParaRPr>
            </a:p>
          </p:txBody>
        </p:sp>
        <p:sp>
          <p:nvSpPr>
            <p:cNvPr id="146" name="矩形 145">
              <a:extLst>
                <a:ext uri="{FF2B5EF4-FFF2-40B4-BE49-F238E27FC236}">
                  <a16:creationId xmlns:a16="http://schemas.microsoft.com/office/drawing/2014/main" xmlns="" id="{D93F0D83-FBE1-42E8-BFB0-40CFF4A77A68}"/>
                </a:ext>
              </a:extLst>
            </p:cNvPr>
            <p:cNvSpPr/>
            <p:nvPr/>
          </p:nvSpPr>
          <p:spPr bwMode="gray">
            <a:xfrm>
              <a:off x="4012558" y="4475425"/>
              <a:ext cx="172215" cy="108012"/>
            </a:xfrm>
            <a:prstGeom prst="rect">
              <a:avLst/>
            </a:prstGeom>
            <a:solidFill>
              <a:schemeClr val="bg1"/>
            </a:solid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sym typeface="Huawei Sans" panose="020C0503030203020204" pitchFamily="34" charset="0"/>
              </a:endParaRPr>
            </a:p>
          </p:txBody>
        </p:sp>
        <p:sp>
          <p:nvSpPr>
            <p:cNvPr id="147" name="矩形 146">
              <a:extLst>
                <a:ext uri="{FF2B5EF4-FFF2-40B4-BE49-F238E27FC236}">
                  <a16:creationId xmlns:a16="http://schemas.microsoft.com/office/drawing/2014/main" xmlns="" id="{A1FD2833-0FA6-45E5-9903-00CB2C7205DB}"/>
                </a:ext>
              </a:extLst>
            </p:cNvPr>
            <p:cNvSpPr/>
            <p:nvPr/>
          </p:nvSpPr>
          <p:spPr bwMode="gray">
            <a:xfrm>
              <a:off x="2924360" y="5029160"/>
              <a:ext cx="172215" cy="108012"/>
            </a:xfrm>
            <a:prstGeom prst="rect">
              <a:avLst/>
            </a:prstGeom>
            <a:solidFill>
              <a:schemeClr val="bg1"/>
            </a:solid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sym typeface="Huawei Sans" panose="020C0503030203020204" pitchFamily="34" charset="0"/>
              </a:endParaRPr>
            </a:p>
          </p:txBody>
        </p:sp>
        <p:sp>
          <p:nvSpPr>
            <p:cNvPr id="151" name="矩形 150">
              <a:extLst>
                <a:ext uri="{FF2B5EF4-FFF2-40B4-BE49-F238E27FC236}">
                  <a16:creationId xmlns:a16="http://schemas.microsoft.com/office/drawing/2014/main" xmlns="" id="{123538EA-4F83-49F3-83DF-6665643F960F}"/>
                </a:ext>
              </a:extLst>
            </p:cNvPr>
            <p:cNvSpPr/>
            <p:nvPr/>
          </p:nvSpPr>
          <p:spPr bwMode="gray">
            <a:xfrm>
              <a:off x="5184329" y="5029160"/>
              <a:ext cx="172215" cy="108012"/>
            </a:xfrm>
            <a:prstGeom prst="rect">
              <a:avLst/>
            </a:prstGeom>
            <a:solidFill>
              <a:schemeClr val="bg1"/>
            </a:solid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sym typeface="Huawei Sans" panose="020C0503030203020204" pitchFamily="34" charset="0"/>
              </a:endParaRPr>
            </a:p>
          </p:txBody>
        </p:sp>
        <p:sp>
          <p:nvSpPr>
            <p:cNvPr id="167" name="Right Arrow 158">
              <a:extLst>
                <a:ext uri="{FF2B5EF4-FFF2-40B4-BE49-F238E27FC236}">
                  <a16:creationId xmlns:a16="http://schemas.microsoft.com/office/drawing/2014/main" xmlns="" id="{8D6CA201-12CA-476A-B0B2-27AFEB966505}"/>
                </a:ext>
              </a:extLst>
            </p:cNvPr>
            <p:cNvSpPr/>
            <p:nvPr/>
          </p:nvSpPr>
          <p:spPr bwMode="gray">
            <a:xfrm>
              <a:off x="2958637" y="3309315"/>
              <a:ext cx="1028860" cy="321129"/>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w="12700">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sym typeface="Huawei Sans" panose="020C0503030203020204" pitchFamily="34" charset="0"/>
              </a:endParaRPr>
            </a:p>
          </p:txBody>
        </p:sp>
      </p:grpSp>
      <p:sp>
        <p:nvSpPr>
          <p:cNvPr id="97" name="五边形 24">
            <a:extLst>
              <a:ext uri="{FF2B5EF4-FFF2-40B4-BE49-F238E27FC236}">
                <a16:creationId xmlns:a16="http://schemas.microsoft.com/office/drawing/2014/main" xmlns="" id="{6DEE2D4C-6D0E-433A-BE3F-3B740BC81271}"/>
              </a:ext>
            </a:extLst>
          </p:cNvPr>
          <p:cNvSpPr/>
          <p:nvPr/>
        </p:nvSpPr>
        <p:spPr bwMode="auto">
          <a:xfrm>
            <a:off x="6477065" y="54232"/>
            <a:ext cx="1029851" cy="39323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Hosting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98" name="燕尾形 25">
            <a:extLst>
              <a:ext uri="{FF2B5EF4-FFF2-40B4-BE49-F238E27FC236}">
                <a16:creationId xmlns:a16="http://schemas.microsoft.com/office/drawing/2014/main" xmlns="" id="{DBFF17A4-10DB-4676-8905-97ED565EBF5D}"/>
              </a:ext>
            </a:extLst>
          </p:cNvPr>
          <p:cNvSpPr/>
          <p:nvPr/>
        </p:nvSpPr>
        <p:spPr bwMode="auto">
          <a:xfrm>
            <a:off x="7412380" y="54233"/>
            <a:ext cx="1314684" cy="38709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Computing</a:t>
            </a:r>
          </a:p>
        </p:txBody>
      </p:sp>
      <p:sp>
        <p:nvSpPr>
          <p:cNvPr id="99" name="燕尾形 26">
            <a:extLst>
              <a:ext uri="{FF2B5EF4-FFF2-40B4-BE49-F238E27FC236}">
                <a16:creationId xmlns:a16="http://schemas.microsoft.com/office/drawing/2014/main" xmlns="" id="{AA653212-18A0-4893-9DD3-D32654F3A8CA}"/>
              </a:ext>
            </a:extLst>
          </p:cNvPr>
          <p:cNvSpPr/>
          <p:nvPr/>
        </p:nvSpPr>
        <p:spPr bwMode="auto">
          <a:xfrm>
            <a:off x="8616732" y="54233"/>
            <a:ext cx="1476392"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Cloud-Network Integration</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00" name="燕尾形 99">
            <a:extLst>
              <a:ext uri="{FF2B5EF4-FFF2-40B4-BE49-F238E27FC236}">
                <a16:creationId xmlns:a16="http://schemas.microsoft.com/office/drawing/2014/main" xmlns="" id="{C9FA4A3E-0311-48D6-8CE9-0FB6DD522332}"/>
              </a:ext>
            </a:extLst>
          </p:cNvPr>
          <p:cNvSpPr/>
          <p:nvPr/>
        </p:nvSpPr>
        <p:spPr bwMode="auto">
          <a:xfrm>
            <a:off x="9960584" y="54232"/>
            <a:ext cx="1795920" cy="39323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Container Network Association</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49590944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Huawei </a:t>
            </a:r>
            <a:r>
              <a:rPr lang="en-US" dirty="0" err="1" smtClean="0"/>
              <a:t>CloudFabric</a:t>
            </a:r>
            <a:r>
              <a:rPr lang="en-US" dirty="0" smtClean="0"/>
              <a:t> Solution: Network </a:t>
            </a:r>
            <a:r>
              <a:rPr lang="en-US" dirty="0"/>
              <a:t>Virtualization - </a:t>
            </a:r>
            <a:r>
              <a:rPr lang="en-US" dirty="0" smtClean="0"/>
              <a:t>Computing Scenario</a:t>
            </a:r>
            <a:endParaRPr lang="en-US" dirty="0"/>
          </a:p>
        </p:txBody>
      </p:sp>
      <p:sp>
        <p:nvSpPr>
          <p:cNvPr id="3" name="文本占位符 2"/>
          <p:cNvSpPr>
            <a:spLocks noGrp="1"/>
          </p:cNvSpPr>
          <p:nvPr>
            <p:ph type="body" sz="quarter" idx="10"/>
          </p:nvPr>
        </p:nvSpPr>
        <p:spPr>
          <a:xfrm>
            <a:off x="6645289" y="1484312"/>
            <a:ext cx="5103799" cy="4443243"/>
          </a:xfrm>
        </p:spPr>
        <p:txBody>
          <a:bodyPr/>
          <a:lstStyle/>
          <a:p>
            <a:pPr algn="l">
              <a:lnSpc>
                <a:spcPct val="100000"/>
              </a:lnSpc>
            </a:pPr>
            <a:r>
              <a:rPr lang="en-US" sz="1400" dirty="0" smtClean="0"/>
              <a:t>In this scenario, </a:t>
            </a:r>
            <a:r>
              <a:rPr lang="en-US" altLang="zh-CN" sz="1400" dirty="0" smtClean="0"/>
              <a:t>a </a:t>
            </a:r>
            <a:r>
              <a:rPr lang="en-US" sz="1400" dirty="0" smtClean="0"/>
              <a:t>computing virtualization platform is connected and no cloud platform is </a:t>
            </a:r>
            <a:r>
              <a:rPr lang="en-US" altLang="zh-CN" sz="1400" dirty="0" smtClean="0"/>
              <a:t>connected</a:t>
            </a:r>
            <a:r>
              <a:rPr lang="en-US" sz="1400" dirty="0" smtClean="0"/>
              <a:t>. </a:t>
            </a:r>
            <a:r>
              <a:rPr lang="en-US" altLang="zh-CN" sz="1400" dirty="0" err="1" smtClean="0"/>
              <a:t>iMaster</a:t>
            </a:r>
            <a:r>
              <a:rPr lang="en-US" altLang="zh-CN" sz="1400" dirty="0" smtClean="0"/>
              <a:t> NCE-Fabric</a:t>
            </a:r>
            <a:r>
              <a:rPr lang="en-US" altLang="zh-CN" sz="1400" dirty="0" smtClean="0">
                <a:sym typeface="Huawei Sans" panose="020C0503030203020204" pitchFamily="34" charset="0"/>
              </a:rPr>
              <a:t> </a:t>
            </a:r>
            <a:r>
              <a:rPr lang="en-US" sz="1400" dirty="0" smtClean="0"/>
              <a:t>and the computing management platform deliver services.</a:t>
            </a:r>
            <a:endParaRPr lang="en-US" altLang="zh-CN" sz="1400" dirty="0" smtClean="0">
              <a:sym typeface="Huawei Sans" panose="020C0503030203020204" pitchFamily="34" charset="0"/>
            </a:endParaRPr>
          </a:p>
          <a:p>
            <a:pPr algn="l">
              <a:lnSpc>
                <a:spcPct val="100000"/>
              </a:lnSpc>
            </a:pPr>
            <a:r>
              <a:rPr lang="en-US" sz="1400" dirty="0"/>
              <a:t>Network Virtualization - Computing </a:t>
            </a:r>
            <a:r>
              <a:rPr lang="en-US" sz="1400" dirty="0" smtClean="0"/>
              <a:t>has the following </a:t>
            </a:r>
            <a:r>
              <a:rPr lang="en-US" altLang="zh-CN" sz="1400" dirty="0" smtClean="0"/>
              <a:t>characteristics</a:t>
            </a:r>
            <a:r>
              <a:rPr lang="en-US" sz="1400" dirty="0" smtClean="0"/>
              <a:t>:</a:t>
            </a:r>
          </a:p>
          <a:p>
            <a:pPr marL="536575" lvl="1" indent="-228600">
              <a:lnSpc>
                <a:spcPct val="100000"/>
              </a:lnSpc>
            </a:pPr>
            <a:r>
              <a:rPr lang="en-US" sz="1200" dirty="0" smtClean="0"/>
              <a:t>Service automation: Network devices are managed by the controller and are interconnected with the VMM to implement automatic network service deployment. This shortens the deployment period of traditional networks to minutes.</a:t>
            </a:r>
            <a:endParaRPr lang="en-US" altLang="zh-CN" sz="1200" dirty="0" smtClean="0">
              <a:sym typeface="Huawei Sans" panose="020C0503030203020204" pitchFamily="34" charset="0"/>
            </a:endParaRPr>
          </a:p>
          <a:p>
            <a:pPr marL="536575" lvl="1" indent="-228600">
              <a:lnSpc>
                <a:spcPct val="100000"/>
              </a:lnSpc>
            </a:pPr>
            <a:r>
              <a:rPr lang="en-US" sz="1200" dirty="0" smtClean="0"/>
              <a:t>Elastic resource pooling: VXLAN overlay network virtualization and SFC technologies are used to virtualize network forwarding resources and service resources into pools. This improves the flexibility and scalability of the network framework and allows the framework to evolve.</a:t>
            </a:r>
            <a:endParaRPr lang="en-US" altLang="zh-CN" sz="1200" dirty="0" smtClean="0">
              <a:sym typeface="Huawei Sans" panose="020C0503030203020204" pitchFamily="34" charset="0"/>
            </a:endParaRPr>
          </a:p>
          <a:p>
            <a:pPr marL="536575" lvl="1" indent="-228600">
              <a:lnSpc>
                <a:spcPct val="100000"/>
              </a:lnSpc>
            </a:pPr>
            <a:r>
              <a:rPr lang="en-US" sz="1200" dirty="0" smtClean="0"/>
              <a:t>Refined O&amp;M: The application, logical, and physical networks are </a:t>
            </a:r>
            <a:r>
              <a:rPr lang="en-US" altLang="zh-CN" sz="1200" dirty="0" smtClean="0"/>
              <a:t>visible,</a:t>
            </a:r>
            <a:r>
              <a:rPr lang="en-US" sz="1200" dirty="0" smtClean="0"/>
              <a:t> the service quality is visible and controllable, and the network status is visible. </a:t>
            </a:r>
            <a:r>
              <a:rPr lang="en-US" altLang="zh-CN" sz="1200" dirty="0" smtClean="0"/>
              <a:t>The solution provides multiple fault location and O&amp;M methods, such as multi-path detection, single-path detection, network connectivity detection, and pre-orchestrated emergency plan. It implements fast fault location and isolation based on </a:t>
            </a:r>
            <a:r>
              <a:rPr lang="en-US" altLang="zh-CN" sz="1200" dirty="0" err="1" smtClean="0"/>
              <a:t>iMaster</a:t>
            </a:r>
            <a:r>
              <a:rPr lang="en-US" altLang="zh-CN" sz="1200" dirty="0" smtClean="0"/>
              <a:t> NCE-</a:t>
            </a:r>
            <a:r>
              <a:rPr lang="en-US" altLang="zh-CN" sz="1200" dirty="0" err="1" smtClean="0"/>
              <a:t>FabricInsight</a:t>
            </a:r>
            <a:r>
              <a:rPr lang="en-US" altLang="zh-CN" sz="1200" dirty="0" smtClean="0"/>
              <a:t>.</a:t>
            </a:r>
            <a:endParaRPr lang="en-US" altLang="zh-CN" sz="1200" dirty="0">
              <a:sym typeface="Huawei Sans" panose="020C0503030203020204" pitchFamily="34" charset="0"/>
            </a:endParaRPr>
          </a:p>
        </p:txBody>
      </p:sp>
      <p:sp>
        <p:nvSpPr>
          <p:cNvPr id="130" name="Rectangle 14"/>
          <p:cNvSpPr/>
          <p:nvPr/>
        </p:nvSpPr>
        <p:spPr bwMode="gray">
          <a:xfrm flipH="1">
            <a:off x="1537301" y="2403008"/>
            <a:ext cx="5098347" cy="2687608"/>
          </a:xfrm>
          <a:prstGeom prst="rect">
            <a:avLst/>
          </a:prstGeom>
          <a:solidFill>
            <a:srgbClr val="F3FBFE"/>
          </a:solidFill>
          <a:ln w="9525" cap="flat" cmpd="sng" algn="ctr">
            <a:solidFill>
              <a:srgbClr val="30B5C5"/>
            </a:solidFill>
            <a:prstDash val="sysDash"/>
          </a:ln>
          <a:effectLst/>
        </p:spPr>
        <p:txBody>
          <a:bodyPr wrap="none" rIns="45720" rtlCol="0" anchor="ctr"/>
          <a:lstStyle/>
          <a:p>
            <a:pPr algn="r" defTabSz="914400" fontAlgn="ctr">
              <a:defRPr/>
            </a:pPr>
            <a:endParaRPr lang="en-US" sz="1200" b="1" kern="0" dirty="0">
              <a:solidFill>
                <a:prstClr val="white"/>
              </a:solidFill>
              <a:effectLst>
                <a:outerShdw blurRad="38100" dist="38100" dir="2700000" algn="tl">
                  <a:srgbClr val="000000">
                    <a:alpha val="43137"/>
                  </a:srgbClr>
                </a:outerShdw>
              </a:effectLst>
              <a:latin typeface="Huawei Sans" panose="020C0503030203020204" pitchFamily="34" charset="0"/>
              <a:cs typeface="Huawei Sans" panose="020C0503030203020204" pitchFamily="34" charset="0"/>
              <a:sym typeface="Huawei Sans" panose="020C0503030203020204" pitchFamily="34" charset="0"/>
            </a:endParaRPr>
          </a:p>
        </p:txBody>
      </p:sp>
      <p:sp>
        <p:nvSpPr>
          <p:cNvPr id="131" name="矩形 130"/>
          <p:cNvSpPr/>
          <p:nvPr/>
        </p:nvSpPr>
        <p:spPr bwMode="gray">
          <a:xfrm>
            <a:off x="476010" y="2408113"/>
            <a:ext cx="991991" cy="820779"/>
          </a:xfrm>
          <a:prstGeom prst="rect">
            <a:avLst/>
          </a:prstGeom>
          <a:solidFill>
            <a:srgbClr val="30B5C5"/>
          </a:solidFill>
          <a:ln w="9525">
            <a:noFill/>
            <a:miter lim="800000"/>
          </a:ln>
        </p:spPr>
        <p:txBody>
          <a:bodyPr wrap="square" anchor="ctr"/>
          <a:lstStyle/>
          <a:p>
            <a:pPr algn="ctr" fontAlgn="ctr"/>
            <a:r>
              <a:rPr lang="en-US" sz="1200" b="1" dirty="0" smtClean="0">
                <a:solidFill>
                  <a:prstClr val="white"/>
                </a:solidFill>
                <a:latin typeface="Huawei Sans" panose="020C0503030203020204" pitchFamily="34" charset="0"/>
              </a:rPr>
              <a:t>Control</a:t>
            </a:r>
            <a:r>
              <a:rPr lang="en-US"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rPr>
              <a:t> </a:t>
            </a:r>
            <a:r>
              <a:rPr lang="en-US" sz="1200" b="1" dirty="0" smtClean="0">
                <a:solidFill>
                  <a:prstClr val="white"/>
                </a:solidFill>
                <a:latin typeface="Huawei Sans" panose="020C0503030203020204" pitchFamily="34" charset="0"/>
              </a:rPr>
              <a:t>layer</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32" name="矩形 131"/>
          <p:cNvSpPr/>
          <p:nvPr/>
        </p:nvSpPr>
        <p:spPr bwMode="gray">
          <a:xfrm>
            <a:off x="476010" y="3402949"/>
            <a:ext cx="991991" cy="1687667"/>
          </a:xfrm>
          <a:prstGeom prst="rect">
            <a:avLst/>
          </a:prstGeom>
          <a:solidFill>
            <a:srgbClr val="30B5C5"/>
          </a:solidFill>
          <a:ln w="9525">
            <a:noFill/>
            <a:miter lim="800000"/>
          </a:ln>
        </p:spPr>
        <p:txBody>
          <a:bodyPr wrap="square" lIns="36000" rIns="36000" anchor="ctr"/>
          <a:lstStyle/>
          <a:p>
            <a:pPr algn="ctr" fontAlgn="ctr"/>
            <a:r>
              <a:rPr lang="en-US" sz="1200" b="1" dirty="0" smtClean="0">
                <a:solidFill>
                  <a:prstClr val="white"/>
                </a:solidFill>
                <a:latin typeface="Huawei Sans" panose="020C0503030203020204" pitchFamily="34" charset="0"/>
              </a:rPr>
              <a:t>Forwarding</a:t>
            </a:r>
            <a:r>
              <a:rPr lang="en-US"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rPr>
              <a:t> </a:t>
            </a:r>
            <a:r>
              <a:rPr lang="en-US" sz="1200" b="1" dirty="0" smtClean="0">
                <a:solidFill>
                  <a:prstClr val="white"/>
                </a:solidFill>
                <a:latin typeface="Huawei Sans" panose="020C0503030203020204" pitchFamily="34" charset="0"/>
              </a:rPr>
              <a:t>layer</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33" name="矩形 132"/>
          <p:cNvSpPr/>
          <p:nvPr/>
        </p:nvSpPr>
        <p:spPr bwMode="gray">
          <a:xfrm>
            <a:off x="1746424" y="2435290"/>
            <a:ext cx="1033600" cy="725681"/>
          </a:xfrm>
          <a:prstGeom prst="rect">
            <a:avLst/>
          </a:prstGeom>
          <a:solidFill>
            <a:schemeClr val="bg1">
              <a:lumMod val="85000"/>
            </a:schemeClr>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Computing management platform</a:t>
            </a:r>
            <a:endParaRPr lang="en-US" altLang="zh-CN"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VMM</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34" name="矩形 133"/>
          <p:cNvSpPr/>
          <p:nvPr/>
        </p:nvSpPr>
        <p:spPr bwMode="gray">
          <a:xfrm>
            <a:off x="1746424" y="3402950"/>
            <a:ext cx="1033600" cy="1523892"/>
          </a:xfrm>
          <a:prstGeom prst="rect">
            <a:avLst/>
          </a:prstGeom>
          <a:solidFill>
            <a:schemeClr val="bg1"/>
          </a:solidFill>
          <a:ln>
            <a:solidFill>
              <a:srgbClr val="94DAE2"/>
            </a:solidFill>
          </a:ln>
          <a:effectLst/>
        </p:spPr>
        <p:txBody>
          <a:bodyPr vert="horz" wrap="square" lIns="0" tIns="0" rIns="0" bIns="0" numCol="1" rtlCol="0" anchor="t" anchorCtr="0" compatLnSpc="1"/>
          <a:lstStyle/>
          <a:p>
            <a:pPr algn="ctr" defTabSz="914400" fontAlgn="ctr">
              <a:spcBef>
                <a:spcPct val="0"/>
              </a:spcBef>
              <a:spcAft>
                <a:spcPct val="0"/>
              </a:spcAft>
              <a:buClr>
                <a:srgbClr val="CC9900"/>
              </a:buClr>
            </a:pPr>
            <a:endParaRPr lang="en-US" sz="1200" b="1"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35" name="矩形 134"/>
          <p:cNvSpPr/>
          <p:nvPr/>
        </p:nvSpPr>
        <p:spPr bwMode="gray">
          <a:xfrm>
            <a:off x="2927523" y="3402949"/>
            <a:ext cx="3614876" cy="1093787"/>
          </a:xfrm>
          <a:prstGeom prst="rect">
            <a:avLst/>
          </a:prstGeom>
          <a:solidFill>
            <a:schemeClr val="bg1"/>
          </a:solidFill>
          <a:ln>
            <a:solidFill>
              <a:srgbClr val="94DAE2"/>
            </a:solidFill>
          </a:ln>
          <a:effectLst/>
        </p:spPr>
        <p:txBody>
          <a:bodyPr vert="horz" wrap="square" lIns="0" tIns="0" rIns="0" bIns="0" numCol="1" rtlCol="0" anchor="t"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pic>
        <p:nvPicPr>
          <p:cNvPr id="137" name="图片 136"/>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226367" y="3737320"/>
            <a:ext cx="321200" cy="262800"/>
          </a:xfrm>
          <a:prstGeom prst="rect">
            <a:avLst/>
          </a:prstGeom>
        </p:spPr>
      </p:pic>
      <p:sp>
        <p:nvSpPr>
          <p:cNvPr id="139" name="文本框 138"/>
          <p:cNvSpPr txBox="1"/>
          <p:nvPr/>
        </p:nvSpPr>
        <p:spPr bwMode="gray">
          <a:xfrm>
            <a:off x="3006427" y="3416654"/>
            <a:ext cx="633507"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b="1" dirty="0" smtClean="0">
                <a:solidFill>
                  <a:prstClr val="black"/>
                </a:solidFill>
                <a:latin typeface="Huawei Sans" panose="020C0503030203020204" pitchFamily="34" charset="0"/>
              </a:rPr>
              <a:t>Fabric</a:t>
            </a:r>
            <a:endParaRPr lang="en-US" altLang="zh-CN" b="1" dirty="0">
              <a:solidFill>
                <a:prstClr val="black"/>
              </a:solidFill>
              <a:latin typeface="Huawei Sans" panose="020C0503030203020204" pitchFamily="34" charset="0"/>
              <a:sym typeface="Huawei Sans" panose="020C0503030203020204" pitchFamily="34" charset="0"/>
            </a:endParaRPr>
          </a:p>
        </p:txBody>
      </p:sp>
      <p:grpSp>
        <p:nvGrpSpPr>
          <p:cNvPr id="155" name="组合 154"/>
          <p:cNvGrpSpPr/>
          <p:nvPr/>
        </p:nvGrpSpPr>
        <p:grpSpPr bwMode="gray">
          <a:xfrm>
            <a:off x="3197507" y="3667492"/>
            <a:ext cx="1655988" cy="802259"/>
            <a:chOff x="8616066" y="5033869"/>
            <a:chExt cx="1853716" cy="898050"/>
          </a:xfrm>
        </p:grpSpPr>
        <p:pic>
          <p:nvPicPr>
            <p:cNvPr id="156" name="图片 155" descr="汇聚交换机.png"/>
            <p:cNvPicPr>
              <a:picLocks noChangeAspect="1"/>
            </p:cNvPicPr>
            <p:nvPr/>
          </p:nvPicPr>
          <p:blipFill>
            <a:blip r:embed="rId4" cstate="print"/>
            <a:stretch>
              <a:fillRect/>
            </a:stretch>
          </p:blipFill>
          <p:spPr bwMode="gray">
            <a:xfrm>
              <a:off x="9030797" y="5033869"/>
              <a:ext cx="337322" cy="293784"/>
            </a:xfrm>
            <a:prstGeom prst="rect">
              <a:avLst/>
            </a:prstGeom>
          </p:spPr>
        </p:pic>
        <p:pic>
          <p:nvPicPr>
            <p:cNvPr id="157" name="图片 1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616066" y="5633982"/>
              <a:ext cx="358273" cy="293784"/>
            </a:xfrm>
            <a:prstGeom prst="rect">
              <a:avLst/>
            </a:prstGeom>
            <a:noFill/>
            <a:ln>
              <a:noFill/>
            </a:ln>
          </p:spPr>
        </p:pic>
        <p:pic>
          <p:nvPicPr>
            <p:cNvPr id="158" name="图片 157" descr="汇聚交换机.png"/>
            <p:cNvPicPr>
              <a:picLocks noChangeAspect="1"/>
            </p:cNvPicPr>
            <p:nvPr/>
          </p:nvPicPr>
          <p:blipFill>
            <a:blip r:embed="rId4" cstate="print"/>
            <a:stretch>
              <a:fillRect/>
            </a:stretch>
          </p:blipFill>
          <p:spPr bwMode="gray">
            <a:xfrm>
              <a:off x="9729170" y="5033869"/>
              <a:ext cx="337322" cy="293784"/>
            </a:xfrm>
            <a:prstGeom prst="rect">
              <a:avLst/>
            </a:prstGeom>
          </p:spPr>
        </p:pic>
        <p:pic>
          <p:nvPicPr>
            <p:cNvPr id="159" name="图片 15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111509" y="5633982"/>
              <a:ext cx="358273" cy="293784"/>
            </a:xfrm>
            <a:prstGeom prst="rect">
              <a:avLst/>
            </a:prstGeom>
            <a:noFill/>
            <a:ln>
              <a:noFill/>
            </a:ln>
          </p:spPr>
        </p:pic>
        <p:cxnSp>
          <p:nvCxnSpPr>
            <p:cNvPr id="160" name="直接连接符 159"/>
            <p:cNvCxnSpPr>
              <a:stCxn id="156" idx="2"/>
              <a:endCxn id="157" idx="0"/>
            </p:cNvCxnSpPr>
            <p:nvPr/>
          </p:nvCxnSpPr>
          <p:spPr bwMode="gray">
            <a:xfrm flipH="1">
              <a:off x="8795202" y="5327653"/>
              <a:ext cx="404256" cy="306330"/>
            </a:xfrm>
            <a:prstGeom prst="line">
              <a:avLst/>
            </a:prstGeom>
            <a:noFill/>
            <a:ln w="9525" cap="flat" cmpd="sng" algn="ctr">
              <a:solidFill>
                <a:schemeClr val="bg1">
                  <a:lumMod val="75000"/>
                </a:schemeClr>
              </a:solidFill>
              <a:prstDash val="solid"/>
            </a:ln>
            <a:effectLst/>
          </p:spPr>
        </p:cxnSp>
        <p:cxnSp>
          <p:nvCxnSpPr>
            <p:cNvPr id="161" name="直接连接符 160"/>
            <p:cNvCxnSpPr>
              <a:stCxn id="156" idx="2"/>
              <a:endCxn id="166" idx="0"/>
            </p:cNvCxnSpPr>
            <p:nvPr/>
          </p:nvCxnSpPr>
          <p:spPr bwMode="gray">
            <a:xfrm>
              <a:off x="9199458" y="5327653"/>
              <a:ext cx="356294" cy="309066"/>
            </a:xfrm>
            <a:prstGeom prst="line">
              <a:avLst/>
            </a:prstGeom>
            <a:noFill/>
            <a:ln w="9525" cap="flat" cmpd="sng" algn="ctr">
              <a:solidFill>
                <a:schemeClr val="bg1">
                  <a:lumMod val="75000"/>
                </a:schemeClr>
              </a:solidFill>
              <a:prstDash val="solid"/>
            </a:ln>
            <a:effectLst/>
          </p:spPr>
        </p:cxnSp>
        <p:cxnSp>
          <p:nvCxnSpPr>
            <p:cNvPr id="162" name="直接连接符 161"/>
            <p:cNvCxnSpPr>
              <a:stCxn id="156" idx="2"/>
              <a:endCxn id="159" idx="0"/>
            </p:cNvCxnSpPr>
            <p:nvPr/>
          </p:nvCxnSpPr>
          <p:spPr bwMode="gray">
            <a:xfrm>
              <a:off x="9199459" y="5327653"/>
              <a:ext cx="1091187" cy="306330"/>
            </a:xfrm>
            <a:prstGeom prst="line">
              <a:avLst/>
            </a:prstGeom>
            <a:noFill/>
            <a:ln w="9525" cap="flat" cmpd="sng" algn="ctr">
              <a:solidFill>
                <a:schemeClr val="bg1">
                  <a:lumMod val="75000"/>
                </a:schemeClr>
              </a:solidFill>
              <a:prstDash val="solid"/>
            </a:ln>
            <a:effectLst/>
          </p:spPr>
        </p:cxnSp>
        <p:cxnSp>
          <p:nvCxnSpPr>
            <p:cNvPr id="163" name="直接连接符 162"/>
            <p:cNvCxnSpPr>
              <a:stCxn id="158" idx="2"/>
              <a:endCxn id="157" idx="0"/>
            </p:cNvCxnSpPr>
            <p:nvPr/>
          </p:nvCxnSpPr>
          <p:spPr bwMode="gray">
            <a:xfrm flipH="1">
              <a:off x="8795202" y="5327653"/>
              <a:ext cx="1102629" cy="306330"/>
            </a:xfrm>
            <a:prstGeom prst="line">
              <a:avLst/>
            </a:prstGeom>
            <a:noFill/>
            <a:ln w="9525" cap="flat" cmpd="sng" algn="ctr">
              <a:solidFill>
                <a:schemeClr val="bg1">
                  <a:lumMod val="75000"/>
                </a:schemeClr>
              </a:solidFill>
              <a:prstDash val="solid"/>
            </a:ln>
            <a:effectLst/>
          </p:spPr>
        </p:cxnSp>
        <p:cxnSp>
          <p:nvCxnSpPr>
            <p:cNvPr id="164" name="直接连接符 163"/>
            <p:cNvCxnSpPr>
              <a:stCxn id="158" idx="2"/>
              <a:endCxn id="166" idx="0"/>
            </p:cNvCxnSpPr>
            <p:nvPr/>
          </p:nvCxnSpPr>
          <p:spPr bwMode="gray">
            <a:xfrm flipH="1">
              <a:off x="9555752" y="5327653"/>
              <a:ext cx="342079" cy="309066"/>
            </a:xfrm>
            <a:prstGeom prst="line">
              <a:avLst/>
            </a:prstGeom>
            <a:noFill/>
            <a:ln w="9525" cap="flat" cmpd="sng" algn="ctr">
              <a:solidFill>
                <a:schemeClr val="bg1">
                  <a:lumMod val="75000"/>
                </a:schemeClr>
              </a:solidFill>
              <a:prstDash val="solid"/>
            </a:ln>
            <a:effectLst/>
          </p:spPr>
        </p:cxnSp>
        <p:cxnSp>
          <p:nvCxnSpPr>
            <p:cNvPr id="165" name="直接连接符 164"/>
            <p:cNvCxnSpPr>
              <a:stCxn id="158" idx="2"/>
              <a:endCxn id="159" idx="0"/>
            </p:cNvCxnSpPr>
            <p:nvPr/>
          </p:nvCxnSpPr>
          <p:spPr bwMode="gray">
            <a:xfrm>
              <a:off x="9897832" y="5327653"/>
              <a:ext cx="392814" cy="306330"/>
            </a:xfrm>
            <a:prstGeom prst="line">
              <a:avLst/>
            </a:prstGeom>
            <a:noFill/>
            <a:ln w="9525" cap="flat" cmpd="sng" algn="ctr">
              <a:solidFill>
                <a:schemeClr val="bg1">
                  <a:lumMod val="75000"/>
                </a:schemeClr>
              </a:solidFill>
              <a:prstDash val="solid"/>
            </a:ln>
            <a:effectLst/>
          </p:spPr>
        </p:cxnSp>
        <p:sp>
          <p:nvSpPr>
            <p:cNvPr id="166" name="圆角矩形 165"/>
            <p:cNvSpPr/>
            <p:nvPr/>
          </p:nvSpPr>
          <p:spPr bwMode="gray">
            <a:xfrm>
              <a:off x="9181335" y="5636719"/>
              <a:ext cx="748834" cy="295200"/>
            </a:xfrm>
            <a:prstGeom prst="roundRect">
              <a:avLst/>
            </a:prstGeom>
            <a:solidFill>
              <a:srgbClr val="1262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err="1" smtClean="0">
                  <a:solidFill>
                    <a:prstClr val="white"/>
                  </a:solidFill>
                </a:rPr>
                <a:t>vSwitch</a:t>
              </a:r>
              <a:endParaRPr lang="en-US" altLang="zh-CN" sz="1200" dirty="0">
                <a:solidFill>
                  <a:prstClr val="white"/>
                </a:solidFill>
                <a:sym typeface="Huawei Sans" panose="020C0503030203020204" pitchFamily="34" charset="0"/>
              </a:endParaRPr>
            </a:p>
          </p:txBody>
        </p:sp>
      </p:grpSp>
      <p:sp>
        <p:nvSpPr>
          <p:cNvPr id="167" name="矩形 166"/>
          <p:cNvSpPr/>
          <p:nvPr/>
        </p:nvSpPr>
        <p:spPr bwMode="gray">
          <a:xfrm>
            <a:off x="5003481" y="3486424"/>
            <a:ext cx="1411949" cy="936682"/>
          </a:xfrm>
          <a:prstGeom prst="rect">
            <a:avLst/>
          </a:prstGeom>
          <a:noFill/>
          <a:ln>
            <a:solidFill>
              <a:schemeClr val="bg1">
                <a:lumMod val="50000"/>
              </a:schemeClr>
            </a:solidFill>
            <a:prstDash val="dash"/>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68" name="文本框 167"/>
          <p:cNvSpPr txBox="1"/>
          <p:nvPr/>
        </p:nvSpPr>
        <p:spPr bwMode="gray">
          <a:xfrm>
            <a:off x="5296211" y="3466721"/>
            <a:ext cx="819456"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VAS pool</a:t>
            </a:r>
            <a:endParaRPr lang="en-US" altLang="zh-CN" dirty="0">
              <a:solidFill>
                <a:prstClr val="black"/>
              </a:solidFill>
              <a:latin typeface="Huawei Sans" panose="020C0503030203020204" pitchFamily="34" charset="0"/>
              <a:sym typeface="Huawei Sans" panose="020C0503030203020204" pitchFamily="34" charset="0"/>
            </a:endParaRPr>
          </a:p>
        </p:txBody>
      </p:sp>
      <p:pic>
        <p:nvPicPr>
          <p:cNvPr id="169" name="图片 168"/>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30864" y="3737320"/>
            <a:ext cx="321200" cy="262800"/>
          </a:xfrm>
          <a:prstGeom prst="rect">
            <a:avLst/>
          </a:prstGeom>
        </p:spPr>
      </p:pic>
      <p:sp>
        <p:nvSpPr>
          <p:cNvPr id="171" name="矩形 170"/>
          <p:cNvSpPr/>
          <p:nvPr/>
        </p:nvSpPr>
        <p:spPr bwMode="gray">
          <a:xfrm>
            <a:off x="2884195" y="1598874"/>
            <a:ext cx="1404000" cy="578143"/>
          </a:xfrm>
          <a:prstGeom prst="rect">
            <a:avLst/>
          </a:prstGeom>
          <a:solidFill>
            <a:schemeClr val="accent2">
              <a:lumMod val="20000"/>
              <a:lumOff val="80000"/>
            </a:schemeClr>
          </a:solidFill>
          <a:ln>
            <a:solidFill>
              <a:schemeClr val="accent2">
                <a:lumMod val="60000"/>
                <a:lumOff val="40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Network controller</a:t>
            </a:r>
            <a:endParaRPr lang="en-US" altLang="zh-CN"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iMaster</a:t>
            </a:r>
            <a:r>
              <a:rPr lang="en-US" sz="1200" dirty="0" smtClean="0">
                <a:solidFill>
                  <a:prstClr val="black"/>
                </a:solidFill>
                <a:latin typeface="Huawei Sans" panose="020C0503030203020204" pitchFamily="34" charset="0"/>
              </a:rPr>
              <a:t> NCE-Fabric</a:t>
            </a:r>
            <a:endParaRPr lang="en-US"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72" name="矩形 171"/>
          <p:cNvSpPr/>
          <p:nvPr/>
        </p:nvSpPr>
        <p:spPr bwMode="gray">
          <a:xfrm>
            <a:off x="4407300" y="2526924"/>
            <a:ext cx="2135099" cy="619355"/>
          </a:xfrm>
          <a:prstGeom prst="rect">
            <a:avLst/>
          </a:prstGeom>
          <a:solidFill>
            <a:schemeClr val="bg1"/>
          </a:solidFill>
          <a:ln>
            <a:solidFill>
              <a:srgbClr val="94DAE2"/>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73" name="文本框 172"/>
          <p:cNvSpPr txBox="1"/>
          <p:nvPr/>
        </p:nvSpPr>
        <p:spPr bwMode="gray">
          <a:xfrm>
            <a:off x="4948488" y="2541940"/>
            <a:ext cx="1186543"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VAS controller</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174" name="矩形 173"/>
          <p:cNvSpPr/>
          <p:nvPr/>
        </p:nvSpPr>
        <p:spPr bwMode="gray">
          <a:xfrm>
            <a:off x="4494621" y="2785207"/>
            <a:ext cx="1033600" cy="256671"/>
          </a:xfrm>
          <a:prstGeom prst="rect">
            <a:avLst/>
          </a:prstGeom>
          <a:solidFill>
            <a:srgbClr val="94DAE2"/>
          </a:solidFill>
          <a:ln>
            <a:no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SecoManager</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pic>
        <p:nvPicPr>
          <p:cNvPr id="176" name="图片 17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037979" y="3854964"/>
            <a:ext cx="439024" cy="360000"/>
          </a:xfrm>
          <a:prstGeom prst="rect">
            <a:avLst/>
          </a:prstGeom>
        </p:spPr>
      </p:pic>
      <p:pic>
        <p:nvPicPr>
          <p:cNvPr id="177" name="图片 17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037979" y="4431853"/>
            <a:ext cx="439024" cy="360000"/>
          </a:xfrm>
          <a:prstGeom prst="rect">
            <a:avLst/>
          </a:prstGeom>
        </p:spPr>
      </p:pic>
      <p:sp>
        <p:nvSpPr>
          <p:cNvPr id="184" name="文本框 183"/>
          <p:cNvSpPr txBox="1"/>
          <p:nvPr/>
        </p:nvSpPr>
        <p:spPr bwMode="gray">
          <a:xfrm>
            <a:off x="1745009" y="3416654"/>
            <a:ext cx="1023037"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b="1" dirty="0" smtClean="0">
                <a:solidFill>
                  <a:prstClr val="black"/>
                </a:solidFill>
                <a:latin typeface="Huawei Sans" panose="020C0503030203020204" pitchFamily="34" charset="0"/>
              </a:rPr>
              <a:t>Server pool</a:t>
            </a:r>
            <a:endParaRPr lang="en-US" b="1" dirty="0">
              <a:solidFill>
                <a:prstClr val="black"/>
              </a:solidFill>
              <a:latin typeface="Huawei Sans" panose="020C0503030203020204" pitchFamily="34" charset="0"/>
            </a:endParaRPr>
          </a:p>
        </p:txBody>
      </p:sp>
      <p:sp>
        <p:nvSpPr>
          <p:cNvPr id="203" name="文本框 202"/>
          <p:cNvSpPr txBox="1"/>
          <p:nvPr/>
        </p:nvSpPr>
        <p:spPr bwMode="gray">
          <a:xfrm>
            <a:off x="5028535" y="3984132"/>
            <a:ext cx="716863" cy="461665"/>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NGFW/</a:t>
            </a:r>
          </a:p>
          <a:p>
            <a:pPr fontAlgn="ctr"/>
            <a:r>
              <a:rPr lang="en-US" dirty="0" err="1" smtClean="0">
                <a:solidFill>
                  <a:prstClr val="black"/>
                </a:solidFill>
                <a:latin typeface="Huawei Sans" panose="020C0503030203020204" pitchFamily="34" charset="0"/>
              </a:rPr>
              <a:t>vNGFW</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213" name="矩形 212"/>
          <p:cNvSpPr/>
          <p:nvPr/>
        </p:nvSpPr>
        <p:spPr bwMode="gray">
          <a:xfrm>
            <a:off x="4412496" y="1576914"/>
            <a:ext cx="972000" cy="256671"/>
          </a:xfrm>
          <a:prstGeom prst="rect">
            <a:avLst/>
          </a:prstGeom>
          <a:solidFill>
            <a:schemeClr val="bg1">
              <a:lumMod val="85000"/>
            </a:schemeClr>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FabricInsight</a:t>
            </a:r>
            <a:endParaRPr lang="en-US"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14" name="矩形 213"/>
          <p:cNvSpPr/>
          <p:nvPr/>
        </p:nvSpPr>
        <p:spPr bwMode="gray">
          <a:xfrm>
            <a:off x="5663648" y="1576914"/>
            <a:ext cx="972000" cy="256671"/>
          </a:xfrm>
          <a:prstGeom prst="rect">
            <a:avLst/>
          </a:prstGeom>
          <a:solidFill>
            <a:schemeClr val="bg1">
              <a:lumMod val="85000"/>
            </a:schemeClr>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HiSec</a:t>
            </a:r>
            <a:r>
              <a:rPr lang="en-US" sz="1200" dirty="0" smtClean="0">
                <a:solidFill>
                  <a:prstClr val="black"/>
                </a:solidFill>
                <a:latin typeface="Huawei Sans" panose="020C0503030203020204" pitchFamily="34" charset="0"/>
              </a:rPr>
              <a:t> Insight</a:t>
            </a:r>
            <a:endParaRPr lang="en-US"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216" name="直接连接符 215"/>
          <p:cNvCxnSpPr/>
          <p:nvPr/>
        </p:nvCxnSpPr>
        <p:spPr bwMode="gray">
          <a:xfrm flipH="1">
            <a:off x="2256528" y="3160971"/>
            <a:ext cx="0" cy="25200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8" name="肘形连接符 217"/>
          <p:cNvCxnSpPr>
            <a:stCxn id="213" idx="2"/>
          </p:cNvCxnSpPr>
          <p:nvPr/>
        </p:nvCxnSpPr>
        <p:spPr bwMode="gray">
          <a:xfrm rot="5400000">
            <a:off x="3838808" y="2343261"/>
            <a:ext cx="1569364" cy="550013"/>
          </a:xfrm>
          <a:prstGeom prst="bentConnector3">
            <a:avLst>
              <a:gd name="adj1" fmla="val 25029"/>
            </a:avLst>
          </a:prstGeom>
          <a:ln w="1270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20" name="直接连接符 219"/>
          <p:cNvCxnSpPr>
            <a:stCxn id="171" idx="2"/>
          </p:cNvCxnSpPr>
          <p:nvPr/>
        </p:nvCxnSpPr>
        <p:spPr bwMode="gray">
          <a:xfrm flipH="1">
            <a:off x="3560395" y="2177017"/>
            <a:ext cx="0" cy="1239637"/>
          </a:xfrm>
          <a:prstGeom prst="line">
            <a:avLst/>
          </a:prstGeom>
          <a:ln w="12700">
            <a:solidFill>
              <a:srgbClr val="1262AA"/>
            </a:solidFill>
            <a:prstDash val="dash"/>
          </a:ln>
        </p:spPr>
        <p:style>
          <a:lnRef idx="1">
            <a:schemeClr val="accent1"/>
          </a:lnRef>
          <a:fillRef idx="0">
            <a:schemeClr val="accent1"/>
          </a:fillRef>
          <a:effectRef idx="0">
            <a:schemeClr val="accent1"/>
          </a:effectRef>
          <a:fontRef idx="minor">
            <a:schemeClr val="tx1"/>
          </a:fontRef>
        </p:style>
      </p:cxnSp>
      <p:cxnSp>
        <p:nvCxnSpPr>
          <p:cNvPr id="223" name="肘形连接符 222"/>
          <p:cNvCxnSpPr>
            <a:stCxn id="214" idx="2"/>
            <a:endCxn id="174" idx="0"/>
          </p:cNvCxnSpPr>
          <p:nvPr/>
        </p:nvCxnSpPr>
        <p:spPr bwMode="gray">
          <a:xfrm rot="5400000">
            <a:off x="5104724" y="1740283"/>
            <a:ext cx="951622" cy="1138227"/>
          </a:xfrm>
          <a:prstGeom prst="bentConnector3">
            <a:avLst>
              <a:gd name="adj1" fmla="val 65014"/>
            </a:avLst>
          </a:prstGeom>
          <a:ln w="12700">
            <a:solidFill>
              <a:srgbClr val="ED6D00"/>
            </a:solidFill>
            <a:prstDash val="dash"/>
          </a:ln>
        </p:spPr>
        <p:style>
          <a:lnRef idx="1">
            <a:schemeClr val="accent1"/>
          </a:lnRef>
          <a:fillRef idx="0">
            <a:schemeClr val="accent1"/>
          </a:fillRef>
          <a:effectRef idx="0">
            <a:schemeClr val="accent1"/>
          </a:effectRef>
          <a:fontRef idx="minor">
            <a:schemeClr val="tx1"/>
          </a:fontRef>
        </p:style>
      </p:cxnSp>
      <p:cxnSp>
        <p:nvCxnSpPr>
          <p:cNvPr id="224" name="肘形连接符 223"/>
          <p:cNvCxnSpPr>
            <a:stCxn id="172" idx="2"/>
            <a:endCxn id="167" idx="0"/>
          </p:cNvCxnSpPr>
          <p:nvPr/>
        </p:nvCxnSpPr>
        <p:spPr bwMode="gray">
          <a:xfrm rot="16200000" flipH="1">
            <a:off x="5422081" y="3199048"/>
            <a:ext cx="340145" cy="234606"/>
          </a:xfrm>
          <a:prstGeom prst="bentConnector3">
            <a:avLst>
              <a:gd name="adj1" fmla="val 50000"/>
            </a:avLst>
          </a:prstGeom>
          <a:ln w="12700">
            <a:solidFill>
              <a:srgbClr val="ED6D00"/>
            </a:solidFill>
            <a:prstDash val="dash"/>
          </a:ln>
        </p:spPr>
        <p:style>
          <a:lnRef idx="1">
            <a:schemeClr val="accent1"/>
          </a:lnRef>
          <a:fillRef idx="0">
            <a:schemeClr val="accent1"/>
          </a:fillRef>
          <a:effectRef idx="0">
            <a:schemeClr val="accent1"/>
          </a:effectRef>
          <a:fontRef idx="minor">
            <a:schemeClr val="tx1"/>
          </a:fontRef>
        </p:style>
      </p:cxnSp>
      <p:sp>
        <p:nvSpPr>
          <p:cNvPr id="226" name="文本框 225"/>
          <p:cNvSpPr txBox="1"/>
          <p:nvPr/>
        </p:nvSpPr>
        <p:spPr bwMode="gray">
          <a:xfrm>
            <a:off x="3749268" y="3460321"/>
            <a:ext cx="564578"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Spine</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227" name="文本框 226"/>
          <p:cNvSpPr txBox="1"/>
          <p:nvPr/>
        </p:nvSpPr>
        <p:spPr bwMode="gray">
          <a:xfrm>
            <a:off x="2987718" y="3977674"/>
            <a:ext cx="484428"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Leaf</a:t>
            </a:r>
            <a:endParaRPr lang="en-US" altLang="zh-CN" dirty="0">
              <a:solidFill>
                <a:prstClr val="black"/>
              </a:solidFill>
              <a:latin typeface="Huawei Sans" panose="020C0503030203020204" pitchFamily="34" charset="0"/>
              <a:sym typeface="Huawei Sans" panose="020C0503030203020204" pitchFamily="34" charset="0"/>
            </a:endParaRPr>
          </a:p>
        </p:txBody>
      </p:sp>
      <p:cxnSp>
        <p:nvCxnSpPr>
          <p:cNvPr id="231" name="肘形连接符 230"/>
          <p:cNvCxnSpPr>
            <a:stCxn id="171" idx="1"/>
            <a:endCxn id="133" idx="0"/>
          </p:cNvCxnSpPr>
          <p:nvPr/>
        </p:nvCxnSpPr>
        <p:spPr bwMode="gray">
          <a:xfrm rot="10800000" flipV="1">
            <a:off x="2263225" y="1887946"/>
            <a:ext cx="620971" cy="547344"/>
          </a:xfrm>
          <a:prstGeom prst="bentConnector2">
            <a:avLst/>
          </a:prstGeom>
          <a:ln w="12700">
            <a:solidFill>
              <a:srgbClr val="1262AA"/>
            </a:solidFill>
            <a:prstDash val="dash"/>
          </a:ln>
        </p:spPr>
        <p:style>
          <a:lnRef idx="1">
            <a:schemeClr val="accent1"/>
          </a:lnRef>
          <a:fillRef idx="0">
            <a:schemeClr val="accent1"/>
          </a:fillRef>
          <a:effectRef idx="0">
            <a:schemeClr val="accent1"/>
          </a:effectRef>
          <a:fontRef idx="minor">
            <a:schemeClr val="tx1"/>
          </a:fontRef>
        </p:style>
      </p:cxnSp>
      <p:sp>
        <p:nvSpPr>
          <p:cNvPr id="52" name="矩形 51"/>
          <p:cNvSpPr/>
          <p:nvPr/>
        </p:nvSpPr>
        <p:spPr bwMode="gray">
          <a:xfrm>
            <a:off x="5639929" y="2789940"/>
            <a:ext cx="839537" cy="319860"/>
          </a:xfrm>
          <a:prstGeom prst="rect">
            <a:avLst/>
          </a:prstGeom>
          <a:solidFill>
            <a:schemeClr val="bg1">
              <a:lumMod val="85000"/>
            </a:schemeClr>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Third-party VAS</a:t>
            </a:r>
            <a:endParaRPr lang="en-US" sz="1200" dirty="0" smtClean="0">
              <a:solidFill>
                <a:prstClr val="black"/>
              </a:solidFill>
              <a:latin typeface="Huawei Sans" panose="020C0503030203020204" pitchFamily="34" charset="0"/>
              <a:cs typeface="Huawei Sans" panose="020C0503030203020204" pitchFamily="34" charset="0"/>
            </a:endParaRPr>
          </a:p>
        </p:txBody>
      </p:sp>
      <p:sp>
        <p:nvSpPr>
          <p:cNvPr id="53" name="五边形 24">
            <a:extLst>
              <a:ext uri="{FF2B5EF4-FFF2-40B4-BE49-F238E27FC236}">
                <a16:creationId xmlns:a16="http://schemas.microsoft.com/office/drawing/2014/main" xmlns="" id="{6DEE2D4C-6D0E-433A-BE3F-3B740BC81271}"/>
              </a:ext>
            </a:extLst>
          </p:cNvPr>
          <p:cNvSpPr/>
          <p:nvPr/>
        </p:nvSpPr>
        <p:spPr bwMode="auto">
          <a:xfrm>
            <a:off x="6477065" y="54232"/>
            <a:ext cx="1029851" cy="39323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Hosting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56" name="燕尾形 25">
            <a:extLst>
              <a:ext uri="{FF2B5EF4-FFF2-40B4-BE49-F238E27FC236}">
                <a16:creationId xmlns:a16="http://schemas.microsoft.com/office/drawing/2014/main" xmlns="" id="{DBFF17A4-10DB-4676-8905-97ED565EBF5D}"/>
              </a:ext>
            </a:extLst>
          </p:cNvPr>
          <p:cNvSpPr/>
          <p:nvPr/>
        </p:nvSpPr>
        <p:spPr bwMode="auto">
          <a:xfrm>
            <a:off x="7412380" y="54233"/>
            <a:ext cx="1314684" cy="38709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Computing</a:t>
            </a:r>
          </a:p>
        </p:txBody>
      </p:sp>
      <p:sp>
        <p:nvSpPr>
          <p:cNvPr id="57" name="燕尾形 26">
            <a:extLst>
              <a:ext uri="{FF2B5EF4-FFF2-40B4-BE49-F238E27FC236}">
                <a16:creationId xmlns:a16="http://schemas.microsoft.com/office/drawing/2014/main" xmlns="" id="{AA653212-18A0-4893-9DD3-D32654F3A8CA}"/>
              </a:ext>
            </a:extLst>
          </p:cNvPr>
          <p:cNvSpPr/>
          <p:nvPr/>
        </p:nvSpPr>
        <p:spPr bwMode="auto">
          <a:xfrm>
            <a:off x="8616732" y="54233"/>
            <a:ext cx="1476392"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Cloud-Network Integration</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58" name="燕尾形 57">
            <a:extLst>
              <a:ext uri="{FF2B5EF4-FFF2-40B4-BE49-F238E27FC236}">
                <a16:creationId xmlns:a16="http://schemas.microsoft.com/office/drawing/2014/main" xmlns="" id="{C9FA4A3E-0311-48D6-8CE9-0FB6DD522332}"/>
              </a:ext>
            </a:extLst>
          </p:cNvPr>
          <p:cNvSpPr/>
          <p:nvPr/>
        </p:nvSpPr>
        <p:spPr bwMode="auto">
          <a:xfrm>
            <a:off x="9960584" y="54232"/>
            <a:ext cx="1795920" cy="39323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Container Network Association</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5976007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dirty="0" smtClean="0"/>
              <a:t>DC and DCN Overview</a:t>
            </a:r>
            <a:endParaRPr lang="en-US" altLang="zh-CN" b="1" dirty="0" smtClean="0">
              <a:sym typeface="Huawei Sans" panose="020C0503030203020204" pitchFamily="34" charset="0"/>
            </a:endParaRPr>
          </a:p>
          <a:p>
            <a:r>
              <a:rPr lang="en-US" dirty="0" smtClean="0">
                <a:solidFill>
                  <a:schemeClr val="bg1">
                    <a:lumMod val="50000"/>
                  </a:schemeClr>
                </a:solidFill>
              </a:rPr>
              <a:t>Terms and Key Technologies of DCs</a:t>
            </a:r>
            <a:endParaRPr lang="en-US" altLang="zh-CN" dirty="0" smtClean="0">
              <a:solidFill>
                <a:schemeClr val="bg1">
                  <a:lumMod val="50000"/>
                </a:schemeClr>
              </a:solidFill>
              <a:sym typeface="Huawei Sans" panose="020C0503030203020204" pitchFamily="34" charset="0"/>
            </a:endParaRPr>
          </a:p>
          <a:p>
            <a:r>
              <a:rPr lang="en-US" dirty="0" err="1" smtClean="0">
                <a:solidFill>
                  <a:schemeClr val="bg1">
                    <a:lumMod val="50000"/>
                  </a:schemeClr>
                </a:solidFill>
              </a:rPr>
              <a:t>CloudFabric</a:t>
            </a:r>
            <a:r>
              <a:rPr lang="en-US" dirty="0" smtClean="0">
                <a:solidFill>
                  <a:schemeClr val="bg1">
                    <a:lumMod val="50000"/>
                  </a:schemeClr>
                </a:solidFill>
              </a:rPr>
              <a:t> Solution and Related Technologies</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22951730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8678C90-480D-424B-B5FB-4785D3DD91DF}"/>
              </a:ext>
            </a:extLst>
          </p:cNvPr>
          <p:cNvSpPr>
            <a:spLocks noGrp="1"/>
          </p:cNvSpPr>
          <p:nvPr>
            <p:ph type="title"/>
          </p:nvPr>
        </p:nvSpPr>
        <p:spPr/>
        <p:txBody>
          <a:bodyPr/>
          <a:lstStyle/>
          <a:p>
            <a:r>
              <a:rPr lang="en-US" smtClean="0"/>
              <a:t>OpenStack Overview</a:t>
            </a:r>
            <a:endParaRPr lang="en-US" dirty="0"/>
          </a:p>
        </p:txBody>
      </p:sp>
      <p:sp>
        <p:nvSpPr>
          <p:cNvPr id="4" name="文本占位符 3"/>
          <p:cNvSpPr>
            <a:spLocks noGrp="1"/>
          </p:cNvSpPr>
          <p:nvPr>
            <p:ph type="body" sz="quarter" idx="10"/>
          </p:nvPr>
        </p:nvSpPr>
        <p:spPr/>
        <p:txBody>
          <a:bodyPr/>
          <a:lstStyle/>
          <a:p>
            <a:pPr algn="l"/>
            <a:r>
              <a:rPr lang="en-US" sz="1400" smtClean="0"/>
              <a:t>OpenStack is an open-source cloud operating system that controls large pools of computing, storage, and network resources throughout a DC. After OpenStack is deployed, users can manage resources through the web UI, CLI, or APIs.</a:t>
            </a:r>
          </a:p>
          <a:p>
            <a:pPr algn="l"/>
            <a:r>
              <a:rPr lang="en-US" sz="1400" smtClean="0"/>
              <a:t>OpenStack is not a cloud computing platform, but a key component of cloud computing. OpenStack is designed for resource management and can be used to manage </a:t>
            </a:r>
            <a:r>
              <a:rPr lang="en-US" altLang="zh-CN" sz="1400" smtClean="0"/>
              <a:t>computing</a:t>
            </a:r>
            <a:r>
              <a:rPr lang="en-US" sz="1400" smtClean="0"/>
              <a:t>, storage, and network resource pools of heterogeneous vendors.</a:t>
            </a:r>
            <a:endParaRPr lang="en-US" altLang="zh-CN" sz="1400" smtClean="0">
              <a:sym typeface="Huawei Sans" panose="020C0503030203020204" pitchFamily="34" charset="0"/>
            </a:endParaRPr>
          </a:p>
          <a:p>
            <a:pPr algn="l"/>
            <a:endParaRPr lang="en-US" altLang="zh-CN" sz="1400" dirty="0">
              <a:sym typeface="Huawei Sans" panose="020C0503030203020204" pitchFamily="34" charset="0"/>
            </a:endParaRPr>
          </a:p>
        </p:txBody>
      </p:sp>
      <p:sp>
        <p:nvSpPr>
          <p:cNvPr id="18" name="圆角矩形 4">
            <a:extLst>
              <a:ext uri="{FF2B5EF4-FFF2-40B4-BE49-F238E27FC236}">
                <a16:creationId xmlns:a16="http://schemas.microsoft.com/office/drawing/2014/main" xmlns="" id="{538AC3C5-66A7-4A97-8DBF-542E3D2F44E9}"/>
              </a:ext>
            </a:extLst>
          </p:cNvPr>
          <p:cNvSpPr/>
          <p:nvPr/>
        </p:nvSpPr>
        <p:spPr bwMode="auto">
          <a:xfrm>
            <a:off x="2289644" y="5394627"/>
            <a:ext cx="6539521" cy="414526"/>
          </a:xfrm>
          <a:prstGeom prst="roundRect">
            <a:avLst/>
          </a:prstGeom>
          <a:solidFill>
            <a:srgbClr val="DDDDDD"/>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200" dirty="0" smtClean="0">
                <a:solidFill>
                  <a:prstClr val="black"/>
                </a:solidFill>
                <a:latin typeface="Huawei Sans" panose="020C0503030203020204" pitchFamily="34" charset="0"/>
              </a:rPr>
              <a:t>Hardware and DC infrastructure</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圆角矩形 5">
            <a:extLst>
              <a:ext uri="{FF2B5EF4-FFF2-40B4-BE49-F238E27FC236}">
                <a16:creationId xmlns:a16="http://schemas.microsoft.com/office/drawing/2014/main" xmlns="" id="{18539041-2C7B-4B9F-8A24-A29410731CB2}"/>
              </a:ext>
            </a:extLst>
          </p:cNvPr>
          <p:cNvSpPr/>
          <p:nvPr/>
        </p:nvSpPr>
        <p:spPr bwMode="auto">
          <a:xfrm>
            <a:off x="8932551" y="3086268"/>
            <a:ext cx="969805" cy="2722884"/>
          </a:xfrm>
          <a:prstGeom prst="roundRect">
            <a:avLst/>
          </a:prstGeom>
          <a:solidFill>
            <a:srgbClr val="DDDDDD"/>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200" dirty="0" smtClean="0">
                <a:solidFill>
                  <a:prstClr val="black"/>
                </a:solidFill>
                <a:latin typeface="Huawei Sans" panose="020C0503030203020204" pitchFamily="34" charset="0"/>
              </a:rPr>
              <a:t>Cloud OSS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圆角矩形 6">
            <a:extLst>
              <a:ext uri="{FF2B5EF4-FFF2-40B4-BE49-F238E27FC236}">
                <a16:creationId xmlns:a16="http://schemas.microsoft.com/office/drawing/2014/main" xmlns="" id="{1A14F5C5-643A-4CCA-907F-631336083378}"/>
              </a:ext>
            </a:extLst>
          </p:cNvPr>
          <p:cNvSpPr/>
          <p:nvPr/>
        </p:nvSpPr>
        <p:spPr bwMode="auto">
          <a:xfrm>
            <a:off x="2289644" y="3086268"/>
            <a:ext cx="6539521" cy="332845"/>
          </a:xfrm>
          <a:prstGeom prst="roundRect">
            <a:avLst/>
          </a:prstGeom>
          <a:solidFill>
            <a:srgbClr val="DDDDDD"/>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200" dirty="0" smtClean="0">
                <a:solidFill>
                  <a:prstClr val="black"/>
                </a:solidFill>
                <a:latin typeface="Huawei Sans" panose="020C0503030203020204" pitchFamily="34" charset="0"/>
              </a:rPr>
              <a:t>Cloud console</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圆角矩形 7">
            <a:extLst>
              <a:ext uri="{FF2B5EF4-FFF2-40B4-BE49-F238E27FC236}">
                <a16:creationId xmlns:a16="http://schemas.microsoft.com/office/drawing/2014/main" xmlns="" id="{9CB9E410-0B2F-4C11-B91E-E84C3CDDBA6B}"/>
              </a:ext>
            </a:extLst>
          </p:cNvPr>
          <p:cNvSpPr/>
          <p:nvPr/>
        </p:nvSpPr>
        <p:spPr bwMode="auto">
          <a:xfrm>
            <a:off x="7379213" y="3500620"/>
            <a:ext cx="1449951" cy="621527"/>
          </a:xfrm>
          <a:prstGeom prst="roundRect">
            <a:avLst/>
          </a:prstGeom>
          <a:solidFill>
            <a:srgbClr val="DDDDDD"/>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200" dirty="0" smtClean="0">
                <a:solidFill>
                  <a:prstClr val="black"/>
                </a:solidFill>
                <a:latin typeface="Huawei Sans" panose="020C0503030203020204" pitchFamily="34" charset="0"/>
              </a:rPr>
              <a:t>Cloud BSS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圆角矩形 8">
            <a:extLst>
              <a:ext uri="{FF2B5EF4-FFF2-40B4-BE49-F238E27FC236}">
                <a16:creationId xmlns:a16="http://schemas.microsoft.com/office/drawing/2014/main" xmlns="" id="{A9BF2996-3D52-41CB-9D96-38600479A6F8}"/>
              </a:ext>
            </a:extLst>
          </p:cNvPr>
          <p:cNvSpPr/>
          <p:nvPr/>
        </p:nvSpPr>
        <p:spPr bwMode="auto">
          <a:xfrm>
            <a:off x="2289644" y="3500620"/>
            <a:ext cx="5022756" cy="621528"/>
          </a:xfrm>
          <a:prstGeom prst="roundRect">
            <a:avLst/>
          </a:prstGeom>
          <a:solidFill>
            <a:srgbClr val="DDDDDD"/>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200" dirty="0" smtClean="0">
                <a:solidFill>
                  <a:prstClr val="black"/>
                </a:solidFill>
                <a:latin typeface="Huawei Sans" panose="020C0503030203020204" pitchFamily="34" charset="0"/>
              </a:rPr>
              <a:t>Cloud services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圆角矩形 9">
            <a:extLst>
              <a:ext uri="{FF2B5EF4-FFF2-40B4-BE49-F238E27FC236}">
                <a16:creationId xmlns:a16="http://schemas.microsoft.com/office/drawing/2014/main" xmlns="" id="{C8907340-FBD2-4B88-8DC6-BAD45C80B45D}"/>
              </a:ext>
            </a:extLst>
          </p:cNvPr>
          <p:cNvSpPr/>
          <p:nvPr/>
        </p:nvSpPr>
        <p:spPr bwMode="auto">
          <a:xfrm>
            <a:off x="2289644" y="4203655"/>
            <a:ext cx="6539521" cy="1131953"/>
          </a:xfrm>
          <a:prstGeom prst="roundRect">
            <a:avLst/>
          </a:prstGeom>
          <a:solidFill>
            <a:srgbClr val="BEE9E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eaLnBrk="0" fontAlgn="ctr" hangingPunct="0"/>
            <a:r>
              <a:rPr lang="en-US" sz="1200" dirty="0" smtClean="0">
                <a:solidFill>
                  <a:srgbClr val="C7000B"/>
                </a:solidFill>
                <a:latin typeface="Huawei Sans" panose="020C0503030203020204" pitchFamily="34" charset="0"/>
              </a:rPr>
              <a:t>Cloud platform</a:t>
            </a:r>
            <a:endParaRPr lang="en-US" altLang="zh-CN"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 name="圆角矩形 12">
            <a:extLst>
              <a:ext uri="{FF2B5EF4-FFF2-40B4-BE49-F238E27FC236}">
                <a16:creationId xmlns:a16="http://schemas.microsoft.com/office/drawing/2014/main" xmlns="" id="{019D6CE9-43F8-486D-903F-057C80C437AD}"/>
              </a:ext>
            </a:extLst>
          </p:cNvPr>
          <p:cNvSpPr/>
          <p:nvPr/>
        </p:nvSpPr>
        <p:spPr bwMode="auto">
          <a:xfrm>
            <a:off x="2511502" y="4936287"/>
            <a:ext cx="1739838" cy="307124"/>
          </a:xfrm>
          <a:prstGeom prst="roundRect">
            <a:avLst/>
          </a:prstGeom>
          <a:solidFill>
            <a:srgbClr val="58BAC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200" b="1" dirty="0" smtClean="0">
                <a:solidFill>
                  <a:prstClr val="white"/>
                </a:solidFill>
                <a:latin typeface="Huawei Sans" panose="020C0503030203020204" pitchFamily="34" charset="0"/>
              </a:rPr>
              <a:t>Resource pool</a:t>
            </a:r>
            <a:endParaRPr lang="en-US" altLang="zh-CN"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圆角矩形 13">
            <a:extLst>
              <a:ext uri="{FF2B5EF4-FFF2-40B4-BE49-F238E27FC236}">
                <a16:creationId xmlns:a16="http://schemas.microsoft.com/office/drawing/2014/main" xmlns="" id="{A50F9E81-EBF5-423F-84DA-39E680E1BE42}"/>
              </a:ext>
            </a:extLst>
          </p:cNvPr>
          <p:cNvSpPr/>
          <p:nvPr/>
        </p:nvSpPr>
        <p:spPr bwMode="auto">
          <a:xfrm>
            <a:off x="2511502" y="4592302"/>
            <a:ext cx="6095805" cy="275284"/>
          </a:xfrm>
          <a:prstGeom prst="roundRect">
            <a:avLst/>
          </a:prstGeom>
          <a:solidFill>
            <a:srgbClr val="58BAC6"/>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200" b="1" dirty="0" smtClean="0">
                <a:solidFill>
                  <a:prstClr val="white"/>
                </a:solidFill>
                <a:latin typeface="Huawei Sans" panose="020C0503030203020204" pitchFamily="34" charset="0"/>
              </a:rPr>
              <a:t>OpenStack</a:t>
            </a:r>
            <a:endParaRPr lang="en-US" altLang="zh-CN"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文本框 14">
            <a:extLst>
              <a:ext uri="{FF2B5EF4-FFF2-40B4-BE49-F238E27FC236}">
                <a16:creationId xmlns:a16="http://schemas.microsoft.com/office/drawing/2014/main" xmlns="" id="{6562580C-B971-4726-8183-F00B40BC7F56}"/>
              </a:ext>
            </a:extLst>
          </p:cNvPr>
          <p:cNvSpPr txBox="1"/>
          <p:nvPr/>
        </p:nvSpPr>
        <p:spPr bwMode="auto">
          <a:xfrm>
            <a:off x="6148160" y="4949916"/>
            <a:ext cx="640819"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200" dirty="0" smtClean="0">
                <a:solidFill>
                  <a:prstClr val="black"/>
                </a:solidFill>
                <a:latin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圆角矩形 19">
            <a:extLst>
              <a:ext uri="{FF2B5EF4-FFF2-40B4-BE49-F238E27FC236}">
                <a16:creationId xmlns:a16="http://schemas.microsoft.com/office/drawing/2014/main" xmlns="" id="{8C825E6C-1934-4AAA-A275-DFF7A669C059}"/>
              </a:ext>
            </a:extLst>
          </p:cNvPr>
          <p:cNvSpPr/>
          <p:nvPr/>
        </p:nvSpPr>
        <p:spPr bwMode="auto">
          <a:xfrm>
            <a:off x="4329831" y="4936287"/>
            <a:ext cx="1739838" cy="307124"/>
          </a:xfrm>
          <a:prstGeom prst="roundRect">
            <a:avLst/>
          </a:prstGeom>
          <a:solidFill>
            <a:srgbClr val="58BAC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200" b="1" dirty="0" smtClean="0">
                <a:solidFill>
                  <a:prstClr val="white"/>
                </a:solidFill>
                <a:latin typeface="Huawei Sans" panose="020C0503030203020204" pitchFamily="34" charset="0"/>
              </a:rPr>
              <a:t>Resource pool</a:t>
            </a:r>
            <a:endParaRPr lang="en-US" altLang="zh-CN"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圆角矩形 20">
            <a:extLst>
              <a:ext uri="{FF2B5EF4-FFF2-40B4-BE49-F238E27FC236}">
                <a16:creationId xmlns:a16="http://schemas.microsoft.com/office/drawing/2014/main" xmlns="" id="{4F806A44-9D99-4547-9B0A-A4D8AFAD5963}"/>
              </a:ext>
            </a:extLst>
          </p:cNvPr>
          <p:cNvSpPr/>
          <p:nvPr/>
        </p:nvSpPr>
        <p:spPr bwMode="auto">
          <a:xfrm>
            <a:off x="6867469" y="4936287"/>
            <a:ext cx="1739838" cy="307124"/>
          </a:xfrm>
          <a:prstGeom prst="roundRect">
            <a:avLst/>
          </a:prstGeom>
          <a:solidFill>
            <a:srgbClr val="58BAC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200" b="1" dirty="0" smtClean="0">
                <a:solidFill>
                  <a:prstClr val="white"/>
                </a:solidFill>
                <a:latin typeface="Huawei Sans" panose="020C0503030203020204" pitchFamily="34" charset="0"/>
              </a:rPr>
              <a:t>Resource pool</a:t>
            </a:r>
            <a:endParaRPr lang="en-US" altLang="zh-CN"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文本框 28">
            <a:extLst>
              <a:ext uri="{FF2B5EF4-FFF2-40B4-BE49-F238E27FC236}">
                <a16:creationId xmlns:a16="http://schemas.microsoft.com/office/drawing/2014/main" xmlns="" id="{9338FBAC-7E26-4002-A546-5C76989ACB92}"/>
              </a:ext>
            </a:extLst>
          </p:cNvPr>
          <p:cNvSpPr txBox="1"/>
          <p:nvPr/>
        </p:nvSpPr>
        <p:spPr bwMode="auto">
          <a:xfrm flipH="1">
            <a:off x="2289643" y="2680863"/>
            <a:ext cx="7612711" cy="339187"/>
          </a:xfrm>
          <a:prstGeom prst="rect">
            <a:avLst/>
          </a:prstGeom>
          <a:solidFill>
            <a:srgbClr val="58BA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b="1" dirty="0" smtClean="0">
                <a:solidFill>
                  <a:prstClr val="white"/>
                </a:solidFill>
              </a:rPr>
              <a:t>Cloud </a:t>
            </a:r>
            <a:r>
              <a:rPr lang="en-US" sz="1400" b="1" dirty="0">
                <a:solidFill>
                  <a:prstClr val="white"/>
                </a:solidFill>
              </a:rPr>
              <a:t>c</a:t>
            </a:r>
            <a:r>
              <a:rPr lang="en-US" sz="1400" b="1" dirty="0" smtClean="0">
                <a:solidFill>
                  <a:prstClr val="white"/>
                </a:solidFill>
              </a:rPr>
              <a:t>omputing architecture</a:t>
            </a:r>
            <a:endParaRPr lang="en-US" sz="1400" b="1" dirty="0">
              <a:solidFill>
                <a:prstClr val="white"/>
              </a:solidFill>
            </a:endParaRPr>
          </a:p>
        </p:txBody>
      </p:sp>
      <p:sp>
        <p:nvSpPr>
          <p:cNvPr id="30" name="五边形 24">
            <a:extLst>
              <a:ext uri="{FF2B5EF4-FFF2-40B4-BE49-F238E27FC236}">
                <a16:creationId xmlns:a16="http://schemas.microsoft.com/office/drawing/2014/main" xmlns="" id="{6DEE2D4C-6D0E-433A-BE3F-3B740BC81271}"/>
              </a:ext>
            </a:extLst>
          </p:cNvPr>
          <p:cNvSpPr/>
          <p:nvPr/>
        </p:nvSpPr>
        <p:spPr bwMode="auto">
          <a:xfrm>
            <a:off x="6477065" y="54232"/>
            <a:ext cx="1029851" cy="39323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Hosting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1" name="燕尾形 25">
            <a:extLst>
              <a:ext uri="{FF2B5EF4-FFF2-40B4-BE49-F238E27FC236}">
                <a16:creationId xmlns:a16="http://schemas.microsoft.com/office/drawing/2014/main" xmlns="" id="{DBFF17A4-10DB-4676-8905-97ED565EBF5D}"/>
              </a:ext>
            </a:extLst>
          </p:cNvPr>
          <p:cNvSpPr/>
          <p:nvPr/>
        </p:nvSpPr>
        <p:spPr bwMode="auto">
          <a:xfrm>
            <a:off x="7389230" y="54233"/>
            <a:ext cx="1194927"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Computing</a:t>
            </a:r>
          </a:p>
        </p:txBody>
      </p:sp>
      <p:sp>
        <p:nvSpPr>
          <p:cNvPr id="32" name="燕尾形 26">
            <a:extLst>
              <a:ext uri="{FF2B5EF4-FFF2-40B4-BE49-F238E27FC236}">
                <a16:creationId xmlns:a16="http://schemas.microsoft.com/office/drawing/2014/main" xmlns="" id="{AA653212-18A0-4893-9DD3-D32654F3A8CA}"/>
              </a:ext>
            </a:extLst>
          </p:cNvPr>
          <p:cNvSpPr/>
          <p:nvPr/>
        </p:nvSpPr>
        <p:spPr bwMode="auto">
          <a:xfrm>
            <a:off x="8453806" y="54233"/>
            <a:ext cx="1650893" cy="38709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Cloud-Network Integration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3" name="燕尾形 32">
            <a:extLst>
              <a:ext uri="{FF2B5EF4-FFF2-40B4-BE49-F238E27FC236}">
                <a16:creationId xmlns:a16="http://schemas.microsoft.com/office/drawing/2014/main" xmlns="" id="{C9FA4A3E-0311-48D6-8CE9-0FB6DD522332}"/>
              </a:ext>
            </a:extLst>
          </p:cNvPr>
          <p:cNvSpPr/>
          <p:nvPr/>
        </p:nvSpPr>
        <p:spPr bwMode="auto">
          <a:xfrm>
            <a:off x="9960584" y="54232"/>
            <a:ext cx="1795920" cy="39323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Container Network Association</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2646150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8678C90-480D-424B-B5FB-4785D3DD91DF}"/>
              </a:ext>
            </a:extLst>
          </p:cNvPr>
          <p:cNvSpPr>
            <a:spLocks noGrp="1"/>
          </p:cNvSpPr>
          <p:nvPr>
            <p:ph type="title"/>
          </p:nvPr>
        </p:nvSpPr>
        <p:spPr/>
        <p:txBody>
          <a:bodyPr/>
          <a:lstStyle/>
          <a:p>
            <a:r>
              <a:rPr lang="en-US" smtClean="0"/>
              <a:t>OpenStack Overview: Core Projects</a:t>
            </a:r>
            <a:endParaRPr lang="en-US" dirty="0"/>
          </a:p>
        </p:txBody>
      </p:sp>
      <p:sp>
        <p:nvSpPr>
          <p:cNvPr id="4" name="文本占位符 3"/>
          <p:cNvSpPr>
            <a:spLocks noGrp="1"/>
          </p:cNvSpPr>
          <p:nvPr>
            <p:ph type="body" sz="quarter" idx="10"/>
          </p:nvPr>
        </p:nvSpPr>
        <p:spPr/>
        <p:txBody>
          <a:bodyPr/>
          <a:lstStyle/>
          <a:p>
            <a:pPr algn="l">
              <a:lnSpc>
                <a:spcPct val="100000"/>
              </a:lnSpc>
            </a:pPr>
            <a:r>
              <a:rPr lang="en-US" sz="1400" dirty="0" smtClean="0"/>
              <a:t>OpenStack consists of multiple projects. These projects are independent of each other and implement different functions.</a:t>
            </a:r>
            <a:endParaRPr lang="en-US" altLang="zh-CN" sz="1400" dirty="0" smtClean="0">
              <a:sym typeface="Huawei Sans" panose="020C0503030203020204" pitchFamily="34" charset="0"/>
            </a:endParaRPr>
          </a:p>
          <a:p>
            <a:pPr algn="l">
              <a:lnSpc>
                <a:spcPct val="100000"/>
              </a:lnSpc>
            </a:pPr>
            <a:r>
              <a:rPr lang="en-US" sz="1400" dirty="0" smtClean="0"/>
              <a:t>Core projects related to resource management on </a:t>
            </a:r>
            <a:r>
              <a:rPr lang="en-US" altLang="zh-CN" sz="1400" dirty="0" smtClean="0"/>
              <a:t>OpenStack</a:t>
            </a:r>
            <a:r>
              <a:rPr lang="en-US" sz="1400" dirty="0" smtClean="0"/>
              <a:t>: </a:t>
            </a:r>
          </a:p>
          <a:p>
            <a:pPr marL="536575" lvl="1" indent="-220663">
              <a:lnSpc>
                <a:spcPct val="100000"/>
              </a:lnSpc>
            </a:pPr>
            <a:r>
              <a:rPr lang="en-US" sz="1200" dirty="0" smtClean="0"/>
              <a:t>Nova: manages compute resources. </a:t>
            </a:r>
          </a:p>
          <a:p>
            <a:pPr marL="536575" lvl="1" indent="-220663">
              <a:lnSpc>
                <a:spcPct val="100000"/>
              </a:lnSpc>
            </a:pPr>
            <a:r>
              <a:rPr lang="en-US" sz="1200" dirty="0" smtClean="0"/>
              <a:t>Cinder: manages block storage resources. </a:t>
            </a:r>
          </a:p>
          <a:p>
            <a:pPr marL="536575" lvl="1" indent="-220663">
              <a:lnSpc>
                <a:spcPct val="100000"/>
              </a:lnSpc>
            </a:pPr>
            <a:r>
              <a:rPr lang="en-US" sz="1200" dirty="0" smtClean="0"/>
              <a:t>Neutron: manages network resources.</a:t>
            </a:r>
            <a:endParaRPr lang="en-US" altLang="zh-CN" sz="1200" dirty="0" smtClean="0">
              <a:sym typeface="Huawei Sans" panose="020C0503030203020204" pitchFamily="34" charset="0"/>
            </a:endParaRPr>
          </a:p>
          <a:p>
            <a:pPr algn="l">
              <a:lnSpc>
                <a:spcPct val="100000"/>
              </a:lnSpc>
            </a:pPr>
            <a:r>
              <a:rPr lang="en-US" sz="1400" dirty="0" smtClean="0"/>
              <a:t>The cloud platform connects to the cloud management platform. Cloud management functions include tenant-oriented operation, cloud service provisioning, accounting, and multi-cloud monitoring.</a:t>
            </a:r>
            <a:endParaRPr lang="en-US" altLang="zh-CN" sz="1400" dirty="0" smtClean="0">
              <a:sym typeface="Huawei Sans" panose="020C0503030203020204" pitchFamily="34" charset="0"/>
            </a:endParaRPr>
          </a:p>
          <a:p>
            <a:pPr algn="l">
              <a:lnSpc>
                <a:spcPct val="100000"/>
              </a:lnSpc>
            </a:pPr>
            <a:endParaRPr lang="en-US" altLang="zh-CN" sz="1400" dirty="0">
              <a:sym typeface="Huawei Sans" panose="020C0503030203020204" pitchFamily="34" charset="0"/>
            </a:endParaRPr>
          </a:p>
        </p:txBody>
      </p:sp>
      <p:sp>
        <p:nvSpPr>
          <p:cNvPr id="36" name="矩形: 圆角 35">
            <a:extLst>
              <a:ext uri="{FF2B5EF4-FFF2-40B4-BE49-F238E27FC236}">
                <a16:creationId xmlns:a16="http://schemas.microsoft.com/office/drawing/2014/main" xmlns="" id="{D96F47DA-AFC0-45AA-ABBF-53488B8DABA0}"/>
              </a:ext>
            </a:extLst>
          </p:cNvPr>
          <p:cNvSpPr/>
          <p:nvPr/>
        </p:nvSpPr>
        <p:spPr bwMode="gray">
          <a:xfrm>
            <a:off x="2223749" y="3597456"/>
            <a:ext cx="7208549" cy="901809"/>
          </a:xfrm>
          <a:prstGeom prst="roundRect">
            <a:avLst/>
          </a:prstGeom>
          <a:gradFill>
            <a:gsLst>
              <a:gs pos="0">
                <a:schemeClr val="bg1"/>
              </a:gs>
              <a:gs pos="100000">
                <a:srgbClr val="CCECFF"/>
              </a:gs>
            </a:gsLst>
            <a:lin ang="5400000" scaled="1"/>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sym typeface="Huawei Sans" panose="020C0503030203020204" pitchFamily="34" charset="0"/>
            </a:endParaRPr>
          </a:p>
        </p:txBody>
      </p:sp>
      <p:sp>
        <p:nvSpPr>
          <p:cNvPr id="44" name="文本框 43">
            <a:extLst>
              <a:ext uri="{FF2B5EF4-FFF2-40B4-BE49-F238E27FC236}">
                <a16:creationId xmlns:a16="http://schemas.microsoft.com/office/drawing/2014/main" xmlns="" id="{00CAA9F2-34F3-4FD3-A1AA-1FE3AF9DDFB9}"/>
              </a:ext>
            </a:extLst>
          </p:cNvPr>
          <p:cNvSpPr txBox="1"/>
          <p:nvPr/>
        </p:nvSpPr>
        <p:spPr bwMode="gray">
          <a:xfrm>
            <a:off x="5358183" y="3631273"/>
            <a:ext cx="939681"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rPr>
              <a:t>OpenStack</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45" name="矩形: 圆角 44">
            <a:extLst>
              <a:ext uri="{FF2B5EF4-FFF2-40B4-BE49-F238E27FC236}">
                <a16:creationId xmlns:a16="http://schemas.microsoft.com/office/drawing/2014/main" xmlns="" id="{03D179FD-FD36-4E50-8DEF-6D3A4E0A6D62}"/>
              </a:ext>
            </a:extLst>
          </p:cNvPr>
          <p:cNvSpPr/>
          <p:nvPr/>
        </p:nvSpPr>
        <p:spPr bwMode="gray">
          <a:xfrm>
            <a:off x="2841264" y="3991188"/>
            <a:ext cx="1788379" cy="428359"/>
          </a:xfrm>
          <a:prstGeom prst="roundRect">
            <a:avLst/>
          </a:prstGeom>
          <a:gradFill>
            <a:gsLst>
              <a:gs pos="0">
                <a:schemeClr val="bg1"/>
              </a:gs>
              <a:gs pos="100000">
                <a:schemeClr val="accent4">
                  <a:lumMod val="60000"/>
                  <a:lumOff val="40000"/>
                </a:schemeClr>
              </a:gs>
            </a:gsLst>
            <a:lin ang="5400000" scaled="1"/>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ctr" hangingPunct="0">
              <a:spcBef>
                <a:spcPct val="0"/>
              </a:spcBef>
              <a:spcAft>
                <a:spcPct val="0"/>
              </a:spcAft>
            </a:pPr>
            <a:r>
              <a:rPr lang="en-US" sz="1200" dirty="0" smtClean="0">
                <a:solidFill>
                  <a:srgbClr val="C7000B"/>
                </a:solidFill>
              </a:rPr>
              <a:t>Nova (computing)</a:t>
            </a:r>
            <a:endParaRPr lang="en-US" altLang="zh-CN" sz="1200" dirty="0">
              <a:solidFill>
                <a:srgbClr val="C7000B"/>
              </a:solidFill>
              <a:cs typeface="Huawei Sans" panose="020C0503030203020204" pitchFamily="34" charset="0"/>
              <a:sym typeface="Huawei Sans" panose="020C0503030203020204" pitchFamily="34" charset="0"/>
            </a:endParaRPr>
          </a:p>
        </p:txBody>
      </p:sp>
      <p:sp>
        <p:nvSpPr>
          <p:cNvPr id="48" name="矩形: 圆角 47">
            <a:extLst>
              <a:ext uri="{FF2B5EF4-FFF2-40B4-BE49-F238E27FC236}">
                <a16:creationId xmlns:a16="http://schemas.microsoft.com/office/drawing/2014/main" xmlns="" id="{5B952CEE-05B0-46C8-9633-8E8A3B0D69FB}"/>
              </a:ext>
            </a:extLst>
          </p:cNvPr>
          <p:cNvSpPr/>
          <p:nvPr/>
        </p:nvSpPr>
        <p:spPr bwMode="gray">
          <a:xfrm>
            <a:off x="4975759" y="3991188"/>
            <a:ext cx="1788379" cy="428359"/>
          </a:xfrm>
          <a:prstGeom prst="roundRect">
            <a:avLst/>
          </a:prstGeom>
          <a:gradFill>
            <a:gsLst>
              <a:gs pos="0">
                <a:schemeClr val="bg1"/>
              </a:gs>
              <a:gs pos="100000">
                <a:schemeClr val="accent4">
                  <a:lumMod val="60000"/>
                  <a:lumOff val="40000"/>
                </a:schemeClr>
              </a:gs>
            </a:gsLst>
            <a:lin ang="5400000" scaled="1"/>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ctr" hangingPunct="0">
              <a:spcBef>
                <a:spcPct val="0"/>
              </a:spcBef>
              <a:spcAft>
                <a:spcPct val="0"/>
              </a:spcAft>
            </a:pPr>
            <a:r>
              <a:rPr lang="en-US" sz="1200" dirty="0" smtClean="0">
                <a:solidFill>
                  <a:srgbClr val="C7000B"/>
                </a:solidFill>
              </a:rPr>
              <a:t>Cinder (block storage)</a:t>
            </a:r>
            <a:endParaRPr lang="en-US" altLang="zh-CN" sz="1200" dirty="0">
              <a:solidFill>
                <a:srgbClr val="C7000B"/>
              </a:solidFill>
              <a:cs typeface="Huawei Sans" panose="020C0503030203020204" pitchFamily="34" charset="0"/>
              <a:sym typeface="Huawei Sans" panose="020C0503030203020204" pitchFamily="34" charset="0"/>
            </a:endParaRPr>
          </a:p>
        </p:txBody>
      </p:sp>
      <p:sp>
        <p:nvSpPr>
          <p:cNvPr id="49" name="矩形: 圆角 48">
            <a:extLst>
              <a:ext uri="{FF2B5EF4-FFF2-40B4-BE49-F238E27FC236}">
                <a16:creationId xmlns:a16="http://schemas.microsoft.com/office/drawing/2014/main" xmlns="" id="{5CA33915-0871-4731-ABD1-F6B550CA913D}"/>
              </a:ext>
            </a:extLst>
          </p:cNvPr>
          <p:cNvSpPr/>
          <p:nvPr/>
        </p:nvSpPr>
        <p:spPr bwMode="gray">
          <a:xfrm>
            <a:off x="7110253" y="3991188"/>
            <a:ext cx="1788379" cy="428359"/>
          </a:xfrm>
          <a:prstGeom prst="roundRect">
            <a:avLst/>
          </a:prstGeom>
          <a:gradFill>
            <a:gsLst>
              <a:gs pos="0">
                <a:schemeClr val="bg1"/>
              </a:gs>
              <a:gs pos="100000">
                <a:schemeClr val="accent4">
                  <a:lumMod val="60000"/>
                  <a:lumOff val="40000"/>
                </a:schemeClr>
              </a:gs>
            </a:gsLst>
            <a:lin ang="5400000" scaled="1"/>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ctr" hangingPunct="0">
              <a:spcBef>
                <a:spcPct val="0"/>
              </a:spcBef>
              <a:spcAft>
                <a:spcPct val="0"/>
              </a:spcAft>
            </a:pPr>
            <a:r>
              <a:rPr lang="en-US" sz="1200" dirty="0" smtClean="0">
                <a:solidFill>
                  <a:srgbClr val="C7000B"/>
                </a:solidFill>
              </a:rPr>
              <a:t>Neutron (network)</a:t>
            </a:r>
            <a:endParaRPr lang="en-US" altLang="zh-CN" sz="1200" dirty="0">
              <a:solidFill>
                <a:srgbClr val="C7000B"/>
              </a:solidFill>
              <a:cs typeface="Huawei Sans" panose="020C0503030203020204" pitchFamily="34" charset="0"/>
              <a:sym typeface="Huawei Sans" panose="020C0503030203020204" pitchFamily="34" charset="0"/>
            </a:endParaRPr>
          </a:p>
        </p:txBody>
      </p:sp>
      <p:sp>
        <p:nvSpPr>
          <p:cNvPr id="51" name="矩形: 圆角 50">
            <a:extLst>
              <a:ext uri="{FF2B5EF4-FFF2-40B4-BE49-F238E27FC236}">
                <a16:creationId xmlns:a16="http://schemas.microsoft.com/office/drawing/2014/main" xmlns="" id="{958DAF3C-8377-4C2A-9856-880939BB5E84}"/>
              </a:ext>
            </a:extLst>
          </p:cNvPr>
          <p:cNvSpPr/>
          <p:nvPr/>
        </p:nvSpPr>
        <p:spPr bwMode="gray">
          <a:xfrm>
            <a:off x="1278573" y="4664102"/>
            <a:ext cx="3150589" cy="1526055"/>
          </a:xfrm>
          <a:prstGeom prst="roundRect">
            <a:avLst/>
          </a:prstGeom>
          <a:gradFill>
            <a:gsLst>
              <a:gs pos="0">
                <a:schemeClr val="bg1"/>
              </a:gs>
              <a:gs pos="100000">
                <a:srgbClr val="CCECFF"/>
              </a:gs>
            </a:gsLst>
            <a:lin ang="5400000" scaled="1"/>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sym typeface="Huawei Sans" panose="020C0503030203020204" pitchFamily="34" charset="0"/>
            </a:endParaRPr>
          </a:p>
        </p:txBody>
      </p:sp>
      <p:sp>
        <p:nvSpPr>
          <p:cNvPr id="52" name="文本框 51">
            <a:extLst>
              <a:ext uri="{FF2B5EF4-FFF2-40B4-BE49-F238E27FC236}">
                <a16:creationId xmlns:a16="http://schemas.microsoft.com/office/drawing/2014/main" xmlns="" id="{097D2110-61B8-4CC8-9F73-3D6A98E0DBBE}"/>
              </a:ext>
            </a:extLst>
          </p:cNvPr>
          <p:cNvSpPr txBox="1"/>
          <p:nvPr/>
        </p:nvSpPr>
        <p:spPr bwMode="gray">
          <a:xfrm>
            <a:off x="1247751" y="4697575"/>
            <a:ext cx="1818126"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rPr>
              <a:t>Compute resource pool</a:t>
            </a:r>
            <a:endParaRPr lang="en-US" sz="1200" dirty="0">
              <a:solidFill>
                <a:prstClr val="black"/>
              </a:solidFill>
              <a:latin typeface="Huawei Sans" panose="020C0503030203020204" pitchFamily="34" charset="0"/>
            </a:endParaRPr>
          </a:p>
        </p:txBody>
      </p:sp>
      <p:sp>
        <p:nvSpPr>
          <p:cNvPr id="54" name="矩形 53">
            <a:extLst>
              <a:ext uri="{FF2B5EF4-FFF2-40B4-BE49-F238E27FC236}">
                <a16:creationId xmlns:a16="http://schemas.microsoft.com/office/drawing/2014/main" xmlns="" id="{345E6F8C-6CEC-4FEB-9FA1-E3F165CFD4AB}"/>
              </a:ext>
            </a:extLst>
          </p:cNvPr>
          <p:cNvSpPr/>
          <p:nvPr/>
        </p:nvSpPr>
        <p:spPr bwMode="gray">
          <a:xfrm>
            <a:off x="1515697" y="5723792"/>
            <a:ext cx="812528" cy="32782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white"/>
                </a:solidFill>
              </a:rPr>
              <a:t>Server</a:t>
            </a:r>
            <a:endParaRPr lang="en-US" sz="1200" dirty="0">
              <a:solidFill>
                <a:prstClr val="white"/>
              </a:solidFill>
            </a:endParaRPr>
          </a:p>
        </p:txBody>
      </p:sp>
      <p:sp>
        <p:nvSpPr>
          <p:cNvPr id="55" name="矩形 54">
            <a:extLst>
              <a:ext uri="{FF2B5EF4-FFF2-40B4-BE49-F238E27FC236}">
                <a16:creationId xmlns:a16="http://schemas.microsoft.com/office/drawing/2014/main" xmlns="" id="{1C98EBAB-1EBD-43A5-9EFF-E510D4E5ED94}"/>
              </a:ext>
            </a:extLst>
          </p:cNvPr>
          <p:cNvSpPr/>
          <p:nvPr/>
        </p:nvSpPr>
        <p:spPr bwMode="gray">
          <a:xfrm>
            <a:off x="2454075" y="5723792"/>
            <a:ext cx="812528" cy="32782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white"/>
                </a:solidFill>
              </a:rPr>
              <a:t>Server</a:t>
            </a:r>
            <a:endParaRPr lang="en-US" sz="1200" dirty="0">
              <a:solidFill>
                <a:prstClr val="white"/>
              </a:solidFill>
            </a:endParaRPr>
          </a:p>
        </p:txBody>
      </p:sp>
      <p:sp>
        <p:nvSpPr>
          <p:cNvPr id="57" name="矩形 56">
            <a:extLst>
              <a:ext uri="{FF2B5EF4-FFF2-40B4-BE49-F238E27FC236}">
                <a16:creationId xmlns:a16="http://schemas.microsoft.com/office/drawing/2014/main" xmlns="" id="{BDEF9A80-575B-48E5-858A-FF86FE9D6A5E}"/>
              </a:ext>
            </a:extLst>
          </p:cNvPr>
          <p:cNvSpPr/>
          <p:nvPr/>
        </p:nvSpPr>
        <p:spPr bwMode="gray">
          <a:xfrm>
            <a:off x="3392455" y="5723792"/>
            <a:ext cx="812528" cy="32782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white"/>
                </a:solidFill>
              </a:rPr>
              <a:t>Server</a:t>
            </a:r>
            <a:endParaRPr lang="en-US" sz="1200" dirty="0">
              <a:solidFill>
                <a:prstClr val="white"/>
              </a:solidFill>
            </a:endParaRPr>
          </a:p>
        </p:txBody>
      </p:sp>
      <p:cxnSp>
        <p:nvCxnSpPr>
          <p:cNvPr id="58" name="直接连接符 57">
            <a:extLst>
              <a:ext uri="{FF2B5EF4-FFF2-40B4-BE49-F238E27FC236}">
                <a16:creationId xmlns:a16="http://schemas.microsoft.com/office/drawing/2014/main" xmlns="" id="{39CBF45B-0B44-4D3D-9A86-396849A8D670}"/>
              </a:ext>
            </a:extLst>
          </p:cNvPr>
          <p:cNvCxnSpPr>
            <a:cxnSpLocks/>
            <a:stCxn id="45" idx="2"/>
            <a:endCxn id="78" idx="0"/>
          </p:cNvCxnSpPr>
          <p:nvPr/>
        </p:nvCxnSpPr>
        <p:spPr bwMode="gray">
          <a:xfrm flipH="1">
            <a:off x="2863103" y="4419547"/>
            <a:ext cx="872351" cy="629967"/>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59" name="矩形: 圆角 58">
            <a:extLst>
              <a:ext uri="{FF2B5EF4-FFF2-40B4-BE49-F238E27FC236}">
                <a16:creationId xmlns:a16="http://schemas.microsoft.com/office/drawing/2014/main" xmlns="" id="{ADE3AE95-EE1C-44B9-B402-8EE354E25737}"/>
              </a:ext>
            </a:extLst>
          </p:cNvPr>
          <p:cNvSpPr/>
          <p:nvPr/>
        </p:nvSpPr>
        <p:spPr bwMode="gray">
          <a:xfrm>
            <a:off x="4493223" y="4664102"/>
            <a:ext cx="2759502" cy="1526055"/>
          </a:xfrm>
          <a:prstGeom prst="roundRect">
            <a:avLst/>
          </a:prstGeom>
          <a:gradFill>
            <a:gsLst>
              <a:gs pos="0">
                <a:schemeClr val="bg1"/>
              </a:gs>
              <a:gs pos="100000">
                <a:srgbClr val="CCECFF"/>
              </a:gs>
            </a:gsLst>
            <a:lin ang="5400000" scaled="1"/>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sym typeface="Huawei Sans" panose="020C0503030203020204" pitchFamily="34" charset="0"/>
            </a:endParaRPr>
          </a:p>
        </p:txBody>
      </p:sp>
      <p:sp>
        <p:nvSpPr>
          <p:cNvPr id="60" name="文本框 59">
            <a:extLst>
              <a:ext uri="{FF2B5EF4-FFF2-40B4-BE49-F238E27FC236}">
                <a16:creationId xmlns:a16="http://schemas.microsoft.com/office/drawing/2014/main" xmlns="" id="{20B74581-63F4-4886-B52C-054FE3D6F7E3}"/>
              </a:ext>
            </a:extLst>
          </p:cNvPr>
          <p:cNvSpPr txBox="1"/>
          <p:nvPr/>
        </p:nvSpPr>
        <p:spPr bwMode="gray">
          <a:xfrm>
            <a:off x="5013604" y="4697575"/>
            <a:ext cx="1718740"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rPr>
              <a:t>Storage resource pool</a:t>
            </a:r>
            <a:endParaRPr lang="en-US" sz="1200" dirty="0">
              <a:solidFill>
                <a:prstClr val="black"/>
              </a:solidFill>
              <a:latin typeface="Huawei Sans" panose="020C0503030203020204" pitchFamily="34" charset="0"/>
            </a:endParaRPr>
          </a:p>
        </p:txBody>
      </p:sp>
      <p:sp>
        <p:nvSpPr>
          <p:cNvPr id="61" name="矩形 60">
            <a:extLst>
              <a:ext uri="{FF2B5EF4-FFF2-40B4-BE49-F238E27FC236}">
                <a16:creationId xmlns:a16="http://schemas.microsoft.com/office/drawing/2014/main" xmlns="" id="{7AD1D7E9-F57A-490D-A23B-253DE422D4CE}"/>
              </a:ext>
            </a:extLst>
          </p:cNvPr>
          <p:cNvSpPr/>
          <p:nvPr/>
        </p:nvSpPr>
        <p:spPr bwMode="gray">
          <a:xfrm>
            <a:off x="4792312" y="5723792"/>
            <a:ext cx="812528" cy="32782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white"/>
                </a:solidFill>
              </a:rPr>
              <a:t>Server</a:t>
            </a:r>
            <a:endParaRPr lang="en-US" sz="1200" dirty="0">
              <a:solidFill>
                <a:prstClr val="white"/>
              </a:solidFill>
            </a:endParaRPr>
          </a:p>
        </p:txBody>
      </p:sp>
      <p:sp>
        <p:nvSpPr>
          <p:cNvPr id="62" name="矩形 61">
            <a:extLst>
              <a:ext uri="{FF2B5EF4-FFF2-40B4-BE49-F238E27FC236}">
                <a16:creationId xmlns:a16="http://schemas.microsoft.com/office/drawing/2014/main" xmlns="" id="{37798F30-0ECB-48D4-8218-3EEFD0FE8BE0}"/>
              </a:ext>
            </a:extLst>
          </p:cNvPr>
          <p:cNvSpPr/>
          <p:nvPr/>
        </p:nvSpPr>
        <p:spPr bwMode="gray">
          <a:xfrm>
            <a:off x="5916241" y="5723792"/>
            <a:ext cx="1036059" cy="32782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white"/>
                </a:solidFill>
              </a:rPr>
              <a:t>Disk array</a:t>
            </a:r>
            <a:endParaRPr lang="en-US" sz="1200" dirty="0">
              <a:solidFill>
                <a:prstClr val="white"/>
              </a:solidFill>
            </a:endParaRPr>
          </a:p>
        </p:txBody>
      </p:sp>
      <p:sp>
        <p:nvSpPr>
          <p:cNvPr id="64" name="矩形: 圆角 63">
            <a:extLst>
              <a:ext uri="{FF2B5EF4-FFF2-40B4-BE49-F238E27FC236}">
                <a16:creationId xmlns:a16="http://schemas.microsoft.com/office/drawing/2014/main" xmlns="" id="{861870DD-04B2-4175-AE1F-6B7DDD611C50}"/>
              </a:ext>
            </a:extLst>
          </p:cNvPr>
          <p:cNvSpPr/>
          <p:nvPr/>
        </p:nvSpPr>
        <p:spPr bwMode="gray">
          <a:xfrm>
            <a:off x="7325675" y="4670011"/>
            <a:ext cx="3150589" cy="1520147"/>
          </a:xfrm>
          <a:prstGeom prst="roundRect">
            <a:avLst/>
          </a:prstGeom>
          <a:gradFill>
            <a:gsLst>
              <a:gs pos="0">
                <a:schemeClr val="bg1"/>
              </a:gs>
              <a:gs pos="100000">
                <a:srgbClr val="CCECFF"/>
              </a:gs>
            </a:gsLst>
            <a:lin ang="5400000" scaled="1"/>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sym typeface="Huawei Sans" panose="020C0503030203020204" pitchFamily="34" charset="0"/>
            </a:endParaRPr>
          </a:p>
        </p:txBody>
      </p:sp>
      <p:sp>
        <p:nvSpPr>
          <p:cNvPr id="65" name="文本框 64">
            <a:extLst>
              <a:ext uri="{FF2B5EF4-FFF2-40B4-BE49-F238E27FC236}">
                <a16:creationId xmlns:a16="http://schemas.microsoft.com/office/drawing/2014/main" xmlns="" id="{602097AD-B0A4-4611-97BD-1013EEAA9E81}"/>
              </a:ext>
            </a:extLst>
          </p:cNvPr>
          <p:cNvSpPr txBox="1"/>
          <p:nvPr/>
        </p:nvSpPr>
        <p:spPr bwMode="gray">
          <a:xfrm>
            <a:off x="8683527" y="4697575"/>
            <a:ext cx="1782860"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rPr>
              <a:t>Network resource pool</a:t>
            </a:r>
            <a:endParaRPr lang="en-US" sz="1200" dirty="0">
              <a:solidFill>
                <a:prstClr val="black"/>
              </a:solidFill>
              <a:latin typeface="Huawei Sans" panose="020C0503030203020204" pitchFamily="34" charset="0"/>
            </a:endParaRPr>
          </a:p>
        </p:txBody>
      </p:sp>
      <p:sp>
        <p:nvSpPr>
          <p:cNvPr id="66" name="矩形 65">
            <a:extLst>
              <a:ext uri="{FF2B5EF4-FFF2-40B4-BE49-F238E27FC236}">
                <a16:creationId xmlns:a16="http://schemas.microsoft.com/office/drawing/2014/main" xmlns="" id="{637F42D1-1B84-4EFC-8F02-0DCEA829BE7C}"/>
              </a:ext>
            </a:extLst>
          </p:cNvPr>
          <p:cNvSpPr/>
          <p:nvPr/>
        </p:nvSpPr>
        <p:spPr bwMode="gray">
          <a:xfrm>
            <a:off x="7499787" y="5723792"/>
            <a:ext cx="812528" cy="32782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white"/>
                </a:solidFill>
              </a:rPr>
              <a:t>Switch</a:t>
            </a:r>
            <a:endParaRPr lang="en-US" sz="1200" dirty="0">
              <a:solidFill>
                <a:prstClr val="white"/>
              </a:solidFill>
            </a:endParaRPr>
          </a:p>
        </p:txBody>
      </p:sp>
      <p:sp>
        <p:nvSpPr>
          <p:cNvPr id="67" name="矩形 66">
            <a:extLst>
              <a:ext uri="{FF2B5EF4-FFF2-40B4-BE49-F238E27FC236}">
                <a16:creationId xmlns:a16="http://schemas.microsoft.com/office/drawing/2014/main" xmlns="" id="{306BA2D9-10A3-4B39-9F25-14A4FD30AA97}"/>
              </a:ext>
            </a:extLst>
          </p:cNvPr>
          <p:cNvSpPr/>
          <p:nvPr/>
        </p:nvSpPr>
        <p:spPr bwMode="gray">
          <a:xfrm>
            <a:off x="8438166" y="5723792"/>
            <a:ext cx="812528" cy="32782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white"/>
                </a:solidFill>
              </a:rPr>
              <a:t>Firewall</a:t>
            </a:r>
            <a:endParaRPr lang="en-US" sz="1200" dirty="0">
              <a:solidFill>
                <a:prstClr val="white"/>
              </a:solidFill>
            </a:endParaRPr>
          </a:p>
        </p:txBody>
      </p:sp>
      <p:sp>
        <p:nvSpPr>
          <p:cNvPr id="68" name="矩形 67">
            <a:extLst>
              <a:ext uri="{FF2B5EF4-FFF2-40B4-BE49-F238E27FC236}">
                <a16:creationId xmlns:a16="http://schemas.microsoft.com/office/drawing/2014/main" xmlns="" id="{E9047C68-C05B-4995-BD3C-0C20429D2155}"/>
              </a:ext>
            </a:extLst>
          </p:cNvPr>
          <p:cNvSpPr/>
          <p:nvPr/>
        </p:nvSpPr>
        <p:spPr bwMode="gray">
          <a:xfrm>
            <a:off x="9376545" y="5723792"/>
            <a:ext cx="812528" cy="32782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white"/>
                </a:solidFill>
              </a:rPr>
              <a:t>Other</a:t>
            </a:r>
            <a:endParaRPr lang="en-US" sz="1200" dirty="0">
              <a:solidFill>
                <a:prstClr val="white"/>
              </a:solidFill>
            </a:endParaRPr>
          </a:p>
        </p:txBody>
      </p:sp>
      <p:cxnSp>
        <p:nvCxnSpPr>
          <p:cNvPr id="69" name="直接连接符 68">
            <a:extLst>
              <a:ext uri="{FF2B5EF4-FFF2-40B4-BE49-F238E27FC236}">
                <a16:creationId xmlns:a16="http://schemas.microsoft.com/office/drawing/2014/main" xmlns="" id="{E62DA147-656F-44D8-90F7-F8B21205307F}"/>
              </a:ext>
            </a:extLst>
          </p:cNvPr>
          <p:cNvCxnSpPr>
            <a:cxnSpLocks/>
            <a:stCxn id="48" idx="2"/>
            <a:endCxn id="59" idx="0"/>
          </p:cNvCxnSpPr>
          <p:nvPr/>
        </p:nvCxnSpPr>
        <p:spPr bwMode="gray">
          <a:xfrm>
            <a:off x="5869949" y="4419547"/>
            <a:ext cx="3025" cy="244555"/>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71" name="矩形 70">
            <a:extLst>
              <a:ext uri="{FF2B5EF4-FFF2-40B4-BE49-F238E27FC236}">
                <a16:creationId xmlns:a16="http://schemas.microsoft.com/office/drawing/2014/main" xmlns="" id="{29254D4B-F6ED-4F90-9893-F9BE888231FD}"/>
              </a:ext>
            </a:extLst>
          </p:cNvPr>
          <p:cNvSpPr/>
          <p:nvPr/>
        </p:nvSpPr>
        <p:spPr bwMode="gray">
          <a:xfrm>
            <a:off x="8180380" y="5049514"/>
            <a:ext cx="1328535" cy="405078"/>
          </a:xfrm>
          <a:prstGeom prst="rect">
            <a:avLst/>
          </a:prstGeom>
          <a:solidFill>
            <a:srgbClr val="FEEEC1"/>
          </a:solidFill>
          <a:ln>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black"/>
                </a:solidFill>
              </a:rPr>
              <a:t>SDN controller</a:t>
            </a:r>
            <a:endParaRPr lang="en-US" sz="1200" dirty="0">
              <a:solidFill>
                <a:prstClr val="black"/>
              </a:solidFill>
            </a:endParaRPr>
          </a:p>
        </p:txBody>
      </p:sp>
      <p:cxnSp>
        <p:nvCxnSpPr>
          <p:cNvPr id="72" name="直接连接符 71">
            <a:extLst>
              <a:ext uri="{FF2B5EF4-FFF2-40B4-BE49-F238E27FC236}">
                <a16:creationId xmlns:a16="http://schemas.microsoft.com/office/drawing/2014/main" xmlns="" id="{8A4B98DF-CF8B-499D-9BE4-F19AFE047F7C}"/>
              </a:ext>
            </a:extLst>
          </p:cNvPr>
          <p:cNvCxnSpPr>
            <a:cxnSpLocks/>
            <a:stCxn id="49" idx="2"/>
            <a:endCxn id="71" idx="0"/>
          </p:cNvCxnSpPr>
          <p:nvPr/>
        </p:nvCxnSpPr>
        <p:spPr bwMode="gray">
          <a:xfrm>
            <a:off x="8004443" y="4419547"/>
            <a:ext cx="840205" cy="629967"/>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89202280-99E9-4DA6-9B34-D3CA40ED1336}"/>
              </a:ext>
            </a:extLst>
          </p:cNvPr>
          <p:cNvCxnSpPr>
            <a:cxnSpLocks/>
            <a:stCxn id="66" idx="0"/>
            <a:endCxn id="71" idx="2"/>
          </p:cNvCxnSpPr>
          <p:nvPr/>
        </p:nvCxnSpPr>
        <p:spPr bwMode="gray">
          <a:xfrm flipV="1">
            <a:off x="7906051" y="5454592"/>
            <a:ext cx="938597" cy="269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152E9676-3568-4EEA-9EAE-F5C13E29A03C}"/>
              </a:ext>
            </a:extLst>
          </p:cNvPr>
          <p:cNvCxnSpPr>
            <a:cxnSpLocks/>
            <a:stCxn id="67" idx="0"/>
            <a:endCxn id="71" idx="2"/>
          </p:cNvCxnSpPr>
          <p:nvPr/>
        </p:nvCxnSpPr>
        <p:spPr bwMode="gray">
          <a:xfrm flipV="1">
            <a:off x="8844430" y="5454592"/>
            <a:ext cx="218" cy="269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8BB351DB-31BE-4044-8A97-8B897CBF8FEC}"/>
              </a:ext>
            </a:extLst>
          </p:cNvPr>
          <p:cNvCxnSpPr>
            <a:cxnSpLocks/>
            <a:stCxn id="68" idx="0"/>
            <a:endCxn id="71" idx="2"/>
          </p:cNvCxnSpPr>
          <p:nvPr/>
        </p:nvCxnSpPr>
        <p:spPr bwMode="gray">
          <a:xfrm flipH="1" flipV="1">
            <a:off x="8844648" y="5454592"/>
            <a:ext cx="938161" cy="2692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8" name="矩形 77">
            <a:extLst>
              <a:ext uri="{FF2B5EF4-FFF2-40B4-BE49-F238E27FC236}">
                <a16:creationId xmlns:a16="http://schemas.microsoft.com/office/drawing/2014/main" xmlns="" id="{965BE100-AF0C-4897-A690-02F3157BBB79}"/>
              </a:ext>
            </a:extLst>
          </p:cNvPr>
          <p:cNvSpPr/>
          <p:nvPr/>
        </p:nvSpPr>
        <p:spPr bwMode="gray">
          <a:xfrm>
            <a:off x="1927486" y="5049514"/>
            <a:ext cx="1871234" cy="405078"/>
          </a:xfrm>
          <a:prstGeom prst="rect">
            <a:avLst/>
          </a:prstGeom>
          <a:solidFill>
            <a:srgbClr val="FEEEC1"/>
          </a:solidFill>
          <a:ln>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black"/>
                </a:solidFill>
              </a:rPr>
              <a:t>Virtualization management platform</a:t>
            </a:r>
            <a:endParaRPr lang="en-US" sz="1200" dirty="0">
              <a:solidFill>
                <a:prstClr val="black"/>
              </a:solidFill>
            </a:endParaRPr>
          </a:p>
        </p:txBody>
      </p:sp>
      <p:cxnSp>
        <p:nvCxnSpPr>
          <p:cNvPr id="81" name="直接连接符 80">
            <a:extLst>
              <a:ext uri="{FF2B5EF4-FFF2-40B4-BE49-F238E27FC236}">
                <a16:creationId xmlns:a16="http://schemas.microsoft.com/office/drawing/2014/main" xmlns="" id="{A2EF238F-8EB2-4CF8-A5C3-CA80DA8D063E}"/>
              </a:ext>
            </a:extLst>
          </p:cNvPr>
          <p:cNvCxnSpPr>
            <a:cxnSpLocks/>
            <a:stCxn id="54" idx="0"/>
            <a:endCxn id="78" idx="2"/>
          </p:cNvCxnSpPr>
          <p:nvPr/>
        </p:nvCxnSpPr>
        <p:spPr bwMode="gray">
          <a:xfrm flipV="1">
            <a:off x="1921961" y="5454592"/>
            <a:ext cx="941142" cy="269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CC62BD57-04CC-46F2-9641-3E41F30D7D13}"/>
              </a:ext>
            </a:extLst>
          </p:cNvPr>
          <p:cNvCxnSpPr>
            <a:cxnSpLocks/>
            <a:stCxn id="55" idx="0"/>
            <a:endCxn id="78" idx="2"/>
          </p:cNvCxnSpPr>
          <p:nvPr/>
        </p:nvCxnSpPr>
        <p:spPr bwMode="gray">
          <a:xfrm flipV="1">
            <a:off x="2860339" y="5454592"/>
            <a:ext cx="2764" cy="269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B7776227-4BDD-4C91-B44E-AD81E8237DBA}"/>
              </a:ext>
            </a:extLst>
          </p:cNvPr>
          <p:cNvCxnSpPr>
            <a:cxnSpLocks/>
            <a:stCxn id="57" idx="0"/>
            <a:endCxn id="78" idx="2"/>
          </p:cNvCxnSpPr>
          <p:nvPr/>
        </p:nvCxnSpPr>
        <p:spPr bwMode="gray">
          <a:xfrm flipH="1" flipV="1">
            <a:off x="2863103" y="5454592"/>
            <a:ext cx="935616" cy="2692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4" name="矩形: 圆角 83">
            <a:extLst>
              <a:ext uri="{FF2B5EF4-FFF2-40B4-BE49-F238E27FC236}">
                <a16:creationId xmlns:a16="http://schemas.microsoft.com/office/drawing/2014/main" xmlns="" id="{D339F30B-E619-46C5-9345-3E93C8779844}"/>
              </a:ext>
            </a:extLst>
          </p:cNvPr>
          <p:cNvSpPr/>
          <p:nvPr/>
        </p:nvSpPr>
        <p:spPr bwMode="gray">
          <a:xfrm>
            <a:off x="2217945" y="3063454"/>
            <a:ext cx="7208549" cy="434273"/>
          </a:xfrm>
          <a:prstGeom prst="roundRect">
            <a:avLst/>
          </a:prstGeom>
          <a:gradFill>
            <a:gsLst>
              <a:gs pos="0">
                <a:schemeClr val="bg1"/>
              </a:gs>
              <a:gs pos="100000">
                <a:srgbClr val="CCECFF"/>
              </a:gs>
            </a:gsLst>
            <a:lin ang="5400000" scaled="1"/>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sym typeface="Huawei Sans" panose="020C0503030203020204" pitchFamily="34" charset="0"/>
            </a:endParaRPr>
          </a:p>
        </p:txBody>
      </p:sp>
      <p:sp>
        <p:nvSpPr>
          <p:cNvPr id="85" name="文本框 84">
            <a:extLst>
              <a:ext uri="{FF2B5EF4-FFF2-40B4-BE49-F238E27FC236}">
                <a16:creationId xmlns:a16="http://schemas.microsoft.com/office/drawing/2014/main" xmlns="" id="{251AA300-E767-4A3C-9CB5-83C3CE4E69DE}"/>
              </a:ext>
            </a:extLst>
          </p:cNvPr>
          <p:cNvSpPr txBox="1"/>
          <p:nvPr/>
        </p:nvSpPr>
        <p:spPr bwMode="gray">
          <a:xfrm>
            <a:off x="4537252" y="3126702"/>
            <a:ext cx="2569934"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rPr>
              <a:t>Cloud management platform</a:t>
            </a:r>
            <a:endParaRPr lang="en-US" sz="1400" dirty="0">
              <a:solidFill>
                <a:prstClr val="black"/>
              </a:solidFill>
              <a:latin typeface="Huawei Sans" panose="020C0503030203020204" pitchFamily="34" charset="0"/>
            </a:endParaRPr>
          </a:p>
        </p:txBody>
      </p:sp>
      <p:sp>
        <p:nvSpPr>
          <p:cNvPr id="46" name="五边形 24">
            <a:extLst>
              <a:ext uri="{FF2B5EF4-FFF2-40B4-BE49-F238E27FC236}">
                <a16:creationId xmlns:a16="http://schemas.microsoft.com/office/drawing/2014/main" xmlns="" id="{6DEE2D4C-6D0E-433A-BE3F-3B740BC81271}"/>
              </a:ext>
            </a:extLst>
          </p:cNvPr>
          <p:cNvSpPr/>
          <p:nvPr/>
        </p:nvSpPr>
        <p:spPr bwMode="auto">
          <a:xfrm>
            <a:off x="6477065" y="54232"/>
            <a:ext cx="1029851" cy="39323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Hosting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47" name="燕尾形 25">
            <a:extLst>
              <a:ext uri="{FF2B5EF4-FFF2-40B4-BE49-F238E27FC236}">
                <a16:creationId xmlns:a16="http://schemas.microsoft.com/office/drawing/2014/main" xmlns="" id="{DBFF17A4-10DB-4676-8905-97ED565EBF5D}"/>
              </a:ext>
            </a:extLst>
          </p:cNvPr>
          <p:cNvSpPr/>
          <p:nvPr/>
        </p:nvSpPr>
        <p:spPr bwMode="auto">
          <a:xfrm>
            <a:off x="7389230" y="54233"/>
            <a:ext cx="1194927"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Computing</a:t>
            </a:r>
          </a:p>
        </p:txBody>
      </p:sp>
      <p:sp>
        <p:nvSpPr>
          <p:cNvPr id="50" name="燕尾形 26">
            <a:extLst>
              <a:ext uri="{FF2B5EF4-FFF2-40B4-BE49-F238E27FC236}">
                <a16:creationId xmlns:a16="http://schemas.microsoft.com/office/drawing/2014/main" xmlns="" id="{AA653212-18A0-4893-9DD3-D32654F3A8CA}"/>
              </a:ext>
            </a:extLst>
          </p:cNvPr>
          <p:cNvSpPr/>
          <p:nvPr/>
        </p:nvSpPr>
        <p:spPr bwMode="auto">
          <a:xfrm>
            <a:off x="8453806" y="54233"/>
            <a:ext cx="1650893" cy="38709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Cloud-Network Integration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3" name="燕尾形 52">
            <a:extLst>
              <a:ext uri="{FF2B5EF4-FFF2-40B4-BE49-F238E27FC236}">
                <a16:creationId xmlns:a16="http://schemas.microsoft.com/office/drawing/2014/main" xmlns="" id="{C9FA4A3E-0311-48D6-8CE9-0FB6DD522332}"/>
              </a:ext>
            </a:extLst>
          </p:cNvPr>
          <p:cNvSpPr/>
          <p:nvPr/>
        </p:nvSpPr>
        <p:spPr bwMode="auto">
          <a:xfrm>
            <a:off x="9960584" y="54232"/>
            <a:ext cx="1795920" cy="39323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Container Network Association</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8483267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矩形: 圆角 109">
            <a:extLst>
              <a:ext uri="{FF2B5EF4-FFF2-40B4-BE49-F238E27FC236}">
                <a16:creationId xmlns:a16="http://schemas.microsoft.com/office/drawing/2014/main" xmlns="" id="{8A07A6C4-A5FF-4A65-ADCA-C3253D8FC13C}"/>
              </a:ext>
            </a:extLst>
          </p:cNvPr>
          <p:cNvSpPr/>
          <p:nvPr/>
        </p:nvSpPr>
        <p:spPr bwMode="gray">
          <a:xfrm>
            <a:off x="4392826" y="3591991"/>
            <a:ext cx="5220885" cy="1393916"/>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72000" fontAlgn="ctr">
              <a:spcBef>
                <a:spcPts val="200"/>
              </a:spcBef>
              <a:spcAft>
                <a:spcPct val="0"/>
              </a:spcAft>
            </a:pPr>
            <a:endParaRPr lang="en-US" altLang="zh-CN" sz="1400" dirty="0">
              <a:solidFill>
                <a:srgbClr val="0082B4"/>
              </a:solidFill>
              <a:sym typeface="Huawei Sans" panose="020C0503030203020204" pitchFamily="34" charset="0"/>
            </a:endParaRPr>
          </a:p>
        </p:txBody>
      </p:sp>
      <p:sp>
        <p:nvSpPr>
          <p:cNvPr id="2" name="标题 1">
            <a:extLst>
              <a:ext uri="{FF2B5EF4-FFF2-40B4-BE49-F238E27FC236}">
                <a16:creationId xmlns:a16="http://schemas.microsoft.com/office/drawing/2014/main" xmlns="" id="{FF51B41B-4A73-47E6-9218-FC7ED1D11A8D}"/>
              </a:ext>
            </a:extLst>
          </p:cNvPr>
          <p:cNvSpPr>
            <a:spLocks noGrp="1"/>
          </p:cNvSpPr>
          <p:nvPr>
            <p:ph type="title"/>
          </p:nvPr>
        </p:nvSpPr>
        <p:spPr/>
        <p:txBody>
          <a:bodyPr/>
          <a:lstStyle/>
          <a:p>
            <a:r>
              <a:rPr lang="en-US" smtClean="0"/>
              <a:t>Neutron's Core Network Models</a:t>
            </a:r>
            <a:endParaRPr lang="en-US" dirty="0"/>
          </a:p>
        </p:txBody>
      </p:sp>
      <p:sp>
        <p:nvSpPr>
          <p:cNvPr id="4" name="文本占位符 3"/>
          <p:cNvSpPr>
            <a:spLocks noGrp="1"/>
          </p:cNvSpPr>
          <p:nvPr>
            <p:ph type="body" sz="quarter" idx="10"/>
          </p:nvPr>
        </p:nvSpPr>
        <p:spPr/>
        <p:txBody>
          <a:bodyPr/>
          <a:lstStyle/>
          <a:p>
            <a:pPr algn="l"/>
            <a:r>
              <a:rPr lang="en-US" sz="1600" dirty="0" smtClean="0"/>
              <a:t>Neutron provides network services for OpenStack and has three core network models: network, subnet, and port.</a:t>
            </a:r>
          </a:p>
          <a:p>
            <a:pPr algn="l"/>
            <a:r>
              <a:rPr lang="en-US" sz="1600" dirty="0" smtClean="0"/>
              <a:t>Network: indicates a Layer 2 network. It describes basic network information, such as the name and creation time.</a:t>
            </a:r>
          </a:p>
          <a:p>
            <a:pPr algn="l"/>
            <a:r>
              <a:rPr lang="en-US" sz="1600" dirty="0" smtClean="0"/>
              <a:t>Subnet: indicates a network segment, for example, 192.168.10.0/24. A subnet is associated with a network.</a:t>
            </a:r>
          </a:p>
          <a:p>
            <a:pPr algn="l"/>
            <a:r>
              <a:rPr lang="en-US" sz="1600" dirty="0" smtClean="0"/>
              <a:t>Port: indicates a virtual port. A MAC address and an IP address are defined on the port. The IP address is obtained from the subnet.</a:t>
            </a:r>
          </a:p>
          <a:p>
            <a:pPr algn="l"/>
            <a:endParaRPr lang="en-US" altLang="zh-CN" sz="1600" dirty="0" smtClean="0">
              <a:sym typeface="Huawei Sans" panose="020C0503030203020204" pitchFamily="34" charset="0"/>
            </a:endParaRPr>
          </a:p>
          <a:p>
            <a:pPr algn="l"/>
            <a:endParaRPr lang="en-US" altLang="zh-CN" sz="1600" dirty="0">
              <a:sym typeface="Huawei Sans" panose="020C0503030203020204" pitchFamily="34" charset="0"/>
            </a:endParaRPr>
          </a:p>
        </p:txBody>
      </p:sp>
      <p:pic>
        <p:nvPicPr>
          <p:cNvPr id="46" name="图片 38" descr="交换机.png">
            <a:extLst>
              <a:ext uri="{FF2B5EF4-FFF2-40B4-BE49-F238E27FC236}">
                <a16:creationId xmlns:a16="http://schemas.microsoft.com/office/drawing/2014/main" xmlns="" id="{38DF12D4-321A-444F-B411-E7C41EFF7BEF}"/>
              </a:ext>
            </a:extLst>
          </p:cNvPr>
          <p:cNvPicPr>
            <a:picLocks noChangeAspect="1"/>
          </p:cNvPicPr>
          <p:nvPr/>
        </p:nvPicPr>
        <p:blipFill>
          <a:blip r:embed="rId3" cstate="print"/>
          <a:stretch>
            <a:fillRect/>
          </a:stretch>
        </p:blipFill>
        <p:spPr bwMode="gray">
          <a:xfrm>
            <a:off x="4767316" y="5521820"/>
            <a:ext cx="552793" cy="441540"/>
          </a:xfrm>
          <a:prstGeom prst="rect">
            <a:avLst/>
          </a:prstGeom>
        </p:spPr>
      </p:pic>
      <p:cxnSp>
        <p:nvCxnSpPr>
          <p:cNvPr id="47" name="直接连接符 46">
            <a:extLst>
              <a:ext uri="{FF2B5EF4-FFF2-40B4-BE49-F238E27FC236}">
                <a16:creationId xmlns:a16="http://schemas.microsoft.com/office/drawing/2014/main" xmlns="" id="{EC12F701-5CB6-49B7-9E2A-12F3D8A167A3}"/>
              </a:ext>
            </a:extLst>
          </p:cNvPr>
          <p:cNvCxnSpPr>
            <a:cxnSpLocks/>
            <a:stCxn id="46" idx="0"/>
            <a:endCxn id="48" idx="2"/>
          </p:cNvCxnSpPr>
          <p:nvPr/>
        </p:nvCxnSpPr>
        <p:spPr bwMode="gray">
          <a:xfrm flipV="1">
            <a:off x="5043713" y="5093156"/>
            <a:ext cx="0" cy="42866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a16="http://schemas.microsoft.com/office/drawing/2014/main" xmlns="" id="{33ED1F59-B4E9-4E3D-8CCC-3B728F2F8E77}"/>
              </a:ext>
            </a:extLst>
          </p:cNvPr>
          <p:cNvSpPr/>
          <p:nvPr/>
        </p:nvSpPr>
        <p:spPr bwMode="gray">
          <a:xfrm>
            <a:off x="4694791" y="4803885"/>
            <a:ext cx="697843" cy="289271"/>
          </a:xfrm>
          <a:prstGeom prst="rect">
            <a:avLst/>
          </a:prstGeom>
          <a:solidFill>
            <a:srgbClr val="00B0F0"/>
          </a:solidFill>
          <a:ln w="9525" cap="flat" cmpd="sng" algn="ctr">
            <a:noFill/>
            <a:prstDash val="solid"/>
            <a:round/>
            <a:headEnd type="none" w="med" len="med"/>
            <a:tailEnd type="none" w="med" len="med"/>
          </a:ln>
          <a:effectLst/>
        </p:spPr>
        <p:txBody>
          <a:bodyPr vert="horz" wrap="square" lIns="66487" tIns="33243" rIns="66487" bIns="33243" numCol="1" rtlCol="0" anchor="ctr" anchorCtr="0" compatLnSpc="1">
            <a:prstTxWarp prst="textNoShape">
              <a:avLst/>
            </a:prstTxWarp>
            <a:noAutofit/>
          </a:bodyPr>
          <a:lstStyle/>
          <a:p>
            <a:pPr algn="ctr" defTabSz="672958" fontAlgn="ctr"/>
            <a:r>
              <a:rPr lang="en-US" sz="1400" dirty="0" smtClean="0">
                <a:solidFill>
                  <a:prstClr val="white"/>
                </a:solidFill>
                <a:latin typeface="Huawei Sans" panose="020C0503030203020204" pitchFamily="34" charset="0"/>
              </a:rPr>
              <a:t>Port</a:t>
            </a:r>
            <a:endParaRPr lang="en-US" altLang="zh-CN" sz="1400" dirty="0">
              <a:solidFill>
                <a:prstClr val="white"/>
              </a:solidFill>
              <a:latin typeface="Huawei Sans" panose="020C0503030203020204" pitchFamily="34" charset="0"/>
              <a:sym typeface="Huawei Sans" panose="020C0503030203020204" pitchFamily="34" charset="0"/>
            </a:endParaRPr>
          </a:p>
        </p:txBody>
      </p:sp>
      <p:sp>
        <p:nvSpPr>
          <p:cNvPr id="49" name="矩形 48">
            <a:extLst>
              <a:ext uri="{FF2B5EF4-FFF2-40B4-BE49-F238E27FC236}">
                <a16:creationId xmlns:a16="http://schemas.microsoft.com/office/drawing/2014/main" xmlns="" id="{67EAD2F2-12C7-45E1-BF3F-6A4AB395EFAB}"/>
              </a:ext>
            </a:extLst>
          </p:cNvPr>
          <p:cNvSpPr/>
          <p:nvPr/>
        </p:nvSpPr>
        <p:spPr bwMode="gray">
          <a:xfrm>
            <a:off x="5248438" y="3971538"/>
            <a:ext cx="973467" cy="289271"/>
          </a:xfrm>
          <a:prstGeom prst="rect">
            <a:avLst/>
          </a:prstGeom>
          <a:solidFill>
            <a:srgbClr val="00B0F0"/>
          </a:solidFill>
          <a:ln w="9525" cap="flat" cmpd="sng" algn="ctr">
            <a:noFill/>
            <a:prstDash val="solid"/>
            <a:round/>
            <a:headEnd type="none" w="med" len="med"/>
            <a:tailEnd type="none" w="med" len="med"/>
          </a:ln>
          <a:effectLst/>
        </p:spPr>
        <p:txBody>
          <a:bodyPr vert="horz" wrap="square" lIns="66487" tIns="33243" rIns="66487" bIns="33243" numCol="1" rtlCol="0" anchor="ctr" anchorCtr="0" compatLnSpc="1">
            <a:prstTxWarp prst="textNoShape">
              <a:avLst/>
            </a:prstTxWarp>
            <a:noAutofit/>
          </a:bodyPr>
          <a:lstStyle/>
          <a:p>
            <a:pPr algn="ctr" defTabSz="672958" fontAlgn="ctr"/>
            <a:r>
              <a:rPr lang="en-US" sz="1400" dirty="0" smtClean="0">
                <a:solidFill>
                  <a:prstClr val="white"/>
                </a:solidFill>
                <a:latin typeface="Huawei Sans" panose="020C0503030203020204" pitchFamily="34" charset="0"/>
              </a:rPr>
              <a:t>Subnet</a:t>
            </a:r>
            <a:endParaRPr lang="en-US" altLang="zh-CN" sz="1400" dirty="0">
              <a:solidFill>
                <a:prstClr val="white"/>
              </a:solidFill>
              <a:latin typeface="Huawei Sans" panose="020C0503030203020204" pitchFamily="34" charset="0"/>
              <a:sym typeface="Huawei Sans" panose="020C0503030203020204" pitchFamily="34" charset="0"/>
            </a:endParaRPr>
          </a:p>
        </p:txBody>
      </p:sp>
      <p:cxnSp>
        <p:nvCxnSpPr>
          <p:cNvPr id="52" name="直接连接符 51">
            <a:extLst>
              <a:ext uri="{FF2B5EF4-FFF2-40B4-BE49-F238E27FC236}">
                <a16:creationId xmlns:a16="http://schemas.microsoft.com/office/drawing/2014/main" xmlns="" id="{486E850F-3D69-457B-B298-92846004956E}"/>
              </a:ext>
            </a:extLst>
          </p:cNvPr>
          <p:cNvCxnSpPr>
            <a:cxnSpLocks/>
            <a:stCxn id="48" idx="0"/>
            <a:endCxn id="49" idx="2"/>
          </p:cNvCxnSpPr>
          <p:nvPr/>
        </p:nvCxnSpPr>
        <p:spPr bwMode="gray">
          <a:xfrm flipV="1">
            <a:off x="5043713" y="4260808"/>
            <a:ext cx="691460" cy="54307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3" name="图片 38" descr="交换机.png">
            <a:extLst>
              <a:ext uri="{FF2B5EF4-FFF2-40B4-BE49-F238E27FC236}">
                <a16:creationId xmlns:a16="http://schemas.microsoft.com/office/drawing/2014/main" xmlns="" id="{527F9267-DA31-466F-84A8-296450F2E6E6}"/>
              </a:ext>
            </a:extLst>
          </p:cNvPr>
          <p:cNvPicPr>
            <a:picLocks noChangeAspect="1"/>
          </p:cNvPicPr>
          <p:nvPr/>
        </p:nvPicPr>
        <p:blipFill>
          <a:blip r:embed="rId3" cstate="print"/>
          <a:stretch>
            <a:fillRect/>
          </a:stretch>
        </p:blipFill>
        <p:spPr bwMode="gray">
          <a:xfrm>
            <a:off x="6210965" y="5521820"/>
            <a:ext cx="552793" cy="441540"/>
          </a:xfrm>
          <a:prstGeom prst="rect">
            <a:avLst/>
          </a:prstGeom>
        </p:spPr>
      </p:pic>
      <p:cxnSp>
        <p:nvCxnSpPr>
          <p:cNvPr id="55" name="直接连接符 54">
            <a:extLst>
              <a:ext uri="{FF2B5EF4-FFF2-40B4-BE49-F238E27FC236}">
                <a16:creationId xmlns:a16="http://schemas.microsoft.com/office/drawing/2014/main" xmlns="" id="{9D010C40-12D4-42AE-8595-7732749D1225}"/>
              </a:ext>
            </a:extLst>
          </p:cNvPr>
          <p:cNvCxnSpPr>
            <a:cxnSpLocks/>
            <a:stCxn id="53" idx="0"/>
            <a:endCxn id="56" idx="2"/>
          </p:cNvCxnSpPr>
          <p:nvPr/>
        </p:nvCxnSpPr>
        <p:spPr bwMode="gray">
          <a:xfrm flipV="1">
            <a:off x="6487362" y="5093156"/>
            <a:ext cx="0" cy="42866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6" name="矩形 55">
            <a:extLst>
              <a:ext uri="{FF2B5EF4-FFF2-40B4-BE49-F238E27FC236}">
                <a16:creationId xmlns:a16="http://schemas.microsoft.com/office/drawing/2014/main" xmlns="" id="{05F9CD99-A89F-4293-8E90-4E81BCC99FB3}"/>
              </a:ext>
            </a:extLst>
          </p:cNvPr>
          <p:cNvSpPr/>
          <p:nvPr/>
        </p:nvSpPr>
        <p:spPr bwMode="gray">
          <a:xfrm>
            <a:off x="6138440" y="4803885"/>
            <a:ext cx="697843" cy="289271"/>
          </a:xfrm>
          <a:prstGeom prst="rect">
            <a:avLst/>
          </a:prstGeom>
          <a:solidFill>
            <a:srgbClr val="00B0F0"/>
          </a:solidFill>
          <a:ln w="9525" cap="flat" cmpd="sng" algn="ctr">
            <a:noFill/>
            <a:prstDash val="solid"/>
            <a:round/>
            <a:headEnd type="none" w="med" len="med"/>
            <a:tailEnd type="none" w="med" len="med"/>
          </a:ln>
          <a:effectLst/>
        </p:spPr>
        <p:txBody>
          <a:bodyPr vert="horz" wrap="square" lIns="66487" tIns="33243" rIns="66487" bIns="33243" numCol="1" rtlCol="0" anchor="ctr" anchorCtr="0" compatLnSpc="1">
            <a:prstTxWarp prst="textNoShape">
              <a:avLst/>
            </a:prstTxWarp>
            <a:noAutofit/>
          </a:bodyPr>
          <a:lstStyle/>
          <a:p>
            <a:pPr algn="ctr" defTabSz="672958" fontAlgn="ctr"/>
            <a:r>
              <a:rPr lang="en-US" sz="1400" dirty="0" smtClean="0">
                <a:solidFill>
                  <a:prstClr val="white"/>
                </a:solidFill>
                <a:latin typeface="Huawei Sans" panose="020C0503030203020204" pitchFamily="34" charset="0"/>
              </a:rPr>
              <a:t>Port</a:t>
            </a:r>
            <a:endParaRPr lang="en-US" altLang="zh-CN" sz="1400" dirty="0">
              <a:solidFill>
                <a:prstClr val="white"/>
              </a:solidFill>
              <a:latin typeface="Huawei Sans" panose="020C0503030203020204" pitchFamily="34" charset="0"/>
              <a:sym typeface="Huawei Sans" panose="020C0503030203020204" pitchFamily="34" charset="0"/>
            </a:endParaRPr>
          </a:p>
        </p:txBody>
      </p:sp>
      <p:cxnSp>
        <p:nvCxnSpPr>
          <p:cNvPr id="57" name="直接连接符 56">
            <a:extLst>
              <a:ext uri="{FF2B5EF4-FFF2-40B4-BE49-F238E27FC236}">
                <a16:creationId xmlns:a16="http://schemas.microsoft.com/office/drawing/2014/main" xmlns="" id="{0293D25C-4EB3-4C72-8597-634B128109EA}"/>
              </a:ext>
            </a:extLst>
          </p:cNvPr>
          <p:cNvCxnSpPr>
            <a:cxnSpLocks/>
            <a:stCxn id="56" idx="0"/>
            <a:endCxn id="49" idx="2"/>
          </p:cNvCxnSpPr>
          <p:nvPr/>
        </p:nvCxnSpPr>
        <p:spPr bwMode="gray">
          <a:xfrm flipH="1" flipV="1">
            <a:off x="5735173" y="4260808"/>
            <a:ext cx="752189" cy="54307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9" name="图片 38" descr="交换机.png">
            <a:extLst>
              <a:ext uri="{FF2B5EF4-FFF2-40B4-BE49-F238E27FC236}">
                <a16:creationId xmlns:a16="http://schemas.microsoft.com/office/drawing/2014/main" xmlns="" id="{08FBB872-F3CF-4F99-8C98-01065E078BF0}"/>
              </a:ext>
            </a:extLst>
          </p:cNvPr>
          <p:cNvPicPr>
            <a:picLocks noChangeAspect="1"/>
          </p:cNvPicPr>
          <p:nvPr/>
        </p:nvPicPr>
        <p:blipFill>
          <a:blip r:embed="rId3" cstate="print"/>
          <a:stretch>
            <a:fillRect/>
          </a:stretch>
        </p:blipFill>
        <p:spPr bwMode="gray">
          <a:xfrm>
            <a:off x="7226341" y="5521820"/>
            <a:ext cx="552793" cy="441540"/>
          </a:xfrm>
          <a:prstGeom prst="rect">
            <a:avLst/>
          </a:prstGeom>
        </p:spPr>
      </p:pic>
      <p:cxnSp>
        <p:nvCxnSpPr>
          <p:cNvPr id="61" name="直接连接符 60">
            <a:extLst>
              <a:ext uri="{FF2B5EF4-FFF2-40B4-BE49-F238E27FC236}">
                <a16:creationId xmlns:a16="http://schemas.microsoft.com/office/drawing/2014/main" xmlns="" id="{768E922C-09C5-4D0A-9DEE-2E287EE363C3}"/>
              </a:ext>
            </a:extLst>
          </p:cNvPr>
          <p:cNvCxnSpPr>
            <a:cxnSpLocks/>
            <a:stCxn id="59" idx="0"/>
            <a:endCxn id="64" idx="2"/>
          </p:cNvCxnSpPr>
          <p:nvPr/>
        </p:nvCxnSpPr>
        <p:spPr bwMode="gray">
          <a:xfrm flipV="1">
            <a:off x="7502737" y="5093156"/>
            <a:ext cx="0" cy="42866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4" name="矩形 63">
            <a:extLst>
              <a:ext uri="{FF2B5EF4-FFF2-40B4-BE49-F238E27FC236}">
                <a16:creationId xmlns:a16="http://schemas.microsoft.com/office/drawing/2014/main" xmlns="" id="{A6968949-DE92-4217-8A61-36FD494FF279}"/>
              </a:ext>
            </a:extLst>
          </p:cNvPr>
          <p:cNvSpPr/>
          <p:nvPr/>
        </p:nvSpPr>
        <p:spPr bwMode="gray">
          <a:xfrm>
            <a:off x="7153815" y="4803885"/>
            <a:ext cx="697843" cy="289271"/>
          </a:xfrm>
          <a:prstGeom prst="rect">
            <a:avLst/>
          </a:prstGeom>
          <a:solidFill>
            <a:srgbClr val="00B0F0"/>
          </a:solidFill>
          <a:ln w="9525" cap="flat" cmpd="sng" algn="ctr">
            <a:noFill/>
            <a:prstDash val="solid"/>
            <a:round/>
            <a:headEnd type="none" w="med" len="med"/>
            <a:tailEnd type="none" w="med" len="med"/>
          </a:ln>
          <a:effectLst/>
        </p:spPr>
        <p:txBody>
          <a:bodyPr vert="horz" wrap="square" lIns="66487" tIns="33243" rIns="66487" bIns="33243" numCol="1" rtlCol="0" anchor="ctr" anchorCtr="0" compatLnSpc="1">
            <a:prstTxWarp prst="textNoShape">
              <a:avLst/>
            </a:prstTxWarp>
            <a:noAutofit/>
          </a:bodyPr>
          <a:lstStyle/>
          <a:p>
            <a:pPr algn="ctr" defTabSz="672958" fontAlgn="ctr"/>
            <a:r>
              <a:rPr lang="en-US" sz="1400" dirty="0" smtClean="0">
                <a:solidFill>
                  <a:prstClr val="white"/>
                </a:solidFill>
                <a:latin typeface="Huawei Sans" panose="020C0503030203020204" pitchFamily="34" charset="0"/>
              </a:rPr>
              <a:t>Port</a:t>
            </a:r>
            <a:endParaRPr lang="en-US" altLang="zh-CN" sz="1400" dirty="0">
              <a:solidFill>
                <a:prstClr val="white"/>
              </a:solidFill>
              <a:latin typeface="Huawei Sans" panose="020C0503030203020204" pitchFamily="34" charset="0"/>
              <a:sym typeface="Huawei Sans" panose="020C0503030203020204" pitchFamily="34" charset="0"/>
            </a:endParaRPr>
          </a:p>
        </p:txBody>
      </p:sp>
      <p:sp>
        <p:nvSpPr>
          <p:cNvPr id="65" name="矩形 64">
            <a:extLst>
              <a:ext uri="{FF2B5EF4-FFF2-40B4-BE49-F238E27FC236}">
                <a16:creationId xmlns:a16="http://schemas.microsoft.com/office/drawing/2014/main" xmlns="" id="{5E232C84-1E6A-4A34-9480-CDA15ECA0299}"/>
              </a:ext>
            </a:extLst>
          </p:cNvPr>
          <p:cNvSpPr/>
          <p:nvPr/>
        </p:nvSpPr>
        <p:spPr bwMode="gray">
          <a:xfrm>
            <a:off x="7720464" y="3971538"/>
            <a:ext cx="973467" cy="289271"/>
          </a:xfrm>
          <a:prstGeom prst="rect">
            <a:avLst/>
          </a:prstGeom>
          <a:solidFill>
            <a:srgbClr val="00B0F0"/>
          </a:solidFill>
          <a:ln w="9525" cap="flat" cmpd="sng" algn="ctr">
            <a:noFill/>
            <a:prstDash val="solid"/>
            <a:round/>
            <a:headEnd type="none" w="med" len="med"/>
            <a:tailEnd type="none" w="med" len="med"/>
          </a:ln>
          <a:effectLst/>
        </p:spPr>
        <p:txBody>
          <a:bodyPr vert="horz" wrap="square" lIns="66487" tIns="33243" rIns="66487" bIns="33243" numCol="1" rtlCol="0" anchor="ctr" anchorCtr="0" compatLnSpc="1">
            <a:prstTxWarp prst="textNoShape">
              <a:avLst/>
            </a:prstTxWarp>
            <a:noAutofit/>
          </a:bodyPr>
          <a:lstStyle/>
          <a:p>
            <a:pPr algn="ctr" defTabSz="672958" fontAlgn="ctr"/>
            <a:r>
              <a:rPr lang="en-US" sz="1400" dirty="0" smtClean="0">
                <a:solidFill>
                  <a:prstClr val="white"/>
                </a:solidFill>
                <a:latin typeface="Huawei Sans" panose="020C0503030203020204" pitchFamily="34" charset="0"/>
              </a:rPr>
              <a:t>Subnet</a:t>
            </a:r>
            <a:endParaRPr lang="en-US" altLang="zh-CN" sz="1400" dirty="0">
              <a:solidFill>
                <a:prstClr val="white"/>
              </a:solidFill>
              <a:latin typeface="Huawei Sans" panose="020C0503030203020204" pitchFamily="34" charset="0"/>
              <a:sym typeface="Huawei Sans" panose="020C0503030203020204" pitchFamily="34" charset="0"/>
            </a:endParaRPr>
          </a:p>
        </p:txBody>
      </p:sp>
      <p:cxnSp>
        <p:nvCxnSpPr>
          <p:cNvPr id="66" name="直接连接符 65">
            <a:extLst>
              <a:ext uri="{FF2B5EF4-FFF2-40B4-BE49-F238E27FC236}">
                <a16:creationId xmlns:a16="http://schemas.microsoft.com/office/drawing/2014/main" xmlns="" id="{2F760F45-7AA7-4599-8915-ADE133EAB569}"/>
              </a:ext>
            </a:extLst>
          </p:cNvPr>
          <p:cNvCxnSpPr>
            <a:cxnSpLocks/>
            <a:stCxn id="64" idx="0"/>
            <a:endCxn id="65" idx="2"/>
          </p:cNvCxnSpPr>
          <p:nvPr/>
        </p:nvCxnSpPr>
        <p:spPr bwMode="gray">
          <a:xfrm flipV="1">
            <a:off x="7502737" y="4260808"/>
            <a:ext cx="704461" cy="54307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67" name="图片 38" descr="交换机.png">
            <a:extLst>
              <a:ext uri="{FF2B5EF4-FFF2-40B4-BE49-F238E27FC236}">
                <a16:creationId xmlns:a16="http://schemas.microsoft.com/office/drawing/2014/main" xmlns="" id="{37F61585-B777-4CE7-BA48-4988D65D2842}"/>
              </a:ext>
            </a:extLst>
          </p:cNvPr>
          <p:cNvPicPr>
            <a:picLocks noChangeAspect="1"/>
          </p:cNvPicPr>
          <p:nvPr/>
        </p:nvPicPr>
        <p:blipFill>
          <a:blip r:embed="rId3" cstate="print"/>
          <a:stretch>
            <a:fillRect/>
          </a:stretch>
        </p:blipFill>
        <p:spPr bwMode="gray">
          <a:xfrm>
            <a:off x="8669990" y="5521820"/>
            <a:ext cx="552793" cy="441540"/>
          </a:xfrm>
          <a:prstGeom prst="rect">
            <a:avLst/>
          </a:prstGeom>
        </p:spPr>
      </p:pic>
      <p:cxnSp>
        <p:nvCxnSpPr>
          <p:cNvPr id="68" name="直接连接符 67">
            <a:extLst>
              <a:ext uri="{FF2B5EF4-FFF2-40B4-BE49-F238E27FC236}">
                <a16:creationId xmlns:a16="http://schemas.microsoft.com/office/drawing/2014/main" xmlns="" id="{380D29F6-4CDA-4807-92F2-AD7EF24407C0}"/>
              </a:ext>
            </a:extLst>
          </p:cNvPr>
          <p:cNvCxnSpPr>
            <a:cxnSpLocks/>
            <a:stCxn id="67" idx="0"/>
            <a:endCxn id="69" idx="2"/>
          </p:cNvCxnSpPr>
          <p:nvPr/>
        </p:nvCxnSpPr>
        <p:spPr bwMode="gray">
          <a:xfrm flipV="1">
            <a:off x="8946386" y="5093156"/>
            <a:ext cx="0" cy="42866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9" name="矩形 68">
            <a:extLst>
              <a:ext uri="{FF2B5EF4-FFF2-40B4-BE49-F238E27FC236}">
                <a16:creationId xmlns:a16="http://schemas.microsoft.com/office/drawing/2014/main" xmlns="" id="{00F1EA31-8746-40A4-806A-2B8A2EE9FD62}"/>
              </a:ext>
            </a:extLst>
          </p:cNvPr>
          <p:cNvSpPr/>
          <p:nvPr/>
        </p:nvSpPr>
        <p:spPr bwMode="gray">
          <a:xfrm>
            <a:off x="8597464" y="4803885"/>
            <a:ext cx="697843" cy="289271"/>
          </a:xfrm>
          <a:prstGeom prst="rect">
            <a:avLst/>
          </a:prstGeom>
          <a:solidFill>
            <a:srgbClr val="00B0F0"/>
          </a:solidFill>
          <a:ln w="9525" cap="flat" cmpd="sng" algn="ctr">
            <a:noFill/>
            <a:prstDash val="solid"/>
            <a:round/>
            <a:headEnd type="none" w="med" len="med"/>
            <a:tailEnd type="none" w="med" len="med"/>
          </a:ln>
          <a:effectLst/>
        </p:spPr>
        <p:txBody>
          <a:bodyPr vert="horz" wrap="square" lIns="66487" tIns="33243" rIns="66487" bIns="33243" numCol="1" rtlCol="0" anchor="ctr" anchorCtr="0" compatLnSpc="1">
            <a:prstTxWarp prst="textNoShape">
              <a:avLst/>
            </a:prstTxWarp>
            <a:noAutofit/>
          </a:bodyPr>
          <a:lstStyle/>
          <a:p>
            <a:pPr algn="ctr" defTabSz="672958" fontAlgn="ctr"/>
            <a:r>
              <a:rPr lang="en-US" sz="1400" dirty="0" smtClean="0">
                <a:solidFill>
                  <a:prstClr val="white"/>
                </a:solidFill>
                <a:latin typeface="Huawei Sans" panose="020C0503030203020204" pitchFamily="34" charset="0"/>
              </a:rPr>
              <a:t>Port</a:t>
            </a:r>
            <a:endParaRPr lang="en-US" altLang="zh-CN" sz="1400" dirty="0">
              <a:solidFill>
                <a:prstClr val="white"/>
              </a:solidFill>
              <a:latin typeface="Huawei Sans" panose="020C0503030203020204" pitchFamily="34" charset="0"/>
              <a:sym typeface="Huawei Sans" panose="020C0503030203020204" pitchFamily="34" charset="0"/>
            </a:endParaRPr>
          </a:p>
        </p:txBody>
      </p:sp>
      <p:cxnSp>
        <p:nvCxnSpPr>
          <p:cNvPr id="70" name="直接连接符 69">
            <a:extLst>
              <a:ext uri="{FF2B5EF4-FFF2-40B4-BE49-F238E27FC236}">
                <a16:creationId xmlns:a16="http://schemas.microsoft.com/office/drawing/2014/main" xmlns="" id="{0066DEB6-0ABA-4F3E-BE0B-11967AC0A5DB}"/>
              </a:ext>
            </a:extLst>
          </p:cNvPr>
          <p:cNvCxnSpPr>
            <a:cxnSpLocks/>
            <a:stCxn id="69" idx="0"/>
            <a:endCxn id="65" idx="2"/>
          </p:cNvCxnSpPr>
          <p:nvPr/>
        </p:nvCxnSpPr>
        <p:spPr bwMode="gray">
          <a:xfrm flipH="1" flipV="1">
            <a:off x="8207198" y="4260808"/>
            <a:ext cx="739188" cy="54307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3F3E6FEF-0D52-4F2D-B047-ED13715514E9}"/>
              </a:ext>
            </a:extLst>
          </p:cNvPr>
          <p:cNvCxnSpPr>
            <a:cxnSpLocks/>
            <a:stCxn id="94" idx="0"/>
            <a:endCxn id="89" idx="2"/>
          </p:cNvCxnSpPr>
          <p:nvPr/>
        </p:nvCxnSpPr>
        <p:spPr bwMode="gray">
          <a:xfrm flipV="1">
            <a:off x="2411294" y="4873702"/>
            <a:ext cx="1" cy="571385"/>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82" name="组合 81">
            <a:extLst>
              <a:ext uri="{FF2B5EF4-FFF2-40B4-BE49-F238E27FC236}">
                <a16:creationId xmlns:a16="http://schemas.microsoft.com/office/drawing/2014/main" xmlns="" id="{71C2E271-EB7A-4197-9A95-72EFCF44064F}"/>
              </a:ext>
            </a:extLst>
          </p:cNvPr>
          <p:cNvGrpSpPr/>
          <p:nvPr/>
        </p:nvGrpSpPr>
        <p:grpSpPr bwMode="gray">
          <a:xfrm>
            <a:off x="1810172" y="3393281"/>
            <a:ext cx="1202243" cy="441817"/>
            <a:chOff x="2876572" y="5695239"/>
            <a:chExt cx="2005398" cy="732483"/>
          </a:xfrm>
        </p:grpSpPr>
        <p:sp>
          <p:nvSpPr>
            <p:cNvPr id="83" name="矩形: 圆角 82">
              <a:extLst>
                <a:ext uri="{FF2B5EF4-FFF2-40B4-BE49-F238E27FC236}">
                  <a16:creationId xmlns:a16="http://schemas.microsoft.com/office/drawing/2014/main" xmlns="" id="{96508258-B49D-4C4B-81B7-AE4F507379A6}"/>
                </a:ext>
              </a:extLst>
            </p:cNvPr>
            <p:cNvSpPr/>
            <p:nvPr/>
          </p:nvSpPr>
          <p:spPr bwMode="gray">
            <a:xfrm>
              <a:off x="2876572" y="5695239"/>
              <a:ext cx="2005398" cy="732483"/>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72000" fontAlgn="ctr">
                <a:spcBef>
                  <a:spcPts val="200"/>
                </a:spcBef>
                <a:spcAft>
                  <a:spcPct val="0"/>
                </a:spcAft>
              </a:pPr>
              <a:endParaRPr lang="en-US" altLang="zh-CN" sz="1400" dirty="0">
                <a:solidFill>
                  <a:srgbClr val="0082B4"/>
                </a:solidFill>
                <a:sym typeface="Huawei Sans" panose="020C0503030203020204" pitchFamily="34" charset="0"/>
              </a:endParaRPr>
            </a:p>
          </p:txBody>
        </p:sp>
        <p:sp>
          <p:nvSpPr>
            <p:cNvPr id="86" name="文本框 85">
              <a:extLst>
                <a:ext uri="{FF2B5EF4-FFF2-40B4-BE49-F238E27FC236}">
                  <a16:creationId xmlns:a16="http://schemas.microsoft.com/office/drawing/2014/main" xmlns="" id="{B0EED7A5-9B77-4383-BA94-465EDF7B6257}"/>
                </a:ext>
              </a:extLst>
            </p:cNvPr>
            <p:cNvSpPr txBox="1"/>
            <p:nvPr/>
          </p:nvSpPr>
          <p:spPr bwMode="gray">
            <a:xfrm>
              <a:off x="3043197" y="5786736"/>
              <a:ext cx="1723173" cy="510260"/>
            </a:xfrm>
            <a:prstGeom prst="rect">
              <a:avLst/>
            </a:prstGeom>
            <a:noFill/>
          </p:spPr>
          <p:txBody>
            <a:bodyPr wrap="square" rtlCol="0">
              <a:spAutoFit/>
            </a:bodyPr>
            <a:lstStyle/>
            <a:p>
              <a:pPr fontAlgn="ctr"/>
              <a:r>
                <a:rPr lang="en-US" sz="1400" dirty="0" smtClean="0">
                  <a:solidFill>
                    <a:prstClr val="black"/>
                  </a:solidFill>
                  <a:latin typeface="Huawei Sans" panose="020C0503030203020204" pitchFamily="34" charset="0"/>
                </a:rPr>
                <a:t>Network</a:t>
              </a:r>
              <a:endParaRPr lang="en-US" altLang="zh-CN" sz="1400" dirty="0">
                <a:solidFill>
                  <a:prstClr val="black"/>
                </a:solidFill>
                <a:latin typeface="Huawei Sans" panose="020C0503030203020204" pitchFamily="34" charset="0"/>
                <a:sym typeface="Huawei Sans" panose="020C0503030203020204" pitchFamily="34" charset="0"/>
              </a:endParaRPr>
            </a:p>
          </p:txBody>
        </p:sp>
      </p:grpSp>
      <p:grpSp>
        <p:nvGrpSpPr>
          <p:cNvPr id="88" name="组合 87">
            <a:extLst>
              <a:ext uri="{FF2B5EF4-FFF2-40B4-BE49-F238E27FC236}">
                <a16:creationId xmlns:a16="http://schemas.microsoft.com/office/drawing/2014/main" xmlns="" id="{0304CF60-5764-471E-A947-175FA00F4951}"/>
              </a:ext>
            </a:extLst>
          </p:cNvPr>
          <p:cNvGrpSpPr/>
          <p:nvPr/>
        </p:nvGrpSpPr>
        <p:grpSpPr bwMode="gray">
          <a:xfrm>
            <a:off x="1810173" y="4431885"/>
            <a:ext cx="1202244" cy="441817"/>
            <a:chOff x="2876572" y="5695241"/>
            <a:chExt cx="2005398" cy="441817"/>
          </a:xfrm>
        </p:grpSpPr>
        <p:sp>
          <p:nvSpPr>
            <p:cNvPr id="89" name="矩形: 圆角 88">
              <a:extLst>
                <a:ext uri="{FF2B5EF4-FFF2-40B4-BE49-F238E27FC236}">
                  <a16:creationId xmlns:a16="http://schemas.microsoft.com/office/drawing/2014/main" xmlns="" id="{752BC2EA-03B0-4DD9-950B-F30310B64792}"/>
                </a:ext>
              </a:extLst>
            </p:cNvPr>
            <p:cNvSpPr/>
            <p:nvPr/>
          </p:nvSpPr>
          <p:spPr bwMode="gray">
            <a:xfrm>
              <a:off x="2876572" y="5695241"/>
              <a:ext cx="2005398" cy="441817"/>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72000" fontAlgn="ctr">
                <a:spcBef>
                  <a:spcPts val="200"/>
                </a:spcBef>
                <a:spcAft>
                  <a:spcPct val="0"/>
                </a:spcAft>
              </a:pPr>
              <a:endParaRPr lang="en-US" altLang="zh-CN" sz="1400" dirty="0">
                <a:solidFill>
                  <a:srgbClr val="0082B4"/>
                </a:solidFill>
                <a:sym typeface="Huawei Sans" panose="020C0503030203020204" pitchFamily="34" charset="0"/>
              </a:endParaRPr>
            </a:p>
          </p:txBody>
        </p:sp>
        <p:sp>
          <p:nvSpPr>
            <p:cNvPr id="92" name="文本框 91">
              <a:extLst>
                <a:ext uri="{FF2B5EF4-FFF2-40B4-BE49-F238E27FC236}">
                  <a16:creationId xmlns:a16="http://schemas.microsoft.com/office/drawing/2014/main" xmlns="" id="{BB0F6653-9015-444B-B5D4-0FF347B7E89B}"/>
                </a:ext>
              </a:extLst>
            </p:cNvPr>
            <p:cNvSpPr txBox="1"/>
            <p:nvPr/>
          </p:nvSpPr>
          <p:spPr bwMode="gray">
            <a:xfrm>
              <a:off x="3204191" y="5744629"/>
              <a:ext cx="1532510" cy="307777"/>
            </a:xfrm>
            <a:prstGeom prst="rect">
              <a:avLst/>
            </a:prstGeom>
            <a:noFill/>
          </p:spPr>
          <p:txBody>
            <a:bodyPr wrap="square" rtlCol="0">
              <a:spAutoFit/>
            </a:bodyPr>
            <a:lstStyle/>
            <a:p>
              <a:pPr fontAlgn="ctr"/>
              <a:r>
                <a:rPr lang="en-US" sz="1400" dirty="0" smtClean="0">
                  <a:solidFill>
                    <a:prstClr val="black"/>
                  </a:solidFill>
                  <a:latin typeface="Huawei Sans" panose="020C0503030203020204" pitchFamily="34" charset="0"/>
                </a:rPr>
                <a:t>Subnet</a:t>
              </a:r>
              <a:endParaRPr lang="en-US" altLang="zh-CN" sz="1400" dirty="0">
                <a:solidFill>
                  <a:prstClr val="black"/>
                </a:solidFill>
                <a:latin typeface="Huawei Sans" panose="020C0503030203020204" pitchFamily="34" charset="0"/>
                <a:sym typeface="Huawei Sans" panose="020C0503030203020204" pitchFamily="34" charset="0"/>
              </a:endParaRPr>
            </a:p>
          </p:txBody>
        </p:sp>
      </p:grpSp>
      <p:grpSp>
        <p:nvGrpSpPr>
          <p:cNvPr id="93" name="组合 92">
            <a:extLst>
              <a:ext uri="{FF2B5EF4-FFF2-40B4-BE49-F238E27FC236}">
                <a16:creationId xmlns:a16="http://schemas.microsoft.com/office/drawing/2014/main" xmlns="" id="{C524ECF1-D6D5-469B-AE0F-958030E24D6E}"/>
              </a:ext>
            </a:extLst>
          </p:cNvPr>
          <p:cNvGrpSpPr/>
          <p:nvPr/>
        </p:nvGrpSpPr>
        <p:grpSpPr bwMode="gray">
          <a:xfrm>
            <a:off x="1810172" y="5445087"/>
            <a:ext cx="1202243" cy="441817"/>
            <a:chOff x="2876572" y="5695241"/>
            <a:chExt cx="2005398" cy="441817"/>
          </a:xfrm>
        </p:grpSpPr>
        <p:sp>
          <p:nvSpPr>
            <p:cNvPr id="94" name="矩形: 圆角 93">
              <a:extLst>
                <a:ext uri="{FF2B5EF4-FFF2-40B4-BE49-F238E27FC236}">
                  <a16:creationId xmlns:a16="http://schemas.microsoft.com/office/drawing/2014/main" xmlns="" id="{8022C51E-BA33-47DD-94F5-350846A3F605}"/>
                </a:ext>
              </a:extLst>
            </p:cNvPr>
            <p:cNvSpPr/>
            <p:nvPr/>
          </p:nvSpPr>
          <p:spPr bwMode="gray">
            <a:xfrm>
              <a:off x="2876572" y="5695241"/>
              <a:ext cx="2005398" cy="441817"/>
            </a:xfrm>
            <a:prstGeom prst="roundRect">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72000" fontAlgn="ctr">
                <a:spcBef>
                  <a:spcPts val="200"/>
                </a:spcBef>
                <a:spcAft>
                  <a:spcPct val="0"/>
                </a:spcAft>
              </a:pPr>
              <a:endParaRPr lang="en-US" altLang="zh-CN" sz="1400" dirty="0">
                <a:solidFill>
                  <a:srgbClr val="0082B4"/>
                </a:solidFill>
                <a:sym typeface="Huawei Sans" panose="020C0503030203020204" pitchFamily="34" charset="0"/>
              </a:endParaRPr>
            </a:p>
          </p:txBody>
        </p:sp>
        <p:sp>
          <p:nvSpPr>
            <p:cNvPr id="95" name="文本框 94">
              <a:extLst>
                <a:ext uri="{FF2B5EF4-FFF2-40B4-BE49-F238E27FC236}">
                  <a16:creationId xmlns:a16="http://schemas.microsoft.com/office/drawing/2014/main" xmlns="" id="{A055EFC1-ACE8-448A-A6D0-7006FACA5C96}"/>
                </a:ext>
              </a:extLst>
            </p:cNvPr>
            <p:cNvSpPr txBox="1"/>
            <p:nvPr/>
          </p:nvSpPr>
          <p:spPr bwMode="gray">
            <a:xfrm>
              <a:off x="3318586" y="5744629"/>
              <a:ext cx="1075737" cy="307777"/>
            </a:xfrm>
            <a:prstGeom prst="rect">
              <a:avLst/>
            </a:prstGeom>
            <a:noFill/>
          </p:spPr>
          <p:txBody>
            <a:bodyPr wrap="square" rtlCol="0">
              <a:spAutoFit/>
            </a:bodyPr>
            <a:lstStyle/>
            <a:p>
              <a:pPr fontAlgn="ctr"/>
              <a:r>
                <a:rPr lang="en-US" sz="1400" dirty="0" smtClean="0">
                  <a:solidFill>
                    <a:prstClr val="black"/>
                  </a:solidFill>
                  <a:latin typeface="Huawei Sans" panose="020C0503030203020204" pitchFamily="34" charset="0"/>
                </a:rPr>
                <a:t>Port</a:t>
              </a:r>
              <a:endParaRPr lang="en-US" altLang="zh-CN" sz="1400" dirty="0">
                <a:solidFill>
                  <a:prstClr val="black"/>
                </a:solidFill>
                <a:latin typeface="Huawei Sans" panose="020C0503030203020204" pitchFamily="34" charset="0"/>
                <a:sym typeface="Huawei Sans" panose="020C0503030203020204" pitchFamily="34" charset="0"/>
              </a:endParaRPr>
            </a:p>
          </p:txBody>
        </p:sp>
      </p:grpSp>
      <p:cxnSp>
        <p:nvCxnSpPr>
          <p:cNvPr id="106" name="直接连接符 105">
            <a:extLst>
              <a:ext uri="{FF2B5EF4-FFF2-40B4-BE49-F238E27FC236}">
                <a16:creationId xmlns:a16="http://schemas.microsoft.com/office/drawing/2014/main" xmlns="" id="{73DE259D-9CB3-47C6-8B7E-48FF745D4C8E}"/>
              </a:ext>
            </a:extLst>
          </p:cNvPr>
          <p:cNvCxnSpPr>
            <a:cxnSpLocks/>
            <a:stCxn id="89" idx="0"/>
            <a:endCxn id="83" idx="2"/>
          </p:cNvCxnSpPr>
          <p:nvPr/>
        </p:nvCxnSpPr>
        <p:spPr bwMode="gray">
          <a:xfrm flipH="1" flipV="1">
            <a:off x="2411294" y="3835098"/>
            <a:ext cx="1" cy="59678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7" name="文本框 106">
            <a:extLst>
              <a:ext uri="{FF2B5EF4-FFF2-40B4-BE49-F238E27FC236}">
                <a16:creationId xmlns:a16="http://schemas.microsoft.com/office/drawing/2014/main" xmlns="" id="{A5937C2C-4613-457C-876A-2130394FED8F}"/>
              </a:ext>
            </a:extLst>
          </p:cNvPr>
          <p:cNvSpPr txBox="1"/>
          <p:nvPr/>
        </p:nvSpPr>
        <p:spPr bwMode="gray">
          <a:xfrm>
            <a:off x="2411295" y="3950377"/>
            <a:ext cx="607538" cy="307777"/>
          </a:xfrm>
          <a:prstGeom prst="rect">
            <a:avLst/>
          </a:prstGeom>
          <a:noFill/>
        </p:spPr>
        <p:txBody>
          <a:bodyPr wrap="square" rtlCol="0">
            <a:spAutoFit/>
          </a:bodyPr>
          <a:lstStyle/>
          <a:p>
            <a:pPr fontAlgn="ctr"/>
            <a:r>
              <a:rPr lang="en-US" sz="1400" dirty="0" smtClean="0">
                <a:solidFill>
                  <a:prstClr val="black"/>
                </a:solidFill>
                <a:latin typeface="Huawei Sans" panose="020C0503030203020204" pitchFamily="34" charset="0"/>
              </a:rPr>
              <a:t>1:N</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108" name="文本框 107">
            <a:extLst>
              <a:ext uri="{FF2B5EF4-FFF2-40B4-BE49-F238E27FC236}">
                <a16:creationId xmlns:a16="http://schemas.microsoft.com/office/drawing/2014/main" xmlns="" id="{95380309-3727-4370-8186-44CB1D4DBC64}"/>
              </a:ext>
            </a:extLst>
          </p:cNvPr>
          <p:cNvSpPr txBox="1"/>
          <p:nvPr/>
        </p:nvSpPr>
        <p:spPr bwMode="gray">
          <a:xfrm>
            <a:off x="2411294" y="4984525"/>
            <a:ext cx="573761" cy="307777"/>
          </a:xfrm>
          <a:prstGeom prst="rect">
            <a:avLst/>
          </a:prstGeom>
          <a:noFill/>
        </p:spPr>
        <p:txBody>
          <a:bodyPr wrap="square" rtlCol="0">
            <a:spAutoFit/>
          </a:bodyPr>
          <a:lstStyle/>
          <a:p>
            <a:pPr fontAlgn="ctr"/>
            <a:r>
              <a:rPr lang="en-US" sz="1400" dirty="0" smtClean="0">
                <a:solidFill>
                  <a:prstClr val="black"/>
                </a:solidFill>
                <a:latin typeface="Huawei Sans" panose="020C0503030203020204" pitchFamily="34" charset="0"/>
              </a:rPr>
              <a:t>1:N</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40" name="五边形 24">
            <a:extLst>
              <a:ext uri="{FF2B5EF4-FFF2-40B4-BE49-F238E27FC236}">
                <a16:creationId xmlns:a16="http://schemas.microsoft.com/office/drawing/2014/main" xmlns="" id="{6DEE2D4C-6D0E-433A-BE3F-3B740BC81271}"/>
              </a:ext>
            </a:extLst>
          </p:cNvPr>
          <p:cNvSpPr/>
          <p:nvPr/>
        </p:nvSpPr>
        <p:spPr bwMode="auto">
          <a:xfrm>
            <a:off x="6477065" y="54232"/>
            <a:ext cx="1029851" cy="39323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Hosting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41" name="燕尾形 25">
            <a:extLst>
              <a:ext uri="{FF2B5EF4-FFF2-40B4-BE49-F238E27FC236}">
                <a16:creationId xmlns:a16="http://schemas.microsoft.com/office/drawing/2014/main" xmlns="" id="{DBFF17A4-10DB-4676-8905-97ED565EBF5D}"/>
              </a:ext>
            </a:extLst>
          </p:cNvPr>
          <p:cNvSpPr/>
          <p:nvPr/>
        </p:nvSpPr>
        <p:spPr bwMode="auto">
          <a:xfrm>
            <a:off x="7389230" y="54233"/>
            <a:ext cx="1194927"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Computing</a:t>
            </a:r>
          </a:p>
        </p:txBody>
      </p:sp>
      <p:sp>
        <p:nvSpPr>
          <p:cNvPr id="42" name="燕尾形 26">
            <a:extLst>
              <a:ext uri="{FF2B5EF4-FFF2-40B4-BE49-F238E27FC236}">
                <a16:creationId xmlns:a16="http://schemas.microsoft.com/office/drawing/2014/main" xmlns="" id="{AA653212-18A0-4893-9DD3-D32654F3A8CA}"/>
              </a:ext>
            </a:extLst>
          </p:cNvPr>
          <p:cNvSpPr/>
          <p:nvPr/>
        </p:nvSpPr>
        <p:spPr bwMode="auto">
          <a:xfrm>
            <a:off x="8453806" y="54233"/>
            <a:ext cx="1650893" cy="38709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Cloud-Network Integration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43" name="燕尾形 42">
            <a:extLst>
              <a:ext uri="{FF2B5EF4-FFF2-40B4-BE49-F238E27FC236}">
                <a16:creationId xmlns:a16="http://schemas.microsoft.com/office/drawing/2014/main" xmlns="" id="{C9FA4A3E-0311-48D6-8CE9-0FB6DD522332}"/>
              </a:ext>
            </a:extLst>
          </p:cNvPr>
          <p:cNvSpPr/>
          <p:nvPr/>
        </p:nvSpPr>
        <p:spPr bwMode="auto">
          <a:xfrm>
            <a:off x="9960584" y="54232"/>
            <a:ext cx="1795920" cy="39323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Container Network Association</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65426937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标题 2"/>
          <p:cNvSpPr>
            <a:spLocks noGrp="1"/>
          </p:cNvSpPr>
          <p:nvPr>
            <p:ph type="title"/>
          </p:nvPr>
        </p:nvSpPr>
        <p:spPr/>
        <p:txBody>
          <a:bodyPr>
            <a:normAutofit/>
          </a:bodyPr>
          <a:lstStyle/>
          <a:p>
            <a:r>
              <a:rPr lang="en-US" altLang="zh-CN" smtClean="0"/>
              <a:t>Huawei CloudFabric Solution: Cloud-Network Integration Scenario</a:t>
            </a:r>
            <a:endParaRPr lang="zh-CN" altLang="en-US" dirty="0"/>
          </a:p>
        </p:txBody>
      </p:sp>
      <p:sp>
        <p:nvSpPr>
          <p:cNvPr id="8" name="文本占位符 7"/>
          <p:cNvSpPr>
            <a:spLocks noGrp="1"/>
          </p:cNvSpPr>
          <p:nvPr>
            <p:ph type="body" sz="quarter" idx="10"/>
          </p:nvPr>
        </p:nvSpPr>
        <p:spPr>
          <a:xfrm>
            <a:off x="6665161" y="1484312"/>
            <a:ext cx="5083928" cy="4443243"/>
          </a:xfrm>
        </p:spPr>
        <p:txBody>
          <a:bodyPr/>
          <a:lstStyle/>
          <a:p>
            <a:pPr algn="l">
              <a:lnSpc>
                <a:spcPct val="100000"/>
              </a:lnSpc>
            </a:pPr>
            <a:r>
              <a:rPr lang="en-US" sz="1400" dirty="0" smtClean="0"/>
              <a:t>In this scenario, the cloud platform provides a unified computing and network management interface. </a:t>
            </a:r>
            <a:r>
              <a:rPr lang="en-US" altLang="zh-CN" sz="1400" dirty="0" err="1" smtClean="0"/>
              <a:t>iMaster</a:t>
            </a:r>
            <a:r>
              <a:rPr lang="en-US" altLang="zh-CN" sz="1400" dirty="0" smtClean="0"/>
              <a:t> NCE-Fabric i</a:t>
            </a:r>
            <a:r>
              <a:rPr lang="en-US" sz="1400" dirty="0" smtClean="0"/>
              <a:t>nterconnects with the cloud platform.</a:t>
            </a:r>
            <a:endParaRPr lang="en-US" altLang="zh-CN" sz="1400" dirty="0" smtClean="0">
              <a:sym typeface="Huawei Sans" panose="020C0503030203020204" pitchFamily="34" charset="0"/>
            </a:endParaRPr>
          </a:p>
          <a:p>
            <a:pPr algn="l">
              <a:lnSpc>
                <a:spcPct val="100000"/>
              </a:lnSpc>
            </a:pPr>
            <a:r>
              <a:rPr lang="en-US" sz="1400" dirty="0" smtClean="0"/>
              <a:t>Cloud-network integration has the following characteristics:</a:t>
            </a:r>
          </a:p>
          <a:p>
            <a:pPr marL="536575" lvl="1" indent="-228600">
              <a:lnSpc>
                <a:spcPct val="100000"/>
              </a:lnSpc>
            </a:pPr>
            <a:r>
              <a:rPr lang="en-US" sz="1200" dirty="0" smtClean="0"/>
              <a:t>Service automation: Network devices are managed by the controller and are interconnected with the cloud platform and VMM to implement automatic network service deployment. This shortens the deployment period of traditional networks to minutes.</a:t>
            </a:r>
            <a:endParaRPr lang="en-US" altLang="zh-CN" sz="1200" dirty="0" smtClean="0">
              <a:sym typeface="Huawei Sans" panose="020C0503030203020204" pitchFamily="34" charset="0"/>
            </a:endParaRPr>
          </a:p>
          <a:p>
            <a:pPr marL="536575" lvl="1" indent="-228600">
              <a:lnSpc>
                <a:spcPct val="100000"/>
              </a:lnSpc>
            </a:pPr>
            <a:r>
              <a:rPr lang="en-US" sz="1200" dirty="0" smtClean="0"/>
              <a:t>Elastic resource pooling: VXLAN overlay network virtualization and SFC technologies are used to virtualize network forwarding resources and service resources into pools. This improves the flexibility and scalability of the network framework and allows the framework to evolve.</a:t>
            </a:r>
            <a:endParaRPr lang="en-US" altLang="zh-CN" sz="1200" dirty="0" smtClean="0">
              <a:sym typeface="Huawei Sans" panose="020C0503030203020204" pitchFamily="34" charset="0"/>
            </a:endParaRPr>
          </a:p>
          <a:p>
            <a:pPr marL="536575" lvl="1" indent="-228600">
              <a:lnSpc>
                <a:spcPct val="100000"/>
              </a:lnSpc>
            </a:pPr>
            <a:r>
              <a:rPr lang="en-US" sz="1200" dirty="0" smtClean="0"/>
              <a:t>Refined O&amp;M: </a:t>
            </a:r>
            <a:r>
              <a:rPr lang="en-US" altLang="zh-CN" sz="1200" dirty="0" smtClean="0"/>
              <a:t>The application, logical, and physical networks are visible, the service quality is visible and controllable, and the network status is visible. The solution provides multiple fault location and O&amp;M methods, such as multi-path detection, single-path detection, network connectivity detection, and pre-orchestrated emergency plan. It implements fast fault location and isolation based on </a:t>
            </a:r>
            <a:r>
              <a:rPr lang="en-US" altLang="zh-CN" sz="1200" dirty="0" err="1" smtClean="0"/>
              <a:t>iMaster</a:t>
            </a:r>
            <a:r>
              <a:rPr lang="en-US" altLang="zh-CN" sz="1200" dirty="0" smtClean="0"/>
              <a:t> NCE-</a:t>
            </a:r>
            <a:r>
              <a:rPr lang="en-US" altLang="zh-CN" sz="1200" dirty="0" err="1" smtClean="0"/>
              <a:t>FabricInsight</a:t>
            </a:r>
            <a:r>
              <a:rPr lang="en-US" altLang="zh-CN" sz="1200" dirty="0" smtClean="0"/>
              <a:t>.</a:t>
            </a:r>
            <a:endParaRPr lang="en-US" altLang="zh-CN" sz="1200" dirty="0">
              <a:sym typeface="Huawei Sans" panose="020C0503030203020204" pitchFamily="34" charset="0"/>
            </a:endParaRPr>
          </a:p>
        </p:txBody>
      </p:sp>
      <p:sp>
        <p:nvSpPr>
          <p:cNvPr id="177" name="矩形 176"/>
          <p:cNvSpPr/>
          <p:nvPr/>
        </p:nvSpPr>
        <p:spPr bwMode="gray">
          <a:xfrm>
            <a:off x="528233" y="1687820"/>
            <a:ext cx="1016117" cy="732289"/>
          </a:xfrm>
          <a:prstGeom prst="rect">
            <a:avLst/>
          </a:prstGeom>
          <a:solidFill>
            <a:srgbClr val="30B5C5"/>
          </a:solidFill>
          <a:ln w="9525">
            <a:noFill/>
            <a:miter lim="800000"/>
          </a:ln>
        </p:spPr>
        <p:txBody>
          <a:bodyPr wrap="none" anchor="ctr"/>
          <a:lstStyle/>
          <a:p>
            <a:pPr algn="ctr" fontAlgn="ctr"/>
            <a:r>
              <a:rPr lang="en-US" sz="1200" b="1" dirty="0" smtClean="0">
                <a:solidFill>
                  <a:prstClr val="white"/>
                </a:solidFill>
                <a:latin typeface="Huawei Sans" panose="020C0503030203020204" pitchFamily="34" charset="0"/>
              </a:rPr>
              <a:t>Application</a:t>
            </a:r>
            <a:endParaRPr lang="en-US" altLang="zh-CN" sz="1200" b="1" dirty="0" smtClean="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a:p>
            <a:pPr algn="ctr" fontAlgn="ctr"/>
            <a:r>
              <a:rPr lang="en-US" sz="1200" b="1" dirty="0" smtClean="0">
                <a:solidFill>
                  <a:prstClr val="white"/>
                </a:solidFill>
                <a:latin typeface="Huawei Sans" panose="020C0503030203020204" pitchFamily="34" charset="0"/>
              </a:rPr>
              <a:t>layer</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78" name="Rectangle 14"/>
          <p:cNvSpPr/>
          <p:nvPr/>
        </p:nvSpPr>
        <p:spPr bwMode="gray">
          <a:xfrm flipH="1">
            <a:off x="1643921" y="2832022"/>
            <a:ext cx="5098347" cy="2689369"/>
          </a:xfrm>
          <a:prstGeom prst="rect">
            <a:avLst/>
          </a:prstGeom>
          <a:solidFill>
            <a:srgbClr val="F3FBFE"/>
          </a:solidFill>
          <a:ln w="9525" cap="flat" cmpd="sng" algn="ctr">
            <a:solidFill>
              <a:srgbClr val="30B5C5"/>
            </a:solidFill>
            <a:prstDash val="sysDash"/>
          </a:ln>
          <a:effectLst/>
        </p:spPr>
        <p:txBody>
          <a:bodyPr wrap="none" rIns="45720" rtlCol="0" anchor="ctr"/>
          <a:lstStyle/>
          <a:p>
            <a:pPr algn="r" defTabSz="914400" fontAlgn="ctr">
              <a:defRPr/>
            </a:pPr>
            <a:endParaRPr lang="en-US" sz="1200" b="1" kern="0" dirty="0">
              <a:solidFill>
                <a:prstClr val="white"/>
              </a:solidFill>
              <a:effectLst>
                <a:outerShdw blurRad="38100" dist="38100" dir="2700000" algn="tl">
                  <a:srgbClr val="000000">
                    <a:alpha val="43137"/>
                  </a:srgbClr>
                </a:outerShdw>
              </a:effectLst>
              <a:latin typeface="Huawei Sans" panose="020C0503030203020204" pitchFamily="34" charset="0"/>
              <a:cs typeface="Huawei Sans" panose="020C0503030203020204" pitchFamily="34" charset="0"/>
              <a:sym typeface="Huawei Sans" panose="020C0503030203020204" pitchFamily="34" charset="0"/>
            </a:endParaRPr>
          </a:p>
        </p:txBody>
      </p:sp>
      <p:sp>
        <p:nvSpPr>
          <p:cNvPr id="179" name="矩形 178"/>
          <p:cNvSpPr/>
          <p:nvPr/>
        </p:nvSpPr>
        <p:spPr bwMode="gray">
          <a:xfrm>
            <a:off x="528233" y="2837128"/>
            <a:ext cx="1016117" cy="820779"/>
          </a:xfrm>
          <a:prstGeom prst="rect">
            <a:avLst/>
          </a:prstGeom>
          <a:solidFill>
            <a:srgbClr val="30B5C5"/>
          </a:solidFill>
          <a:ln w="9525">
            <a:noFill/>
            <a:miter lim="800000"/>
          </a:ln>
        </p:spPr>
        <p:txBody>
          <a:bodyPr wrap="none" anchor="ctr"/>
          <a:lstStyle/>
          <a:p>
            <a:pPr algn="ctr" fontAlgn="ctr"/>
            <a:r>
              <a:rPr lang="en-US" altLang="zh-CN" sz="1200" b="1" dirty="0" smtClean="0">
                <a:solidFill>
                  <a:prstClr val="white"/>
                </a:solidFill>
                <a:latin typeface="Huawei Sans" panose="020C0503030203020204" pitchFamily="34" charset="0"/>
              </a:rPr>
              <a:t>Control </a:t>
            </a:r>
            <a:r>
              <a:rPr lang="en-US" sz="1200" b="1" dirty="0" smtClean="0">
                <a:solidFill>
                  <a:prstClr val="white"/>
                </a:solidFill>
                <a:latin typeface="Huawei Sans" panose="020C0503030203020204" pitchFamily="34" charset="0"/>
              </a:rPr>
              <a:t>layer</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80" name="矩形 179"/>
          <p:cNvSpPr/>
          <p:nvPr/>
        </p:nvSpPr>
        <p:spPr bwMode="gray">
          <a:xfrm>
            <a:off x="528233" y="3831965"/>
            <a:ext cx="1016117" cy="1388904"/>
          </a:xfrm>
          <a:prstGeom prst="rect">
            <a:avLst/>
          </a:prstGeom>
          <a:solidFill>
            <a:srgbClr val="30B5C5"/>
          </a:solidFill>
          <a:ln w="9525">
            <a:noFill/>
            <a:miter lim="800000"/>
          </a:ln>
        </p:spPr>
        <p:txBody>
          <a:bodyPr wrap="square" lIns="72000" rIns="72000" anchor="ctr"/>
          <a:lstStyle/>
          <a:p>
            <a:pPr algn="ctr" fontAlgn="ctr"/>
            <a:r>
              <a:rPr lang="en-US" altLang="zh-CN" sz="1200" b="1" dirty="0" smtClean="0">
                <a:solidFill>
                  <a:prstClr val="white"/>
                </a:solidFill>
                <a:latin typeface="Huawei Sans" panose="020C0503030203020204" pitchFamily="34" charset="0"/>
              </a:rPr>
              <a:t>Forwarding </a:t>
            </a:r>
            <a:r>
              <a:rPr lang="en-US" sz="1200" b="1" dirty="0" smtClean="0">
                <a:solidFill>
                  <a:prstClr val="white"/>
                </a:solidFill>
                <a:latin typeface="Huawei Sans" panose="020C0503030203020204" pitchFamily="34" charset="0"/>
              </a:rPr>
              <a:t>layer</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81" name="矩形 180"/>
          <p:cNvSpPr/>
          <p:nvPr/>
        </p:nvSpPr>
        <p:spPr bwMode="gray">
          <a:xfrm>
            <a:off x="1853045" y="2883159"/>
            <a:ext cx="1033600" cy="698241"/>
          </a:xfrm>
          <a:prstGeom prst="rect">
            <a:avLst/>
          </a:prstGeom>
          <a:solidFill>
            <a:schemeClr val="bg1">
              <a:lumMod val="85000"/>
            </a:schemeClr>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Computing management platform</a:t>
            </a:r>
            <a:endParaRPr lang="en-US" altLang="zh-CN"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VMM</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82" name="矩形 181"/>
          <p:cNvSpPr/>
          <p:nvPr/>
        </p:nvSpPr>
        <p:spPr bwMode="gray">
          <a:xfrm>
            <a:off x="1853045" y="3831965"/>
            <a:ext cx="1033600" cy="1521164"/>
          </a:xfrm>
          <a:prstGeom prst="rect">
            <a:avLst/>
          </a:prstGeom>
          <a:solidFill>
            <a:schemeClr val="bg1"/>
          </a:solidFill>
          <a:ln>
            <a:solidFill>
              <a:srgbClr val="94DAE2"/>
            </a:solidFill>
          </a:ln>
          <a:effectLst/>
        </p:spPr>
        <p:txBody>
          <a:bodyPr vert="horz" wrap="square" lIns="0" tIns="0" rIns="0" bIns="0" numCol="1" rtlCol="0" anchor="t" anchorCtr="0" compatLnSpc="1"/>
          <a:lstStyle/>
          <a:p>
            <a:pPr algn="ctr" defTabSz="914400" fontAlgn="ctr">
              <a:spcBef>
                <a:spcPct val="0"/>
              </a:spcBef>
              <a:spcAft>
                <a:spcPct val="0"/>
              </a:spcAft>
              <a:buClr>
                <a:srgbClr val="CC9900"/>
              </a:buClr>
            </a:pPr>
            <a:endParaRPr lang="en-US" sz="1200" b="1"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83" name="矩形 182"/>
          <p:cNvSpPr/>
          <p:nvPr/>
        </p:nvSpPr>
        <p:spPr bwMode="gray">
          <a:xfrm>
            <a:off x="3034144" y="3831964"/>
            <a:ext cx="3614876" cy="1093787"/>
          </a:xfrm>
          <a:prstGeom prst="rect">
            <a:avLst/>
          </a:prstGeom>
          <a:solidFill>
            <a:schemeClr val="bg1"/>
          </a:solidFill>
          <a:ln>
            <a:solidFill>
              <a:srgbClr val="94DAE2"/>
            </a:solidFill>
          </a:ln>
          <a:effectLst/>
        </p:spPr>
        <p:txBody>
          <a:bodyPr vert="horz" wrap="square" lIns="0" tIns="0" rIns="0" bIns="0" numCol="1" rtlCol="0" anchor="t"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pic>
        <p:nvPicPr>
          <p:cNvPr id="185" name="图片 184"/>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32988" y="4166335"/>
            <a:ext cx="321200" cy="262800"/>
          </a:xfrm>
          <a:prstGeom prst="rect">
            <a:avLst/>
          </a:prstGeom>
        </p:spPr>
      </p:pic>
      <p:sp>
        <p:nvSpPr>
          <p:cNvPr id="187" name="文本框 186"/>
          <p:cNvSpPr txBox="1"/>
          <p:nvPr/>
        </p:nvSpPr>
        <p:spPr bwMode="gray">
          <a:xfrm>
            <a:off x="3113048" y="3845669"/>
            <a:ext cx="633507"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b="1" dirty="0" smtClean="0">
                <a:solidFill>
                  <a:prstClr val="black"/>
                </a:solidFill>
                <a:latin typeface="Huawei Sans" panose="020C0503030203020204" pitchFamily="34" charset="0"/>
              </a:rPr>
              <a:t>Fabric</a:t>
            </a:r>
            <a:endParaRPr lang="en-US" altLang="zh-CN" b="1" dirty="0">
              <a:solidFill>
                <a:prstClr val="black"/>
              </a:solidFill>
              <a:latin typeface="Huawei Sans" panose="020C0503030203020204" pitchFamily="34" charset="0"/>
              <a:sym typeface="Huawei Sans" panose="020C0503030203020204" pitchFamily="34" charset="0"/>
            </a:endParaRPr>
          </a:p>
        </p:txBody>
      </p:sp>
      <p:grpSp>
        <p:nvGrpSpPr>
          <p:cNvPr id="270" name="组合 269"/>
          <p:cNvGrpSpPr/>
          <p:nvPr/>
        </p:nvGrpSpPr>
        <p:grpSpPr bwMode="gray">
          <a:xfrm>
            <a:off x="3304128" y="4096507"/>
            <a:ext cx="1655988" cy="802259"/>
            <a:chOff x="8616066" y="5033869"/>
            <a:chExt cx="1853716" cy="898050"/>
          </a:xfrm>
        </p:grpSpPr>
        <p:pic>
          <p:nvPicPr>
            <p:cNvPr id="271" name="图片 270" descr="汇聚交换机.png"/>
            <p:cNvPicPr>
              <a:picLocks noChangeAspect="1"/>
            </p:cNvPicPr>
            <p:nvPr/>
          </p:nvPicPr>
          <p:blipFill>
            <a:blip r:embed="rId4" cstate="print"/>
            <a:stretch>
              <a:fillRect/>
            </a:stretch>
          </p:blipFill>
          <p:spPr bwMode="gray">
            <a:xfrm>
              <a:off x="9030797" y="5033869"/>
              <a:ext cx="337322" cy="293784"/>
            </a:xfrm>
            <a:prstGeom prst="rect">
              <a:avLst/>
            </a:prstGeom>
          </p:spPr>
        </p:pic>
        <p:pic>
          <p:nvPicPr>
            <p:cNvPr id="272" name="图片 27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616066" y="5633982"/>
              <a:ext cx="358273" cy="293784"/>
            </a:xfrm>
            <a:prstGeom prst="rect">
              <a:avLst/>
            </a:prstGeom>
            <a:noFill/>
            <a:ln>
              <a:noFill/>
            </a:ln>
          </p:spPr>
        </p:pic>
        <p:pic>
          <p:nvPicPr>
            <p:cNvPr id="273" name="图片 272" descr="汇聚交换机.png"/>
            <p:cNvPicPr>
              <a:picLocks noChangeAspect="1"/>
            </p:cNvPicPr>
            <p:nvPr/>
          </p:nvPicPr>
          <p:blipFill>
            <a:blip r:embed="rId4" cstate="print"/>
            <a:stretch>
              <a:fillRect/>
            </a:stretch>
          </p:blipFill>
          <p:spPr bwMode="gray">
            <a:xfrm>
              <a:off x="9729170" y="5033869"/>
              <a:ext cx="337322" cy="293784"/>
            </a:xfrm>
            <a:prstGeom prst="rect">
              <a:avLst/>
            </a:prstGeom>
          </p:spPr>
        </p:pic>
        <p:pic>
          <p:nvPicPr>
            <p:cNvPr id="274" name="图片 2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111509" y="5633982"/>
              <a:ext cx="358273" cy="293784"/>
            </a:xfrm>
            <a:prstGeom prst="rect">
              <a:avLst/>
            </a:prstGeom>
            <a:noFill/>
            <a:ln>
              <a:noFill/>
            </a:ln>
          </p:spPr>
        </p:pic>
        <p:cxnSp>
          <p:nvCxnSpPr>
            <p:cNvPr id="275" name="直接连接符 274"/>
            <p:cNvCxnSpPr>
              <a:stCxn id="271" idx="2"/>
              <a:endCxn id="272" idx="0"/>
            </p:cNvCxnSpPr>
            <p:nvPr/>
          </p:nvCxnSpPr>
          <p:spPr bwMode="gray">
            <a:xfrm flipH="1">
              <a:off x="8795202" y="5327653"/>
              <a:ext cx="404256" cy="306330"/>
            </a:xfrm>
            <a:prstGeom prst="line">
              <a:avLst/>
            </a:prstGeom>
            <a:noFill/>
            <a:ln w="9525" cap="flat" cmpd="sng" algn="ctr">
              <a:solidFill>
                <a:schemeClr val="bg1">
                  <a:lumMod val="75000"/>
                </a:schemeClr>
              </a:solidFill>
              <a:prstDash val="solid"/>
            </a:ln>
            <a:effectLst/>
          </p:spPr>
        </p:cxnSp>
        <p:cxnSp>
          <p:nvCxnSpPr>
            <p:cNvPr id="276" name="直接连接符 275"/>
            <p:cNvCxnSpPr>
              <a:stCxn id="271" idx="2"/>
              <a:endCxn id="281" idx="0"/>
            </p:cNvCxnSpPr>
            <p:nvPr/>
          </p:nvCxnSpPr>
          <p:spPr bwMode="gray">
            <a:xfrm>
              <a:off x="9199458" y="5327653"/>
              <a:ext cx="356294" cy="309066"/>
            </a:xfrm>
            <a:prstGeom prst="line">
              <a:avLst/>
            </a:prstGeom>
            <a:noFill/>
            <a:ln w="9525" cap="flat" cmpd="sng" algn="ctr">
              <a:solidFill>
                <a:schemeClr val="bg1">
                  <a:lumMod val="75000"/>
                </a:schemeClr>
              </a:solidFill>
              <a:prstDash val="solid"/>
            </a:ln>
            <a:effectLst/>
          </p:spPr>
        </p:cxnSp>
        <p:cxnSp>
          <p:nvCxnSpPr>
            <p:cNvPr id="277" name="直接连接符 276"/>
            <p:cNvCxnSpPr>
              <a:stCxn id="271" idx="2"/>
              <a:endCxn id="274" idx="0"/>
            </p:cNvCxnSpPr>
            <p:nvPr/>
          </p:nvCxnSpPr>
          <p:spPr bwMode="gray">
            <a:xfrm>
              <a:off x="9199459" y="5327653"/>
              <a:ext cx="1091187" cy="306330"/>
            </a:xfrm>
            <a:prstGeom prst="line">
              <a:avLst/>
            </a:prstGeom>
            <a:noFill/>
            <a:ln w="9525" cap="flat" cmpd="sng" algn="ctr">
              <a:solidFill>
                <a:schemeClr val="bg1">
                  <a:lumMod val="75000"/>
                </a:schemeClr>
              </a:solidFill>
              <a:prstDash val="solid"/>
            </a:ln>
            <a:effectLst/>
          </p:spPr>
        </p:cxnSp>
        <p:cxnSp>
          <p:nvCxnSpPr>
            <p:cNvPr id="278" name="直接连接符 277"/>
            <p:cNvCxnSpPr>
              <a:stCxn id="273" idx="2"/>
              <a:endCxn id="272" idx="0"/>
            </p:cNvCxnSpPr>
            <p:nvPr/>
          </p:nvCxnSpPr>
          <p:spPr bwMode="gray">
            <a:xfrm flipH="1">
              <a:off x="8795202" y="5327653"/>
              <a:ext cx="1102629" cy="306330"/>
            </a:xfrm>
            <a:prstGeom prst="line">
              <a:avLst/>
            </a:prstGeom>
            <a:noFill/>
            <a:ln w="9525" cap="flat" cmpd="sng" algn="ctr">
              <a:solidFill>
                <a:schemeClr val="bg1">
                  <a:lumMod val="75000"/>
                </a:schemeClr>
              </a:solidFill>
              <a:prstDash val="solid"/>
            </a:ln>
            <a:effectLst/>
          </p:spPr>
        </p:cxnSp>
        <p:cxnSp>
          <p:nvCxnSpPr>
            <p:cNvPr id="279" name="直接连接符 278"/>
            <p:cNvCxnSpPr>
              <a:stCxn id="273" idx="2"/>
              <a:endCxn id="281" idx="0"/>
            </p:cNvCxnSpPr>
            <p:nvPr/>
          </p:nvCxnSpPr>
          <p:spPr bwMode="gray">
            <a:xfrm flipH="1">
              <a:off x="9555752" y="5327653"/>
              <a:ext cx="342079" cy="309066"/>
            </a:xfrm>
            <a:prstGeom prst="line">
              <a:avLst/>
            </a:prstGeom>
            <a:noFill/>
            <a:ln w="9525" cap="flat" cmpd="sng" algn="ctr">
              <a:solidFill>
                <a:schemeClr val="bg1">
                  <a:lumMod val="75000"/>
                </a:schemeClr>
              </a:solidFill>
              <a:prstDash val="solid"/>
            </a:ln>
            <a:effectLst/>
          </p:spPr>
        </p:cxnSp>
        <p:cxnSp>
          <p:nvCxnSpPr>
            <p:cNvPr id="280" name="直接连接符 279"/>
            <p:cNvCxnSpPr>
              <a:stCxn id="273" idx="2"/>
              <a:endCxn id="274" idx="0"/>
            </p:cNvCxnSpPr>
            <p:nvPr/>
          </p:nvCxnSpPr>
          <p:spPr bwMode="gray">
            <a:xfrm>
              <a:off x="9897832" y="5327653"/>
              <a:ext cx="392814" cy="306330"/>
            </a:xfrm>
            <a:prstGeom prst="line">
              <a:avLst/>
            </a:prstGeom>
            <a:noFill/>
            <a:ln w="9525" cap="flat" cmpd="sng" algn="ctr">
              <a:solidFill>
                <a:schemeClr val="bg1">
                  <a:lumMod val="75000"/>
                </a:schemeClr>
              </a:solidFill>
              <a:prstDash val="solid"/>
            </a:ln>
            <a:effectLst/>
          </p:spPr>
        </p:cxnSp>
        <p:sp>
          <p:nvSpPr>
            <p:cNvPr id="281" name="圆角矩形 280"/>
            <p:cNvSpPr/>
            <p:nvPr/>
          </p:nvSpPr>
          <p:spPr bwMode="gray">
            <a:xfrm>
              <a:off x="9181335" y="5636719"/>
              <a:ext cx="748834" cy="295200"/>
            </a:xfrm>
            <a:prstGeom prst="roundRect">
              <a:avLst/>
            </a:prstGeom>
            <a:solidFill>
              <a:srgbClr val="1262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err="1" smtClean="0">
                  <a:solidFill>
                    <a:prstClr val="white"/>
                  </a:solidFill>
                </a:rPr>
                <a:t>vSwitch</a:t>
              </a:r>
              <a:endParaRPr lang="en-US" altLang="zh-CN" sz="1200" dirty="0">
                <a:solidFill>
                  <a:prstClr val="white"/>
                </a:solidFill>
                <a:sym typeface="Huawei Sans" panose="020C0503030203020204" pitchFamily="34" charset="0"/>
              </a:endParaRPr>
            </a:p>
          </p:txBody>
        </p:sp>
      </p:grpSp>
      <p:sp>
        <p:nvSpPr>
          <p:cNvPr id="282" name="矩形 281"/>
          <p:cNvSpPr/>
          <p:nvPr/>
        </p:nvSpPr>
        <p:spPr bwMode="gray">
          <a:xfrm>
            <a:off x="5110102" y="3915439"/>
            <a:ext cx="1411949" cy="936682"/>
          </a:xfrm>
          <a:prstGeom prst="rect">
            <a:avLst/>
          </a:prstGeom>
          <a:noFill/>
          <a:ln>
            <a:solidFill>
              <a:schemeClr val="bg1">
                <a:lumMod val="50000"/>
              </a:schemeClr>
            </a:solidFill>
            <a:prstDash val="dash"/>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83" name="文本框 282"/>
          <p:cNvSpPr txBox="1"/>
          <p:nvPr/>
        </p:nvSpPr>
        <p:spPr bwMode="gray">
          <a:xfrm>
            <a:off x="5402832" y="3895736"/>
            <a:ext cx="819456"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VAS pool</a:t>
            </a:r>
            <a:endParaRPr lang="en-US" altLang="zh-CN" dirty="0">
              <a:solidFill>
                <a:prstClr val="black"/>
              </a:solidFill>
              <a:latin typeface="Huawei Sans" panose="020C0503030203020204" pitchFamily="34" charset="0"/>
              <a:sym typeface="Huawei Sans" panose="020C0503030203020204" pitchFamily="34" charset="0"/>
            </a:endParaRPr>
          </a:p>
        </p:txBody>
      </p:sp>
      <p:pic>
        <p:nvPicPr>
          <p:cNvPr id="285" name="图片 284"/>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037485" y="4166335"/>
            <a:ext cx="321200" cy="262800"/>
          </a:xfrm>
          <a:prstGeom prst="rect">
            <a:avLst/>
          </a:prstGeom>
        </p:spPr>
      </p:pic>
      <p:sp>
        <p:nvSpPr>
          <p:cNvPr id="287" name="矩形 286"/>
          <p:cNvSpPr/>
          <p:nvPr/>
        </p:nvSpPr>
        <p:spPr bwMode="gray">
          <a:xfrm>
            <a:off x="3037471" y="2883159"/>
            <a:ext cx="1352400" cy="698241"/>
          </a:xfrm>
          <a:prstGeom prst="rect">
            <a:avLst/>
          </a:prstGeom>
          <a:solidFill>
            <a:srgbClr val="94DAE2"/>
          </a:solidFill>
          <a:ln>
            <a:no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Network controller</a:t>
            </a:r>
            <a:endParaRPr lang="en-US" altLang="zh-CN"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iMaster</a:t>
            </a:r>
            <a:r>
              <a:rPr lang="en-US" sz="1200" dirty="0" smtClean="0">
                <a:solidFill>
                  <a:prstClr val="black"/>
                </a:solidFill>
                <a:latin typeface="Huawei Sans" panose="020C0503030203020204" pitchFamily="34" charset="0"/>
              </a:rPr>
              <a:t> NCE-Fabric</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88" name="矩形 287"/>
          <p:cNvSpPr/>
          <p:nvPr/>
        </p:nvSpPr>
        <p:spPr bwMode="gray">
          <a:xfrm>
            <a:off x="4513921" y="2955939"/>
            <a:ext cx="2135099" cy="677350"/>
          </a:xfrm>
          <a:prstGeom prst="rect">
            <a:avLst/>
          </a:prstGeom>
          <a:solidFill>
            <a:schemeClr val="bg1"/>
          </a:solidFill>
          <a:ln>
            <a:solidFill>
              <a:srgbClr val="94DAE2"/>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89" name="文本框 288"/>
          <p:cNvSpPr txBox="1"/>
          <p:nvPr/>
        </p:nvSpPr>
        <p:spPr bwMode="gray">
          <a:xfrm>
            <a:off x="5007249" y="2970955"/>
            <a:ext cx="1186543"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VAS controller</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290" name="矩形 289"/>
          <p:cNvSpPr/>
          <p:nvPr/>
        </p:nvSpPr>
        <p:spPr bwMode="gray">
          <a:xfrm>
            <a:off x="4601242" y="3233418"/>
            <a:ext cx="1033600" cy="319860"/>
          </a:xfrm>
          <a:prstGeom prst="rect">
            <a:avLst/>
          </a:prstGeom>
          <a:solidFill>
            <a:srgbClr val="94DAE2"/>
          </a:solidFill>
          <a:ln>
            <a:no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SecoManager</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pic>
        <p:nvPicPr>
          <p:cNvPr id="292" name="图片 29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144600" y="4283979"/>
            <a:ext cx="439024" cy="360000"/>
          </a:xfrm>
          <a:prstGeom prst="rect">
            <a:avLst/>
          </a:prstGeom>
        </p:spPr>
      </p:pic>
      <p:pic>
        <p:nvPicPr>
          <p:cNvPr id="293" name="图片 29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144600" y="4860868"/>
            <a:ext cx="439024" cy="360000"/>
          </a:xfrm>
          <a:prstGeom prst="rect">
            <a:avLst/>
          </a:prstGeom>
        </p:spPr>
      </p:pic>
      <p:sp>
        <p:nvSpPr>
          <p:cNvPr id="300" name="文本框 299"/>
          <p:cNvSpPr txBox="1"/>
          <p:nvPr/>
        </p:nvSpPr>
        <p:spPr bwMode="gray">
          <a:xfrm>
            <a:off x="1851630" y="3845669"/>
            <a:ext cx="1023037"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b="1" dirty="0" smtClean="0">
                <a:solidFill>
                  <a:prstClr val="black"/>
                </a:solidFill>
                <a:latin typeface="Huawei Sans" panose="020C0503030203020204" pitchFamily="34" charset="0"/>
              </a:rPr>
              <a:t>Server pool</a:t>
            </a:r>
            <a:endParaRPr lang="en-US" b="1" dirty="0">
              <a:solidFill>
                <a:prstClr val="black"/>
              </a:solidFill>
              <a:latin typeface="Huawei Sans" panose="020C0503030203020204" pitchFamily="34" charset="0"/>
            </a:endParaRPr>
          </a:p>
        </p:txBody>
      </p:sp>
      <p:sp>
        <p:nvSpPr>
          <p:cNvPr id="319" name="文本框 318"/>
          <p:cNvSpPr txBox="1"/>
          <p:nvPr/>
        </p:nvSpPr>
        <p:spPr bwMode="gray">
          <a:xfrm>
            <a:off x="5044400" y="4413147"/>
            <a:ext cx="716863" cy="461665"/>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NGFW/</a:t>
            </a:r>
          </a:p>
          <a:p>
            <a:pPr fontAlgn="ctr"/>
            <a:r>
              <a:rPr lang="en-US" dirty="0" err="1" smtClean="0">
                <a:solidFill>
                  <a:prstClr val="black"/>
                </a:solidFill>
                <a:latin typeface="Huawei Sans" panose="020C0503030203020204" pitchFamily="34" charset="0"/>
              </a:rPr>
              <a:t>vNGFW</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325" name="矩形 324"/>
          <p:cNvSpPr/>
          <p:nvPr/>
        </p:nvSpPr>
        <p:spPr bwMode="gray">
          <a:xfrm>
            <a:off x="1643922" y="1682991"/>
            <a:ext cx="2566980" cy="737118"/>
          </a:xfrm>
          <a:prstGeom prst="rect">
            <a:avLst/>
          </a:prstGeom>
          <a:solidFill>
            <a:schemeClr val="bg1"/>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26" name="文本框 325"/>
          <p:cNvSpPr txBox="1"/>
          <p:nvPr/>
        </p:nvSpPr>
        <p:spPr bwMode="gray">
          <a:xfrm>
            <a:off x="1609644" y="1687820"/>
            <a:ext cx="867546"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b="1" dirty="0" smtClean="0">
                <a:solidFill>
                  <a:prstClr val="black"/>
                </a:solidFill>
                <a:latin typeface="Huawei Sans" panose="020C0503030203020204" pitchFamily="34" charset="0"/>
              </a:rPr>
              <a:t>Cloud OS</a:t>
            </a:r>
            <a:endParaRPr lang="en-US" altLang="zh-CN" b="1" dirty="0">
              <a:solidFill>
                <a:prstClr val="black"/>
              </a:solidFill>
              <a:latin typeface="Huawei Sans" panose="020C0503030203020204" pitchFamily="34" charset="0"/>
              <a:sym typeface="Huawei Sans" panose="020C0503030203020204" pitchFamily="34" charset="0"/>
            </a:endParaRPr>
          </a:p>
        </p:txBody>
      </p:sp>
      <p:sp>
        <p:nvSpPr>
          <p:cNvPr id="329" name="矩形 328"/>
          <p:cNvSpPr/>
          <p:nvPr/>
        </p:nvSpPr>
        <p:spPr bwMode="gray">
          <a:xfrm>
            <a:off x="4519117" y="2005929"/>
            <a:ext cx="972000" cy="256671"/>
          </a:xfrm>
          <a:prstGeom prst="rect">
            <a:avLst/>
          </a:prstGeom>
          <a:solidFill>
            <a:schemeClr val="bg1">
              <a:lumMod val="85000"/>
            </a:schemeClr>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FabricInsight</a:t>
            </a:r>
            <a:endParaRPr lang="en-US"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30" name="矩形 329"/>
          <p:cNvSpPr/>
          <p:nvPr/>
        </p:nvSpPr>
        <p:spPr bwMode="gray">
          <a:xfrm>
            <a:off x="5770269" y="2005929"/>
            <a:ext cx="972000" cy="256671"/>
          </a:xfrm>
          <a:prstGeom prst="rect">
            <a:avLst/>
          </a:prstGeom>
          <a:solidFill>
            <a:schemeClr val="bg1">
              <a:lumMod val="85000"/>
            </a:schemeClr>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HiSec</a:t>
            </a:r>
            <a:r>
              <a:rPr lang="en-US" sz="1200" dirty="0" smtClean="0">
                <a:solidFill>
                  <a:prstClr val="black"/>
                </a:solidFill>
                <a:latin typeface="Huawei Sans" panose="020C0503030203020204" pitchFamily="34" charset="0"/>
              </a:rPr>
              <a:t> Insight</a:t>
            </a:r>
            <a:endParaRPr lang="en-US"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331" name="肘形连接符 330"/>
          <p:cNvCxnSpPr>
            <a:stCxn id="325" idx="2"/>
            <a:endCxn id="300" idx="0"/>
          </p:cNvCxnSpPr>
          <p:nvPr/>
        </p:nvCxnSpPr>
        <p:spPr bwMode="gray">
          <a:xfrm rot="5400000">
            <a:off x="1932501" y="2850758"/>
            <a:ext cx="1425560" cy="564263"/>
          </a:xfrm>
          <a:prstGeom prst="bentConnector3">
            <a:avLst>
              <a:gd name="adj1" fmla="val 91117"/>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2" name="直接连接符 331"/>
          <p:cNvCxnSpPr>
            <a:stCxn id="181" idx="2"/>
            <a:endCxn id="300" idx="0"/>
          </p:cNvCxnSpPr>
          <p:nvPr/>
        </p:nvCxnSpPr>
        <p:spPr bwMode="gray">
          <a:xfrm flipH="1">
            <a:off x="2363149" y="3581400"/>
            <a:ext cx="0" cy="2642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4" name="肘形连接符 333"/>
          <p:cNvCxnSpPr>
            <a:stCxn id="329" idx="2"/>
          </p:cNvCxnSpPr>
          <p:nvPr/>
        </p:nvCxnSpPr>
        <p:spPr bwMode="gray">
          <a:xfrm rot="5400000">
            <a:off x="3945429" y="2772276"/>
            <a:ext cx="1569364" cy="550013"/>
          </a:xfrm>
          <a:prstGeom prst="bentConnector3">
            <a:avLst>
              <a:gd name="adj1" fmla="val 25029"/>
            </a:avLst>
          </a:prstGeom>
          <a:ln w="1270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336" name="直接连接符 335"/>
          <p:cNvCxnSpPr>
            <a:stCxn id="287" idx="2"/>
          </p:cNvCxnSpPr>
          <p:nvPr/>
        </p:nvCxnSpPr>
        <p:spPr bwMode="gray">
          <a:xfrm>
            <a:off x="3713671" y="3581400"/>
            <a:ext cx="0" cy="221989"/>
          </a:xfrm>
          <a:prstGeom prst="line">
            <a:avLst/>
          </a:prstGeom>
          <a:ln w="12700">
            <a:solidFill>
              <a:srgbClr val="1262AA"/>
            </a:solidFill>
            <a:prstDash val="dash"/>
          </a:ln>
        </p:spPr>
        <p:style>
          <a:lnRef idx="1">
            <a:schemeClr val="accent1"/>
          </a:lnRef>
          <a:fillRef idx="0">
            <a:schemeClr val="accent1"/>
          </a:fillRef>
          <a:effectRef idx="0">
            <a:schemeClr val="accent1"/>
          </a:effectRef>
          <a:fontRef idx="minor">
            <a:schemeClr val="tx1"/>
          </a:fontRef>
        </p:style>
      </p:cxnSp>
      <p:cxnSp>
        <p:nvCxnSpPr>
          <p:cNvPr id="339" name="肘形连接符 338"/>
          <p:cNvCxnSpPr>
            <a:stCxn id="330" idx="2"/>
            <a:endCxn id="290" idx="0"/>
          </p:cNvCxnSpPr>
          <p:nvPr/>
        </p:nvCxnSpPr>
        <p:spPr bwMode="gray">
          <a:xfrm rot="5400000">
            <a:off x="5201747" y="2178896"/>
            <a:ext cx="970818" cy="1138227"/>
          </a:xfrm>
          <a:prstGeom prst="bentConnector3">
            <a:avLst>
              <a:gd name="adj1" fmla="val 50000"/>
            </a:avLst>
          </a:prstGeom>
          <a:ln w="12700">
            <a:solidFill>
              <a:srgbClr val="ED6D00"/>
            </a:solidFill>
            <a:prstDash val="dash"/>
          </a:ln>
        </p:spPr>
        <p:style>
          <a:lnRef idx="1">
            <a:schemeClr val="accent1"/>
          </a:lnRef>
          <a:fillRef idx="0">
            <a:schemeClr val="accent1"/>
          </a:fillRef>
          <a:effectRef idx="0">
            <a:schemeClr val="accent1"/>
          </a:effectRef>
          <a:fontRef idx="minor">
            <a:schemeClr val="tx1"/>
          </a:fontRef>
        </p:style>
      </p:cxnSp>
      <p:cxnSp>
        <p:nvCxnSpPr>
          <p:cNvPr id="340" name="肘形连接符 339"/>
          <p:cNvCxnSpPr>
            <a:stCxn id="288" idx="2"/>
            <a:endCxn id="282" idx="0"/>
          </p:cNvCxnSpPr>
          <p:nvPr/>
        </p:nvCxnSpPr>
        <p:spPr bwMode="gray">
          <a:xfrm rot="16200000" flipH="1">
            <a:off x="5557699" y="3657061"/>
            <a:ext cx="282150" cy="234606"/>
          </a:xfrm>
          <a:prstGeom prst="bentConnector3">
            <a:avLst>
              <a:gd name="adj1" fmla="val 50000"/>
            </a:avLst>
          </a:prstGeom>
          <a:ln w="12700">
            <a:solidFill>
              <a:srgbClr val="ED6D00"/>
            </a:solidFill>
            <a:prstDash val="dash"/>
          </a:ln>
        </p:spPr>
        <p:style>
          <a:lnRef idx="1">
            <a:schemeClr val="accent1"/>
          </a:lnRef>
          <a:fillRef idx="0">
            <a:schemeClr val="accent1"/>
          </a:fillRef>
          <a:effectRef idx="0">
            <a:schemeClr val="accent1"/>
          </a:effectRef>
          <a:fontRef idx="minor">
            <a:schemeClr val="tx1"/>
          </a:fontRef>
        </p:style>
      </p:cxnSp>
      <p:sp>
        <p:nvSpPr>
          <p:cNvPr id="342" name="文本框 341"/>
          <p:cNvSpPr txBox="1"/>
          <p:nvPr/>
        </p:nvSpPr>
        <p:spPr bwMode="gray">
          <a:xfrm>
            <a:off x="3855889" y="3889336"/>
            <a:ext cx="564578"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Spine</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343" name="文本框 342"/>
          <p:cNvSpPr txBox="1"/>
          <p:nvPr/>
        </p:nvSpPr>
        <p:spPr bwMode="gray">
          <a:xfrm>
            <a:off x="3094339" y="4406689"/>
            <a:ext cx="484428"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Leaf</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348" name="矩形 347"/>
          <p:cNvSpPr/>
          <p:nvPr/>
        </p:nvSpPr>
        <p:spPr bwMode="gray">
          <a:xfrm>
            <a:off x="1666194" y="2046707"/>
            <a:ext cx="972000" cy="256671"/>
          </a:xfrm>
          <a:prstGeom prst="rect">
            <a:avLst/>
          </a:prstGeom>
          <a:solidFill>
            <a:schemeClr val="accent2">
              <a:lumMod val="20000"/>
              <a:lumOff val="80000"/>
            </a:schemeClr>
          </a:solidFill>
          <a:ln>
            <a:solidFill>
              <a:schemeClr val="accent2">
                <a:lumMod val="60000"/>
                <a:lumOff val="40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OpenStack</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49" name="矩形 348"/>
          <p:cNvSpPr/>
          <p:nvPr/>
        </p:nvSpPr>
        <p:spPr bwMode="gray">
          <a:xfrm>
            <a:off x="2947681" y="2060852"/>
            <a:ext cx="972000" cy="256671"/>
          </a:xfrm>
          <a:prstGeom prst="rect">
            <a:avLst/>
          </a:prstGeom>
          <a:solidFill>
            <a:schemeClr val="accent2">
              <a:lumMod val="20000"/>
              <a:lumOff val="80000"/>
            </a:schemeClr>
          </a:solidFill>
          <a:ln>
            <a:solidFill>
              <a:schemeClr val="accent2">
                <a:lumMod val="60000"/>
                <a:lumOff val="40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FusionSphere</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9" name="文本框 58"/>
          <p:cNvSpPr txBox="1"/>
          <p:nvPr/>
        </p:nvSpPr>
        <p:spPr bwMode="gray">
          <a:xfrm>
            <a:off x="5581471" y="4413147"/>
            <a:ext cx="1058880" cy="461665"/>
          </a:xfrm>
          <a:prstGeom prst="rect">
            <a:avLst/>
          </a:prstGeom>
          <a:noFill/>
        </p:spPr>
        <p:txBody>
          <a:bodyPr wrap="squar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Third–party firewall</a:t>
            </a:r>
            <a:endParaRPr lang="en-US" altLang="zh-CN" dirty="0">
              <a:solidFill>
                <a:prstClr val="black"/>
              </a:solidFill>
              <a:latin typeface="Huawei Sans" panose="020C0503030203020204" pitchFamily="34" charset="0"/>
            </a:endParaRPr>
          </a:p>
        </p:txBody>
      </p:sp>
      <p:sp>
        <p:nvSpPr>
          <p:cNvPr id="60" name="矩形 59"/>
          <p:cNvSpPr/>
          <p:nvPr/>
        </p:nvSpPr>
        <p:spPr bwMode="gray">
          <a:xfrm>
            <a:off x="5702488" y="3233418"/>
            <a:ext cx="839537" cy="319860"/>
          </a:xfrm>
          <a:prstGeom prst="rect">
            <a:avLst/>
          </a:prstGeom>
          <a:solidFill>
            <a:schemeClr val="bg1">
              <a:lumMod val="85000"/>
            </a:schemeClr>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Third-party VAS</a:t>
            </a:r>
            <a:endParaRPr lang="en-US" sz="1200" dirty="0" smtClean="0">
              <a:solidFill>
                <a:prstClr val="black"/>
              </a:solidFill>
              <a:latin typeface="Huawei Sans" panose="020C0503030203020204" pitchFamily="34" charset="0"/>
              <a:cs typeface="Huawei Sans" panose="020C0503030203020204" pitchFamily="34" charset="0"/>
            </a:endParaRPr>
          </a:p>
        </p:txBody>
      </p:sp>
      <p:cxnSp>
        <p:nvCxnSpPr>
          <p:cNvPr id="66" name="肘形连接符 65"/>
          <p:cNvCxnSpPr/>
          <p:nvPr/>
        </p:nvCxnSpPr>
        <p:spPr bwMode="gray">
          <a:xfrm rot="16200000" flipH="1">
            <a:off x="3132778" y="2326563"/>
            <a:ext cx="468000" cy="641456"/>
          </a:xfrm>
          <a:prstGeom prst="bentConnector3">
            <a:avLst>
              <a:gd name="adj1" fmla="val 34357"/>
            </a:avLst>
          </a:prstGeom>
          <a:ln w="12700">
            <a:solidFill>
              <a:srgbClr val="1262AA"/>
            </a:solidFill>
            <a:prstDash val="dash"/>
          </a:ln>
        </p:spPr>
        <p:style>
          <a:lnRef idx="1">
            <a:schemeClr val="accent1"/>
          </a:lnRef>
          <a:fillRef idx="0">
            <a:schemeClr val="accent1"/>
          </a:fillRef>
          <a:effectRef idx="0">
            <a:schemeClr val="accent1"/>
          </a:effectRef>
          <a:fontRef idx="minor">
            <a:schemeClr val="tx1"/>
          </a:fontRef>
        </p:style>
      </p:cxnSp>
      <p:sp>
        <p:nvSpPr>
          <p:cNvPr id="65" name="五边形 24">
            <a:extLst>
              <a:ext uri="{FF2B5EF4-FFF2-40B4-BE49-F238E27FC236}">
                <a16:creationId xmlns:a16="http://schemas.microsoft.com/office/drawing/2014/main" xmlns="" id="{6DEE2D4C-6D0E-433A-BE3F-3B740BC81271}"/>
              </a:ext>
            </a:extLst>
          </p:cNvPr>
          <p:cNvSpPr/>
          <p:nvPr/>
        </p:nvSpPr>
        <p:spPr bwMode="auto">
          <a:xfrm>
            <a:off x="6477065" y="54232"/>
            <a:ext cx="1029851" cy="39323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Hosting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67" name="燕尾形 25">
            <a:extLst>
              <a:ext uri="{FF2B5EF4-FFF2-40B4-BE49-F238E27FC236}">
                <a16:creationId xmlns:a16="http://schemas.microsoft.com/office/drawing/2014/main" xmlns="" id="{DBFF17A4-10DB-4676-8905-97ED565EBF5D}"/>
              </a:ext>
            </a:extLst>
          </p:cNvPr>
          <p:cNvSpPr/>
          <p:nvPr/>
        </p:nvSpPr>
        <p:spPr bwMode="auto">
          <a:xfrm>
            <a:off x="7389230" y="54233"/>
            <a:ext cx="1194927"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Computing</a:t>
            </a:r>
          </a:p>
        </p:txBody>
      </p:sp>
      <p:sp>
        <p:nvSpPr>
          <p:cNvPr id="68" name="燕尾形 26">
            <a:extLst>
              <a:ext uri="{FF2B5EF4-FFF2-40B4-BE49-F238E27FC236}">
                <a16:creationId xmlns:a16="http://schemas.microsoft.com/office/drawing/2014/main" xmlns="" id="{AA653212-18A0-4893-9DD3-D32654F3A8CA}"/>
              </a:ext>
            </a:extLst>
          </p:cNvPr>
          <p:cNvSpPr/>
          <p:nvPr/>
        </p:nvSpPr>
        <p:spPr bwMode="auto">
          <a:xfrm>
            <a:off x="8453806" y="54233"/>
            <a:ext cx="1650893" cy="38709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Cloud-Network Integration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69" name="燕尾形 68">
            <a:extLst>
              <a:ext uri="{FF2B5EF4-FFF2-40B4-BE49-F238E27FC236}">
                <a16:creationId xmlns:a16="http://schemas.microsoft.com/office/drawing/2014/main" xmlns="" id="{C9FA4A3E-0311-48D6-8CE9-0FB6DD522332}"/>
              </a:ext>
            </a:extLst>
          </p:cNvPr>
          <p:cNvSpPr/>
          <p:nvPr/>
        </p:nvSpPr>
        <p:spPr bwMode="auto">
          <a:xfrm>
            <a:off x="9960584" y="54232"/>
            <a:ext cx="1795920" cy="39323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solidFill>
                  <a:prstClr val="black"/>
                </a:solidFill>
                <a:latin typeface="Huawei Sans" panose="020C0503030203020204" pitchFamily="34" charset="0"/>
              </a:rPr>
              <a:t>Container Network Association</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51677456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69230DE-C50B-47D9-AFD5-7A52C5AEF792}"/>
              </a:ext>
            </a:extLst>
          </p:cNvPr>
          <p:cNvSpPr>
            <a:spLocks noGrp="1"/>
          </p:cNvSpPr>
          <p:nvPr>
            <p:ph type="title"/>
          </p:nvPr>
        </p:nvSpPr>
        <p:spPr/>
        <p:txBody>
          <a:bodyPr/>
          <a:lstStyle/>
          <a:p>
            <a:r>
              <a:rPr lang="en-US" altLang="zh-CN" smtClean="0"/>
              <a:t>Container </a:t>
            </a:r>
            <a:r>
              <a:rPr lang="en-US" smtClean="0"/>
              <a:t>Overview</a:t>
            </a:r>
            <a:endParaRPr lang="en-US" dirty="0"/>
          </a:p>
        </p:txBody>
      </p:sp>
      <p:sp>
        <p:nvSpPr>
          <p:cNvPr id="4" name="文本占位符 3"/>
          <p:cNvSpPr>
            <a:spLocks noGrp="1"/>
          </p:cNvSpPr>
          <p:nvPr>
            <p:ph type="body" sz="quarter" idx="10"/>
          </p:nvPr>
        </p:nvSpPr>
        <p:spPr/>
        <p:txBody>
          <a:bodyPr/>
          <a:lstStyle/>
          <a:p>
            <a:pPr algn="l"/>
            <a:r>
              <a:rPr lang="en-US" sz="1600" smtClean="0"/>
              <a:t>A container is a virtual instance. The kernel of an operating system </a:t>
            </a:r>
            <a:r>
              <a:rPr lang="en-US" altLang="zh-CN" sz="1600" smtClean="0"/>
              <a:t>can contain </a:t>
            </a:r>
            <a:r>
              <a:rPr lang="en-US" sz="1600" smtClean="0"/>
              <a:t>multiple isolated user spaces. Compared with VMs, containers provide more lightweight and process-level </a:t>
            </a:r>
            <a:r>
              <a:rPr lang="en-US" altLang="zh-CN" sz="1600" smtClean="0"/>
              <a:t>isolated </a:t>
            </a:r>
            <a:r>
              <a:rPr lang="en-US" sz="1600" smtClean="0"/>
              <a:t>spaces.</a:t>
            </a:r>
            <a:endParaRPr lang="en-US" altLang="zh-CN" sz="1600" smtClean="0">
              <a:sym typeface="Huawei Sans" panose="020C0503030203020204" pitchFamily="34" charset="0"/>
            </a:endParaRPr>
          </a:p>
          <a:p>
            <a:pPr algn="l"/>
            <a:r>
              <a:rPr lang="en-US" sz="1600" smtClean="0"/>
              <a:t>An advantage of containers is that applications and their running environments can be packaged into containers. This allows applications to be </a:t>
            </a:r>
            <a:r>
              <a:rPr lang="en-US" altLang="zh-CN" sz="1600" smtClean="0"/>
              <a:t>quickly </a:t>
            </a:r>
            <a:r>
              <a:rPr lang="en-US" sz="1600" smtClean="0"/>
              <a:t>"transported", greatly simplifying the "development -&gt; test </a:t>
            </a:r>
            <a:r>
              <a:rPr lang="en-US" altLang="zh-CN" sz="1600" smtClean="0"/>
              <a:t>-&gt; </a:t>
            </a:r>
            <a:r>
              <a:rPr lang="en-US" sz="1600" smtClean="0"/>
              <a:t>deployment </a:t>
            </a:r>
            <a:r>
              <a:rPr lang="en-US" altLang="zh-CN" sz="1600" smtClean="0"/>
              <a:t>-&gt; </a:t>
            </a:r>
            <a:r>
              <a:rPr lang="en-US" sz="1600" smtClean="0"/>
              <a:t>O&amp;M" process.</a:t>
            </a:r>
            <a:endParaRPr lang="en-US" altLang="zh-CN" sz="1600" smtClean="0">
              <a:sym typeface="Huawei Sans" panose="020C0503030203020204" pitchFamily="34" charset="0"/>
            </a:endParaRPr>
          </a:p>
          <a:p>
            <a:pPr algn="l"/>
            <a:endParaRPr lang="en-US" altLang="zh-CN" sz="1600" smtClean="0">
              <a:sym typeface="Huawei Sans" panose="020C0503030203020204" pitchFamily="34" charset="0"/>
            </a:endParaRPr>
          </a:p>
          <a:p>
            <a:pPr algn="l"/>
            <a:endParaRPr lang="en-US" altLang="zh-CN" sz="1600" dirty="0">
              <a:sym typeface="Huawei Sans" panose="020C0503030203020204" pitchFamily="34" charset="0"/>
            </a:endParaRPr>
          </a:p>
        </p:txBody>
      </p:sp>
      <p:sp>
        <p:nvSpPr>
          <p:cNvPr id="9" name="流程图: 可选过程 8">
            <a:extLst>
              <a:ext uri="{FF2B5EF4-FFF2-40B4-BE49-F238E27FC236}">
                <a16:creationId xmlns:a16="http://schemas.microsoft.com/office/drawing/2014/main" xmlns="" id="{0FC74C9E-960C-48A9-BFBA-A6A1633456A5}"/>
              </a:ext>
            </a:extLst>
          </p:cNvPr>
          <p:cNvSpPr/>
          <p:nvPr/>
        </p:nvSpPr>
        <p:spPr bwMode="gray">
          <a:xfrm>
            <a:off x="2440006" y="3412367"/>
            <a:ext cx="3473594" cy="1331973"/>
          </a:xfrm>
          <a:prstGeom prst="flowChartAlternateProcess">
            <a:avLst/>
          </a:prstGeom>
          <a:gradFill>
            <a:gsLst>
              <a:gs pos="0">
                <a:schemeClr val="bg1"/>
              </a:gs>
              <a:gs pos="100000">
                <a:srgbClr val="CCECFF"/>
              </a:gs>
            </a:gsLst>
            <a:lin ang="5400000" scaled="1"/>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fontAlgn="ctr"/>
            <a:r>
              <a:rPr lang="en-US" sz="1400" dirty="0" smtClean="0">
                <a:solidFill>
                  <a:prstClr val="black"/>
                </a:solidFill>
                <a:latin typeface="Huawei Sans" panose="020C0503030203020204" pitchFamily="34" charset="0"/>
              </a:rPr>
              <a:t>You only need to develop standard transport methods,</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a:t>
            </a:r>
            <a:r>
              <a:rPr lang="en-US" sz="1400" dirty="0" smtClean="0">
                <a:solidFill>
                  <a:prstClr val="black"/>
                </a:solidFill>
                <a:latin typeface="Huawei Sans" panose="020C0503030203020204" pitchFamily="34" charset="0"/>
              </a:rPr>
              <a:t>do not need to pay attention to the contents in containers.</a:t>
            </a:r>
            <a:endParaRPr lang="en-US" sz="1400" dirty="0">
              <a:solidFill>
                <a:prstClr val="black"/>
              </a:solidFill>
              <a:latin typeface="Huawei Sans" panose="020C0503030203020204" pitchFamily="34" charset="0"/>
            </a:endParaRPr>
          </a:p>
        </p:txBody>
      </p:sp>
      <p:sp>
        <p:nvSpPr>
          <p:cNvPr id="16" name="五边形 24">
            <a:extLst>
              <a:ext uri="{FF2B5EF4-FFF2-40B4-BE49-F238E27FC236}">
                <a16:creationId xmlns:a16="http://schemas.microsoft.com/office/drawing/2014/main" xmlns="" id="{6DEE2D4C-6D0E-433A-BE3F-3B740BC81271}"/>
              </a:ext>
            </a:extLst>
          </p:cNvPr>
          <p:cNvSpPr/>
          <p:nvPr/>
        </p:nvSpPr>
        <p:spPr bwMode="auto">
          <a:xfrm>
            <a:off x="6477065" y="54232"/>
            <a:ext cx="1029851" cy="39323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Hosting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7" name="燕尾形 25">
            <a:extLst>
              <a:ext uri="{FF2B5EF4-FFF2-40B4-BE49-F238E27FC236}">
                <a16:creationId xmlns:a16="http://schemas.microsoft.com/office/drawing/2014/main" xmlns="" id="{DBFF17A4-10DB-4676-8905-97ED565EBF5D}"/>
              </a:ext>
            </a:extLst>
          </p:cNvPr>
          <p:cNvSpPr/>
          <p:nvPr/>
        </p:nvSpPr>
        <p:spPr bwMode="auto">
          <a:xfrm>
            <a:off x="7389230" y="54233"/>
            <a:ext cx="1194927"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Computing</a:t>
            </a:r>
          </a:p>
        </p:txBody>
      </p:sp>
      <p:sp>
        <p:nvSpPr>
          <p:cNvPr id="18" name="燕尾形 26">
            <a:extLst>
              <a:ext uri="{FF2B5EF4-FFF2-40B4-BE49-F238E27FC236}">
                <a16:creationId xmlns:a16="http://schemas.microsoft.com/office/drawing/2014/main" xmlns="" id="{AA653212-18A0-4893-9DD3-D32654F3A8CA}"/>
              </a:ext>
            </a:extLst>
          </p:cNvPr>
          <p:cNvSpPr/>
          <p:nvPr/>
        </p:nvSpPr>
        <p:spPr bwMode="auto">
          <a:xfrm>
            <a:off x="8476957" y="54233"/>
            <a:ext cx="1506778"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Cloud-Network Integration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20" name="燕尾形 19">
            <a:extLst>
              <a:ext uri="{FF2B5EF4-FFF2-40B4-BE49-F238E27FC236}">
                <a16:creationId xmlns:a16="http://schemas.microsoft.com/office/drawing/2014/main" xmlns="" id="{C9FA4A3E-0311-48D6-8CE9-0FB6DD522332}"/>
              </a:ext>
            </a:extLst>
          </p:cNvPr>
          <p:cNvSpPr/>
          <p:nvPr/>
        </p:nvSpPr>
        <p:spPr bwMode="auto">
          <a:xfrm>
            <a:off x="9861630" y="54232"/>
            <a:ext cx="1894874" cy="393235"/>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Container Network Association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1" name="矩形 20"/>
          <p:cNvSpPr/>
          <p:nvPr/>
        </p:nvSpPr>
        <p:spPr>
          <a:xfrm>
            <a:off x="6135063" y="3088838"/>
            <a:ext cx="2598505" cy="1981695"/>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tx1"/>
              </a:solidFill>
            </a:endParaRPr>
          </a:p>
        </p:txBody>
      </p:sp>
      <p:sp>
        <p:nvSpPr>
          <p:cNvPr id="22" name="文本框 11">
            <a:extLst>
              <a:ext uri="{FF2B5EF4-FFF2-40B4-BE49-F238E27FC236}">
                <a16:creationId xmlns="" xmlns:a16="http://schemas.microsoft.com/office/drawing/2014/main" id="{3E050E87-60C6-4109-AD4A-3D09C292E141}"/>
              </a:ext>
            </a:extLst>
          </p:cNvPr>
          <p:cNvSpPr txBox="1"/>
          <p:nvPr/>
        </p:nvSpPr>
        <p:spPr bwMode="gray">
          <a:xfrm>
            <a:off x="6768344" y="4705885"/>
            <a:ext cx="137907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l" rtl="0" fontAlgn="t">
              <a:spcBef>
                <a:spcPct val="0"/>
              </a:spcBef>
              <a:spcAft>
                <a:spcPct val="0"/>
              </a:spcAft>
              <a:defRPr sz="1000" kern="1200">
                <a:solidFill>
                  <a:schemeClr val="tx1"/>
                </a:solidFill>
                <a:latin typeface="FrutigerNext LT Regular" pitchFamily="34" charset="0"/>
                <a:ea typeface="宋体"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charset="-122"/>
                <a:cs typeface="+mn-cs"/>
              </a:defRPr>
            </a:lvl5pPr>
            <a:lvl6pPr marL="2286000" algn="l" defTabSz="914400" rtl="0" eaLnBrk="1" latinLnBrk="0" hangingPunct="1">
              <a:defRPr sz="1000" kern="1200">
                <a:solidFill>
                  <a:schemeClr val="tx1"/>
                </a:solidFill>
                <a:latin typeface="FrutigerNext LT Regular" pitchFamily="34" charset="0"/>
                <a:ea typeface="宋体" charset="-122"/>
                <a:cs typeface="+mn-cs"/>
              </a:defRPr>
            </a:lvl6pPr>
            <a:lvl7pPr marL="2743200" algn="l" defTabSz="914400" rtl="0" eaLnBrk="1" latinLnBrk="0" hangingPunct="1">
              <a:defRPr sz="1000" kern="1200">
                <a:solidFill>
                  <a:schemeClr val="tx1"/>
                </a:solidFill>
                <a:latin typeface="FrutigerNext LT Regular" pitchFamily="34" charset="0"/>
                <a:ea typeface="宋体" charset="-122"/>
                <a:cs typeface="+mn-cs"/>
              </a:defRPr>
            </a:lvl7pPr>
            <a:lvl8pPr marL="3200400" algn="l" defTabSz="914400" rtl="0" eaLnBrk="1" latinLnBrk="0" hangingPunct="1">
              <a:defRPr sz="1000" kern="1200">
                <a:solidFill>
                  <a:schemeClr val="tx1"/>
                </a:solidFill>
                <a:latin typeface="FrutigerNext LT Regular" pitchFamily="34" charset="0"/>
                <a:ea typeface="宋体" charset="-122"/>
                <a:cs typeface="+mn-cs"/>
              </a:defRPr>
            </a:lvl8pPr>
            <a:lvl9pPr marL="3657600" algn="l" defTabSz="914400" rtl="0" eaLnBrk="1" latinLnBrk="0" hangingPunct="1">
              <a:defRPr sz="1000" kern="1200">
                <a:solidFill>
                  <a:schemeClr val="tx1"/>
                </a:solidFill>
                <a:latin typeface="FrutigerNext LT Regular" pitchFamily="34" charset="0"/>
                <a:ea typeface="宋体" charset="-122"/>
                <a:cs typeface="+mn-cs"/>
              </a:defRPr>
            </a:lvl9pPr>
          </a:lstStyle>
          <a:p>
            <a:pPr algn="ctr"/>
            <a:r>
              <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Container</a:t>
            </a:r>
            <a:endParaRPr lang="zh-CN" alt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6825671" y="4263523"/>
            <a:ext cx="1229234" cy="40680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rPr>
              <a:t>filesystem</a:t>
            </a:r>
            <a:endParaRPr lang="zh-CN" altLang="en-US" sz="1400" dirty="0">
              <a:solidFill>
                <a:schemeClr val="tx1"/>
              </a:solidFill>
            </a:endParaRPr>
          </a:p>
        </p:txBody>
      </p:sp>
      <p:sp>
        <p:nvSpPr>
          <p:cNvPr id="24" name="矩形 23"/>
          <p:cNvSpPr/>
          <p:nvPr/>
        </p:nvSpPr>
        <p:spPr bwMode="gray">
          <a:xfrm>
            <a:off x="6825671" y="3557078"/>
            <a:ext cx="1229234" cy="408354"/>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rPr>
              <a:t>running job</a:t>
            </a:r>
            <a:endParaRPr lang="zh-CN" altLang="en-US" sz="1400" dirty="0">
              <a:solidFill>
                <a:schemeClr val="tx1"/>
              </a:solidFill>
            </a:endParaRPr>
          </a:p>
        </p:txBody>
      </p:sp>
    </p:spTree>
    <p:extLst>
      <p:ext uri="{BB962C8B-B14F-4D97-AF65-F5344CB8AC3E}">
        <p14:creationId xmlns:p14="http://schemas.microsoft.com/office/powerpoint/2010/main" val="12433603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92D8BAD-2ECA-4A65-8DAD-6FEC6DDF0B68}"/>
              </a:ext>
            </a:extLst>
          </p:cNvPr>
          <p:cNvSpPr>
            <a:spLocks noGrp="1"/>
          </p:cNvSpPr>
          <p:nvPr>
            <p:ph type="title"/>
          </p:nvPr>
        </p:nvSpPr>
        <p:spPr/>
        <p:txBody>
          <a:bodyPr/>
          <a:lstStyle/>
          <a:p>
            <a:r>
              <a:rPr lang="en-US" smtClean="0"/>
              <a:t>Comparison Between Containers and VMs</a:t>
            </a:r>
            <a:endParaRPr lang="en-US" dirty="0"/>
          </a:p>
        </p:txBody>
      </p:sp>
      <p:sp>
        <p:nvSpPr>
          <p:cNvPr id="5" name="文本占位符 4"/>
          <p:cNvSpPr>
            <a:spLocks noGrp="1"/>
          </p:cNvSpPr>
          <p:nvPr>
            <p:ph type="body" sz="quarter" idx="10"/>
          </p:nvPr>
        </p:nvSpPr>
        <p:spPr>
          <a:xfrm>
            <a:off x="455612" y="1052514"/>
            <a:ext cx="10789750" cy="4875042"/>
          </a:xfrm>
        </p:spPr>
        <p:txBody>
          <a:bodyPr/>
          <a:lstStyle/>
          <a:p>
            <a:pPr algn="l"/>
            <a:r>
              <a:rPr lang="en-US" sz="1800" dirty="0" smtClean="0"/>
              <a:t>Compared with VMs, containers share the kernel of an operating system, and therefore are less independent, and only process-level isolation is provided.</a:t>
            </a:r>
            <a:endParaRPr lang="en-US" altLang="zh-CN" sz="1800" dirty="0" smtClean="0">
              <a:sym typeface="Huawei Sans" panose="020C0503030203020204" pitchFamily="34" charset="0"/>
            </a:endParaRPr>
          </a:p>
          <a:p>
            <a:pPr algn="l"/>
            <a:r>
              <a:rPr lang="en-US" sz="1800" dirty="0" smtClean="0"/>
              <a:t>The startup speed, running performance, and server resource usage of containers are higher than those of VMs.</a:t>
            </a:r>
            <a:endParaRPr lang="en-US" altLang="zh-CN" sz="1800" dirty="0" smtClean="0">
              <a:sym typeface="Huawei Sans" panose="020C0503030203020204" pitchFamily="34" charset="0"/>
            </a:endParaRPr>
          </a:p>
          <a:p>
            <a:pPr algn="l"/>
            <a:endParaRPr lang="en-US" altLang="zh-CN" sz="1800" dirty="0">
              <a:sym typeface="Huawei Sans" panose="020C0503030203020204" pitchFamily="34" charset="0"/>
            </a:endParaRPr>
          </a:p>
        </p:txBody>
      </p:sp>
      <p:sp>
        <p:nvSpPr>
          <p:cNvPr id="8" name="矩形 7">
            <a:extLst>
              <a:ext uri="{FF2B5EF4-FFF2-40B4-BE49-F238E27FC236}">
                <a16:creationId xmlns:a16="http://schemas.microsoft.com/office/drawing/2014/main" xmlns="" id="{0923A591-8C11-4822-BB7E-CC2CE44A53D5}"/>
              </a:ext>
            </a:extLst>
          </p:cNvPr>
          <p:cNvSpPr/>
          <p:nvPr/>
        </p:nvSpPr>
        <p:spPr bwMode="gray">
          <a:xfrm>
            <a:off x="866773" y="5167227"/>
            <a:ext cx="3859523" cy="4826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rgbClr val="E7E6E6">
                    <a:lumMod val="25000"/>
                  </a:srgbClr>
                </a:solidFill>
              </a:rPr>
              <a:t>Server</a:t>
            </a:r>
            <a:endParaRPr lang="en-US" altLang="zh-CN" sz="1400" dirty="0">
              <a:solidFill>
                <a:srgbClr val="E7E6E6">
                  <a:lumMod val="25000"/>
                </a:srgbClr>
              </a:solidFill>
              <a:sym typeface="Huawei Sans" panose="020C0503030203020204" pitchFamily="34" charset="0"/>
            </a:endParaRPr>
          </a:p>
        </p:txBody>
      </p:sp>
      <p:sp>
        <p:nvSpPr>
          <p:cNvPr id="9" name="矩形 8">
            <a:extLst>
              <a:ext uri="{FF2B5EF4-FFF2-40B4-BE49-F238E27FC236}">
                <a16:creationId xmlns:a16="http://schemas.microsoft.com/office/drawing/2014/main" xmlns="" id="{72D610E2-7A13-48E4-91AC-B436DD613122}"/>
              </a:ext>
            </a:extLst>
          </p:cNvPr>
          <p:cNvSpPr/>
          <p:nvPr/>
        </p:nvSpPr>
        <p:spPr bwMode="gray">
          <a:xfrm>
            <a:off x="866773" y="4684627"/>
            <a:ext cx="3859523" cy="482600"/>
          </a:xfrm>
          <a:prstGeom prst="rect">
            <a:avLst/>
          </a:prstGeom>
          <a:solidFill>
            <a:srgbClr val="00B0F0"/>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prstClr val="white"/>
                </a:solidFill>
              </a:rPr>
              <a:t>Hypervisor</a:t>
            </a:r>
            <a:endParaRPr lang="en-US" altLang="zh-CN" sz="1400" b="1" dirty="0">
              <a:solidFill>
                <a:prstClr val="white"/>
              </a:solidFill>
              <a:sym typeface="Huawei Sans" panose="020C0503030203020204" pitchFamily="34" charset="0"/>
            </a:endParaRPr>
          </a:p>
        </p:txBody>
      </p:sp>
      <p:sp>
        <p:nvSpPr>
          <p:cNvPr id="10" name="矩形 9">
            <a:extLst>
              <a:ext uri="{FF2B5EF4-FFF2-40B4-BE49-F238E27FC236}">
                <a16:creationId xmlns:a16="http://schemas.microsoft.com/office/drawing/2014/main" xmlns="" id="{3B5FE605-EF43-442A-9A08-E5B6BCED518B}"/>
              </a:ext>
            </a:extLst>
          </p:cNvPr>
          <p:cNvSpPr/>
          <p:nvPr/>
        </p:nvSpPr>
        <p:spPr bwMode="gray">
          <a:xfrm>
            <a:off x="866773" y="4202027"/>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rgbClr val="E7E6E6">
                    <a:lumMod val="25000"/>
                  </a:srgbClr>
                </a:solidFill>
              </a:rPr>
              <a:t>Guest OS</a:t>
            </a:r>
            <a:endParaRPr lang="en-US" altLang="zh-CN" sz="1400" dirty="0">
              <a:solidFill>
                <a:srgbClr val="E7E6E6">
                  <a:lumMod val="25000"/>
                </a:srgbClr>
              </a:solidFill>
              <a:sym typeface="Huawei Sans" panose="020C0503030203020204" pitchFamily="34" charset="0"/>
            </a:endParaRPr>
          </a:p>
        </p:txBody>
      </p:sp>
      <p:sp>
        <p:nvSpPr>
          <p:cNvPr id="17" name="矩形 16">
            <a:extLst>
              <a:ext uri="{FF2B5EF4-FFF2-40B4-BE49-F238E27FC236}">
                <a16:creationId xmlns:a16="http://schemas.microsoft.com/office/drawing/2014/main" xmlns="" id="{32579D35-F7A8-4054-970C-880BC90C4DF7}"/>
              </a:ext>
            </a:extLst>
          </p:cNvPr>
          <p:cNvSpPr/>
          <p:nvPr/>
        </p:nvSpPr>
        <p:spPr bwMode="gray">
          <a:xfrm>
            <a:off x="2169095" y="4202027"/>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rgbClr val="E7E6E6">
                    <a:lumMod val="25000"/>
                  </a:srgbClr>
                </a:solidFill>
              </a:rPr>
              <a:t>Guest OS</a:t>
            </a:r>
            <a:endParaRPr lang="en-US" altLang="zh-CN" sz="1400" dirty="0">
              <a:solidFill>
                <a:srgbClr val="E7E6E6">
                  <a:lumMod val="25000"/>
                </a:srgbClr>
              </a:solidFill>
              <a:sym typeface="Huawei Sans" panose="020C0503030203020204" pitchFamily="34" charset="0"/>
            </a:endParaRPr>
          </a:p>
        </p:txBody>
      </p:sp>
      <p:sp>
        <p:nvSpPr>
          <p:cNvPr id="18" name="矩形 17">
            <a:extLst>
              <a:ext uri="{FF2B5EF4-FFF2-40B4-BE49-F238E27FC236}">
                <a16:creationId xmlns:a16="http://schemas.microsoft.com/office/drawing/2014/main" xmlns="" id="{FEF00BE8-E2E5-40CD-A16F-BC400BF3F06C}"/>
              </a:ext>
            </a:extLst>
          </p:cNvPr>
          <p:cNvSpPr/>
          <p:nvPr/>
        </p:nvSpPr>
        <p:spPr bwMode="gray">
          <a:xfrm>
            <a:off x="3471416" y="4202027"/>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rgbClr val="E7E6E6">
                    <a:lumMod val="25000"/>
                  </a:srgbClr>
                </a:solidFill>
              </a:rPr>
              <a:t>Guest OS</a:t>
            </a:r>
            <a:endParaRPr lang="en-US" altLang="zh-CN" sz="1400" dirty="0">
              <a:solidFill>
                <a:srgbClr val="E7E6E6">
                  <a:lumMod val="25000"/>
                </a:srgbClr>
              </a:solidFill>
              <a:sym typeface="Huawei Sans" panose="020C0503030203020204" pitchFamily="34" charset="0"/>
            </a:endParaRPr>
          </a:p>
        </p:txBody>
      </p:sp>
      <p:sp>
        <p:nvSpPr>
          <p:cNvPr id="19" name="矩形 18">
            <a:extLst>
              <a:ext uri="{FF2B5EF4-FFF2-40B4-BE49-F238E27FC236}">
                <a16:creationId xmlns:a16="http://schemas.microsoft.com/office/drawing/2014/main" xmlns="" id="{FEF0F44C-D1FF-4142-BC97-93947F21C1BD}"/>
              </a:ext>
            </a:extLst>
          </p:cNvPr>
          <p:cNvSpPr/>
          <p:nvPr/>
        </p:nvSpPr>
        <p:spPr bwMode="gray">
          <a:xfrm>
            <a:off x="866773" y="3719427"/>
            <a:ext cx="1254880" cy="482600"/>
          </a:xfrm>
          <a:prstGeom prst="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rgbClr val="E7E6E6">
                    <a:lumMod val="25000"/>
                  </a:srgbClr>
                </a:solidFill>
              </a:rPr>
              <a:t>Bins/Libs</a:t>
            </a:r>
            <a:endParaRPr lang="en-US" altLang="zh-CN" sz="1400" dirty="0">
              <a:solidFill>
                <a:srgbClr val="E7E6E6">
                  <a:lumMod val="25000"/>
                </a:srgbClr>
              </a:solidFill>
              <a:sym typeface="Huawei Sans" panose="020C0503030203020204" pitchFamily="34" charset="0"/>
            </a:endParaRPr>
          </a:p>
        </p:txBody>
      </p:sp>
      <p:sp>
        <p:nvSpPr>
          <p:cNvPr id="20" name="矩形 19">
            <a:extLst>
              <a:ext uri="{FF2B5EF4-FFF2-40B4-BE49-F238E27FC236}">
                <a16:creationId xmlns:a16="http://schemas.microsoft.com/office/drawing/2014/main" xmlns="" id="{BDA678DB-927F-4AE5-8B82-26167B51D07B}"/>
              </a:ext>
            </a:extLst>
          </p:cNvPr>
          <p:cNvSpPr/>
          <p:nvPr/>
        </p:nvSpPr>
        <p:spPr bwMode="gray">
          <a:xfrm>
            <a:off x="2169095" y="3719427"/>
            <a:ext cx="1254880" cy="482600"/>
          </a:xfrm>
          <a:prstGeom prst="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rgbClr val="E7E6E6">
                    <a:lumMod val="25000"/>
                  </a:srgbClr>
                </a:solidFill>
              </a:rPr>
              <a:t>Bins/Libs</a:t>
            </a:r>
            <a:endParaRPr lang="en-US" altLang="zh-CN" sz="1400" dirty="0">
              <a:solidFill>
                <a:srgbClr val="E7E6E6">
                  <a:lumMod val="25000"/>
                </a:srgbClr>
              </a:solidFill>
              <a:sym typeface="Huawei Sans" panose="020C0503030203020204" pitchFamily="34" charset="0"/>
            </a:endParaRPr>
          </a:p>
        </p:txBody>
      </p:sp>
      <p:sp>
        <p:nvSpPr>
          <p:cNvPr id="21" name="矩形 20">
            <a:extLst>
              <a:ext uri="{FF2B5EF4-FFF2-40B4-BE49-F238E27FC236}">
                <a16:creationId xmlns:a16="http://schemas.microsoft.com/office/drawing/2014/main" xmlns="" id="{2A1617FA-2353-4A4E-A3C7-158517FB0E39}"/>
              </a:ext>
            </a:extLst>
          </p:cNvPr>
          <p:cNvSpPr/>
          <p:nvPr/>
        </p:nvSpPr>
        <p:spPr bwMode="gray">
          <a:xfrm>
            <a:off x="3471416" y="3719427"/>
            <a:ext cx="1254880" cy="482600"/>
          </a:xfrm>
          <a:prstGeom prst="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rgbClr val="E7E6E6">
                    <a:lumMod val="25000"/>
                  </a:srgbClr>
                </a:solidFill>
              </a:rPr>
              <a:t>Bins/Libs</a:t>
            </a:r>
            <a:endParaRPr lang="en-US" altLang="zh-CN" sz="1400" dirty="0">
              <a:solidFill>
                <a:srgbClr val="E7E6E6">
                  <a:lumMod val="25000"/>
                </a:srgbClr>
              </a:solidFill>
              <a:sym typeface="Huawei Sans" panose="020C0503030203020204" pitchFamily="34" charset="0"/>
            </a:endParaRPr>
          </a:p>
        </p:txBody>
      </p:sp>
      <p:sp>
        <p:nvSpPr>
          <p:cNvPr id="22" name="矩形 21">
            <a:extLst>
              <a:ext uri="{FF2B5EF4-FFF2-40B4-BE49-F238E27FC236}">
                <a16:creationId xmlns:a16="http://schemas.microsoft.com/office/drawing/2014/main" xmlns="" id="{633F6FB0-640C-476E-9D4F-45E105924F2A}"/>
              </a:ext>
            </a:extLst>
          </p:cNvPr>
          <p:cNvSpPr/>
          <p:nvPr/>
        </p:nvSpPr>
        <p:spPr bwMode="gray">
          <a:xfrm>
            <a:off x="866773" y="3236827"/>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rgbClr val="E7E6E6">
                    <a:lumMod val="25000"/>
                  </a:srgbClr>
                </a:solidFill>
              </a:rPr>
              <a:t>Web</a:t>
            </a:r>
            <a:endParaRPr lang="en-US" altLang="zh-CN" sz="1400" dirty="0">
              <a:solidFill>
                <a:srgbClr val="E7E6E6">
                  <a:lumMod val="25000"/>
                </a:srgbClr>
              </a:solidFill>
              <a:sym typeface="Huawei Sans" panose="020C0503030203020204" pitchFamily="34" charset="0"/>
            </a:endParaRPr>
          </a:p>
        </p:txBody>
      </p:sp>
      <p:sp>
        <p:nvSpPr>
          <p:cNvPr id="23" name="矩形 22">
            <a:extLst>
              <a:ext uri="{FF2B5EF4-FFF2-40B4-BE49-F238E27FC236}">
                <a16:creationId xmlns:a16="http://schemas.microsoft.com/office/drawing/2014/main" xmlns="" id="{8648CB90-A787-4F3E-846D-2A6B681516E2}"/>
              </a:ext>
            </a:extLst>
          </p:cNvPr>
          <p:cNvSpPr/>
          <p:nvPr/>
        </p:nvSpPr>
        <p:spPr bwMode="gray">
          <a:xfrm>
            <a:off x="2169095" y="3236827"/>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rgbClr val="E7E6E6">
                    <a:lumMod val="25000"/>
                  </a:srgbClr>
                </a:solidFill>
              </a:rPr>
              <a:t>DB</a:t>
            </a:r>
            <a:endParaRPr lang="en-US" altLang="zh-CN" sz="1400" dirty="0">
              <a:solidFill>
                <a:srgbClr val="E7E6E6">
                  <a:lumMod val="25000"/>
                </a:srgbClr>
              </a:solidFill>
              <a:sym typeface="Huawei Sans" panose="020C0503030203020204" pitchFamily="34" charset="0"/>
            </a:endParaRPr>
          </a:p>
        </p:txBody>
      </p:sp>
      <p:sp>
        <p:nvSpPr>
          <p:cNvPr id="24" name="矩形 23">
            <a:extLst>
              <a:ext uri="{FF2B5EF4-FFF2-40B4-BE49-F238E27FC236}">
                <a16:creationId xmlns:a16="http://schemas.microsoft.com/office/drawing/2014/main" xmlns="" id="{B3B85F91-B6FE-4F51-B586-EE92D69C4DE1}"/>
              </a:ext>
            </a:extLst>
          </p:cNvPr>
          <p:cNvSpPr/>
          <p:nvPr/>
        </p:nvSpPr>
        <p:spPr bwMode="gray">
          <a:xfrm>
            <a:off x="3471416" y="3236827"/>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rgbClr val="E7E6E6">
                    <a:lumMod val="25000"/>
                  </a:srgbClr>
                </a:solidFill>
              </a:rPr>
              <a:t>App</a:t>
            </a:r>
            <a:endParaRPr lang="en-US" altLang="zh-CN" sz="1400" dirty="0">
              <a:solidFill>
                <a:srgbClr val="E7E6E6">
                  <a:lumMod val="25000"/>
                </a:srgbClr>
              </a:solidFill>
              <a:sym typeface="Huawei Sans" panose="020C0503030203020204" pitchFamily="34" charset="0"/>
            </a:endParaRPr>
          </a:p>
        </p:txBody>
      </p:sp>
      <p:sp>
        <p:nvSpPr>
          <p:cNvPr id="25" name="矩形 24">
            <a:extLst>
              <a:ext uri="{FF2B5EF4-FFF2-40B4-BE49-F238E27FC236}">
                <a16:creationId xmlns:a16="http://schemas.microsoft.com/office/drawing/2014/main" xmlns="" id="{12DE0670-E79D-4098-93CD-713BE35106DB}"/>
              </a:ext>
            </a:extLst>
          </p:cNvPr>
          <p:cNvSpPr/>
          <p:nvPr/>
        </p:nvSpPr>
        <p:spPr bwMode="gray">
          <a:xfrm>
            <a:off x="5931721" y="5167227"/>
            <a:ext cx="3859523" cy="4826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rgbClr val="E7E6E6">
                    <a:lumMod val="25000"/>
                  </a:srgbClr>
                </a:solidFill>
              </a:rPr>
              <a:t>Server</a:t>
            </a:r>
            <a:endParaRPr lang="en-US" altLang="zh-CN" sz="1400" dirty="0">
              <a:solidFill>
                <a:srgbClr val="E7E6E6">
                  <a:lumMod val="25000"/>
                </a:srgbClr>
              </a:solidFill>
              <a:sym typeface="Huawei Sans" panose="020C0503030203020204" pitchFamily="34" charset="0"/>
            </a:endParaRPr>
          </a:p>
        </p:txBody>
      </p:sp>
      <p:sp>
        <p:nvSpPr>
          <p:cNvPr id="26" name="矩形 25">
            <a:extLst>
              <a:ext uri="{FF2B5EF4-FFF2-40B4-BE49-F238E27FC236}">
                <a16:creationId xmlns:a16="http://schemas.microsoft.com/office/drawing/2014/main" xmlns="" id="{E35431DA-B43E-4CD4-BE73-9297A6A47213}"/>
              </a:ext>
            </a:extLst>
          </p:cNvPr>
          <p:cNvSpPr/>
          <p:nvPr/>
        </p:nvSpPr>
        <p:spPr bwMode="gray">
          <a:xfrm>
            <a:off x="5931721" y="4684627"/>
            <a:ext cx="3859523" cy="482600"/>
          </a:xfrm>
          <a:prstGeom prst="rect">
            <a:avLst/>
          </a:prstGeom>
          <a:solidFill>
            <a:srgbClr val="A6D2FF"/>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rgbClr val="E7E6E6">
                    <a:lumMod val="25000"/>
                  </a:srgbClr>
                </a:solidFill>
              </a:rPr>
              <a:t>Host OS</a:t>
            </a:r>
            <a:endParaRPr lang="en-US" altLang="zh-CN" sz="1400" dirty="0">
              <a:solidFill>
                <a:srgbClr val="E7E6E6">
                  <a:lumMod val="25000"/>
                </a:srgbClr>
              </a:solidFill>
              <a:sym typeface="Huawei Sans" panose="020C0503030203020204" pitchFamily="34" charset="0"/>
            </a:endParaRPr>
          </a:p>
        </p:txBody>
      </p:sp>
      <p:sp>
        <p:nvSpPr>
          <p:cNvPr id="30" name="矩形 29">
            <a:extLst>
              <a:ext uri="{FF2B5EF4-FFF2-40B4-BE49-F238E27FC236}">
                <a16:creationId xmlns:a16="http://schemas.microsoft.com/office/drawing/2014/main" xmlns="" id="{A55EE8E0-D689-4C95-8A26-931051AF2AFE}"/>
              </a:ext>
            </a:extLst>
          </p:cNvPr>
          <p:cNvSpPr/>
          <p:nvPr/>
        </p:nvSpPr>
        <p:spPr bwMode="gray">
          <a:xfrm>
            <a:off x="5931721" y="3719427"/>
            <a:ext cx="1254880" cy="482600"/>
          </a:xfrm>
          <a:prstGeom prst="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rgbClr val="E7E6E6">
                    <a:lumMod val="25000"/>
                  </a:srgbClr>
                </a:solidFill>
              </a:rPr>
              <a:t>Bins/Libs</a:t>
            </a:r>
            <a:endParaRPr lang="en-US" altLang="zh-CN" sz="1400" dirty="0">
              <a:solidFill>
                <a:srgbClr val="E7E6E6">
                  <a:lumMod val="25000"/>
                </a:srgbClr>
              </a:solidFill>
              <a:sym typeface="Huawei Sans" panose="020C0503030203020204" pitchFamily="34" charset="0"/>
            </a:endParaRPr>
          </a:p>
        </p:txBody>
      </p:sp>
      <p:sp>
        <p:nvSpPr>
          <p:cNvPr id="31" name="矩形 30">
            <a:extLst>
              <a:ext uri="{FF2B5EF4-FFF2-40B4-BE49-F238E27FC236}">
                <a16:creationId xmlns:a16="http://schemas.microsoft.com/office/drawing/2014/main" xmlns="" id="{05BD5644-30D0-41D3-9BCA-661F50547258}"/>
              </a:ext>
            </a:extLst>
          </p:cNvPr>
          <p:cNvSpPr/>
          <p:nvPr/>
        </p:nvSpPr>
        <p:spPr bwMode="gray">
          <a:xfrm>
            <a:off x="7234043" y="3719427"/>
            <a:ext cx="1254880" cy="482600"/>
          </a:xfrm>
          <a:prstGeom prst="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rgbClr val="E7E6E6">
                    <a:lumMod val="25000"/>
                  </a:srgbClr>
                </a:solidFill>
              </a:rPr>
              <a:t>Bins/Libs</a:t>
            </a:r>
            <a:endParaRPr lang="en-US" altLang="zh-CN" sz="1400" dirty="0">
              <a:solidFill>
                <a:srgbClr val="E7E6E6">
                  <a:lumMod val="25000"/>
                </a:srgbClr>
              </a:solidFill>
              <a:sym typeface="Huawei Sans" panose="020C0503030203020204" pitchFamily="34" charset="0"/>
            </a:endParaRPr>
          </a:p>
        </p:txBody>
      </p:sp>
      <p:sp>
        <p:nvSpPr>
          <p:cNvPr id="32" name="矩形 31">
            <a:extLst>
              <a:ext uri="{FF2B5EF4-FFF2-40B4-BE49-F238E27FC236}">
                <a16:creationId xmlns:a16="http://schemas.microsoft.com/office/drawing/2014/main" xmlns="" id="{999687A9-9931-4A46-99B5-96806CBB2AE0}"/>
              </a:ext>
            </a:extLst>
          </p:cNvPr>
          <p:cNvSpPr/>
          <p:nvPr/>
        </p:nvSpPr>
        <p:spPr bwMode="gray">
          <a:xfrm>
            <a:off x="8536364" y="3719427"/>
            <a:ext cx="1254880" cy="482600"/>
          </a:xfrm>
          <a:prstGeom prst="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rgbClr val="E7E6E6">
                    <a:lumMod val="25000"/>
                  </a:srgbClr>
                </a:solidFill>
              </a:rPr>
              <a:t>Bins/Libs</a:t>
            </a:r>
            <a:endParaRPr lang="en-US" altLang="zh-CN" sz="1400" dirty="0">
              <a:solidFill>
                <a:srgbClr val="E7E6E6">
                  <a:lumMod val="25000"/>
                </a:srgbClr>
              </a:solidFill>
              <a:sym typeface="Huawei Sans" panose="020C0503030203020204" pitchFamily="34" charset="0"/>
            </a:endParaRPr>
          </a:p>
        </p:txBody>
      </p:sp>
      <p:sp>
        <p:nvSpPr>
          <p:cNvPr id="33" name="矩形 32">
            <a:extLst>
              <a:ext uri="{FF2B5EF4-FFF2-40B4-BE49-F238E27FC236}">
                <a16:creationId xmlns:a16="http://schemas.microsoft.com/office/drawing/2014/main" xmlns="" id="{04F0C831-C2B7-49C9-AA28-F15060A88CA8}"/>
              </a:ext>
            </a:extLst>
          </p:cNvPr>
          <p:cNvSpPr/>
          <p:nvPr/>
        </p:nvSpPr>
        <p:spPr bwMode="gray">
          <a:xfrm>
            <a:off x="5931721" y="3236827"/>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rgbClr val="E7E6E6">
                    <a:lumMod val="25000"/>
                  </a:srgbClr>
                </a:solidFill>
              </a:rPr>
              <a:t>Web</a:t>
            </a:r>
            <a:endParaRPr lang="en-US" altLang="zh-CN" sz="1400" dirty="0">
              <a:solidFill>
                <a:srgbClr val="E7E6E6">
                  <a:lumMod val="25000"/>
                </a:srgbClr>
              </a:solidFill>
              <a:sym typeface="Huawei Sans" panose="020C0503030203020204" pitchFamily="34" charset="0"/>
            </a:endParaRPr>
          </a:p>
        </p:txBody>
      </p:sp>
      <p:sp>
        <p:nvSpPr>
          <p:cNvPr id="34" name="矩形 33">
            <a:extLst>
              <a:ext uri="{FF2B5EF4-FFF2-40B4-BE49-F238E27FC236}">
                <a16:creationId xmlns:a16="http://schemas.microsoft.com/office/drawing/2014/main" xmlns="" id="{ECEFA383-5C34-40DC-B639-538F8AA39A3F}"/>
              </a:ext>
            </a:extLst>
          </p:cNvPr>
          <p:cNvSpPr/>
          <p:nvPr/>
        </p:nvSpPr>
        <p:spPr bwMode="gray">
          <a:xfrm>
            <a:off x="7234043" y="3236827"/>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rgbClr val="E7E6E6">
                    <a:lumMod val="25000"/>
                  </a:srgbClr>
                </a:solidFill>
              </a:rPr>
              <a:t>DB</a:t>
            </a:r>
            <a:endParaRPr lang="en-US" altLang="zh-CN" sz="1400" dirty="0">
              <a:solidFill>
                <a:srgbClr val="E7E6E6">
                  <a:lumMod val="25000"/>
                </a:srgbClr>
              </a:solidFill>
              <a:sym typeface="Huawei Sans" panose="020C0503030203020204" pitchFamily="34" charset="0"/>
            </a:endParaRPr>
          </a:p>
        </p:txBody>
      </p:sp>
      <p:sp>
        <p:nvSpPr>
          <p:cNvPr id="35" name="矩形 34">
            <a:extLst>
              <a:ext uri="{FF2B5EF4-FFF2-40B4-BE49-F238E27FC236}">
                <a16:creationId xmlns:a16="http://schemas.microsoft.com/office/drawing/2014/main" xmlns="" id="{6C2B4FB1-C2F3-4C83-8C99-794EC5BEE18A}"/>
              </a:ext>
            </a:extLst>
          </p:cNvPr>
          <p:cNvSpPr/>
          <p:nvPr/>
        </p:nvSpPr>
        <p:spPr bwMode="gray">
          <a:xfrm>
            <a:off x="8536364" y="3236827"/>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rgbClr val="E7E6E6">
                    <a:lumMod val="25000"/>
                  </a:srgbClr>
                </a:solidFill>
              </a:rPr>
              <a:t>App</a:t>
            </a:r>
            <a:endParaRPr lang="en-US" altLang="zh-CN" sz="1400" dirty="0">
              <a:solidFill>
                <a:srgbClr val="E7E6E6">
                  <a:lumMod val="25000"/>
                </a:srgbClr>
              </a:solidFill>
              <a:sym typeface="Huawei Sans" panose="020C0503030203020204" pitchFamily="34" charset="0"/>
            </a:endParaRPr>
          </a:p>
        </p:txBody>
      </p:sp>
      <p:sp>
        <p:nvSpPr>
          <p:cNvPr id="36" name="矩形 35">
            <a:extLst>
              <a:ext uri="{FF2B5EF4-FFF2-40B4-BE49-F238E27FC236}">
                <a16:creationId xmlns:a16="http://schemas.microsoft.com/office/drawing/2014/main" xmlns="" id="{C427BFEE-AA9B-4C21-9FC4-53EC60C0F4A6}"/>
              </a:ext>
            </a:extLst>
          </p:cNvPr>
          <p:cNvSpPr/>
          <p:nvPr/>
        </p:nvSpPr>
        <p:spPr bwMode="gray">
          <a:xfrm>
            <a:off x="5931721" y="4202027"/>
            <a:ext cx="3859523" cy="482600"/>
          </a:xfrm>
          <a:prstGeom prst="rect">
            <a:avLst/>
          </a:prstGeom>
          <a:solidFill>
            <a:srgbClr val="00B0F0"/>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b="1" dirty="0" smtClean="0">
                <a:solidFill>
                  <a:prstClr val="white"/>
                </a:solidFill>
              </a:rPr>
              <a:t>Container engine</a:t>
            </a:r>
            <a:endParaRPr lang="en-US" altLang="zh-CN" sz="1400" b="1" dirty="0">
              <a:solidFill>
                <a:prstClr val="white"/>
              </a:solidFill>
              <a:sym typeface="Huawei Sans" panose="020C0503030203020204" pitchFamily="34" charset="0"/>
            </a:endParaRPr>
          </a:p>
        </p:txBody>
      </p:sp>
      <p:sp>
        <p:nvSpPr>
          <p:cNvPr id="3" name="文本框 2">
            <a:extLst>
              <a:ext uri="{FF2B5EF4-FFF2-40B4-BE49-F238E27FC236}">
                <a16:creationId xmlns:a16="http://schemas.microsoft.com/office/drawing/2014/main" xmlns="" id="{01179044-1320-4373-8099-6F796AE7C6D6}"/>
              </a:ext>
            </a:extLst>
          </p:cNvPr>
          <p:cNvSpPr txBox="1"/>
          <p:nvPr/>
        </p:nvSpPr>
        <p:spPr bwMode="gray">
          <a:xfrm>
            <a:off x="2563939" y="2743769"/>
            <a:ext cx="465192"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rPr>
              <a:t>VM</a:t>
            </a:r>
            <a:endParaRPr lang="en-US" sz="1400" dirty="0">
              <a:solidFill>
                <a:prstClr val="black"/>
              </a:solidFill>
              <a:latin typeface="Huawei Sans" panose="020C0503030203020204" pitchFamily="34" charset="0"/>
            </a:endParaRPr>
          </a:p>
        </p:txBody>
      </p:sp>
      <p:sp>
        <p:nvSpPr>
          <p:cNvPr id="37" name="文本框 36">
            <a:extLst>
              <a:ext uri="{FF2B5EF4-FFF2-40B4-BE49-F238E27FC236}">
                <a16:creationId xmlns:a16="http://schemas.microsoft.com/office/drawing/2014/main" xmlns="" id="{1373ADC1-1E7C-466A-B994-684507CED887}"/>
              </a:ext>
            </a:extLst>
          </p:cNvPr>
          <p:cNvSpPr txBox="1"/>
          <p:nvPr/>
        </p:nvSpPr>
        <p:spPr bwMode="gray">
          <a:xfrm>
            <a:off x="7371606" y="2719532"/>
            <a:ext cx="979755"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rPr>
              <a:t>Container</a:t>
            </a:r>
            <a:endParaRPr lang="en-US" sz="1400" dirty="0">
              <a:solidFill>
                <a:prstClr val="black"/>
              </a:solidFill>
              <a:latin typeface="Huawei Sans" panose="020C0503030203020204" pitchFamily="34" charset="0"/>
            </a:endParaRPr>
          </a:p>
        </p:txBody>
      </p:sp>
      <p:sp>
        <p:nvSpPr>
          <p:cNvPr id="38" name="五边形 24">
            <a:extLst>
              <a:ext uri="{FF2B5EF4-FFF2-40B4-BE49-F238E27FC236}">
                <a16:creationId xmlns:a16="http://schemas.microsoft.com/office/drawing/2014/main" xmlns="" id="{6DEE2D4C-6D0E-433A-BE3F-3B740BC81271}"/>
              </a:ext>
            </a:extLst>
          </p:cNvPr>
          <p:cNvSpPr/>
          <p:nvPr/>
        </p:nvSpPr>
        <p:spPr bwMode="auto">
          <a:xfrm>
            <a:off x="6477065" y="54232"/>
            <a:ext cx="1029851" cy="39323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Hosting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9" name="燕尾形 25">
            <a:extLst>
              <a:ext uri="{FF2B5EF4-FFF2-40B4-BE49-F238E27FC236}">
                <a16:creationId xmlns:a16="http://schemas.microsoft.com/office/drawing/2014/main" xmlns="" id="{DBFF17A4-10DB-4676-8905-97ED565EBF5D}"/>
              </a:ext>
            </a:extLst>
          </p:cNvPr>
          <p:cNvSpPr/>
          <p:nvPr/>
        </p:nvSpPr>
        <p:spPr bwMode="auto">
          <a:xfrm>
            <a:off x="7389230" y="54233"/>
            <a:ext cx="1194927"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Computing</a:t>
            </a:r>
          </a:p>
        </p:txBody>
      </p:sp>
      <p:sp>
        <p:nvSpPr>
          <p:cNvPr id="40" name="燕尾形 26">
            <a:extLst>
              <a:ext uri="{FF2B5EF4-FFF2-40B4-BE49-F238E27FC236}">
                <a16:creationId xmlns:a16="http://schemas.microsoft.com/office/drawing/2014/main" xmlns="" id="{AA653212-18A0-4893-9DD3-D32654F3A8CA}"/>
              </a:ext>
            </a:extLst>
          </p:cNvPr>
          <p:cNvSpPr/>
          <p:nvPr/>
        </p:nvSpPr>
        <p:spPr bwMode="auto">
          <a:xfrm>
            <a:off x="8476957" y="54233"/>
            <a:ext cx="1506778"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Cloud-Network Integration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41" name="燕尾形 40">
            <a:extLst>
              <a:ext uri="{FF2B5EF4-FFF2-40B4-BE49-F238E27FC236}">
                <a16:creationId xmlns:a16="http://schemas.microsoft.com/office/drawing/2014/main" xmlns="" id="{C9FA4A3E-0311-48D6-8CE9-0FB6DD522332}"/>
              </a:ext>
            </a:extLst>
          </p:cNvPr>
          <p:cNvSpPr/>
          <p:nvPr/>
        </p:nvSpPr>
        <p:spPr bwMode="auto">
          <a:xfrm>
            <a:off x="9861630" y="54232"/>
            <a:ext cx="1894874" cy="393235"/>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Container Network Association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43946891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69230DE-C50B-47D9-AFD5-7A52C5AEF792}"/>
              </a:ext>
            </a:extLst>
          </p:cNvPr>
          <p:cNvSpPr>
            <a:spLocks noGrp="1"/>
          </p:cNvSpPr>
          <p:nvPr>
            <p:ph type="title"/>
          </p:nvPr>
        </p:nvSpPr>
        <p:spPr/>
        <p:txBody>
          <a:bodyPr/>
          <a:lstStyle/>
          <a:p>
            <a:r>
              <a:rPr lang="en-US" smtClean="0"/>
              <a:t>Container Orchestration: Kubernetes</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p:txBody>
          <a:bodyPr/>
          <a:lstStyle/>
          <a:p>
            <a:pPr algn="l"/>
            <a:r>
              <a:rPr lang="en-US" sz="1400" dirty="0" smtClean="0"/>
              <a:t>Container orchestration is used to manage a series of operations for defining, creating, and configuring a container. Technically, large-scale applications of containers need to be centrally managed and scheduled by the container orchestration engine. Commercially, </a:t>
            </a:r>
            <a:r>
              <a:rPr lang="en-US" altLang="zh-CN" sz="1400" dirty="0" smtClean="0"/>
              <a:t>users are willing to pay for the tools with platform capabilities, because </a:t>
            </a:r>
            <a:r>
              <a:rPr lang="en-US" sz="1400" dirty="0" smtClean="0"/>
              <a:t>users' services or applications need to be deployed on a platform.</a:t>
            </a:r>
            <a:endParaRPr lang="en-US" altLang="zh-CN" sz="1400" dirty="0" smtClean="0">
              <a:sym typeface="Huawei Sans" panose="020C0503030203020204" pitchFamily="34" charset="0"/>
            </a:endParaRPr>
          </a:p>
          <a:p>
            <a:pPr algn="l"/>
            <a:r>
              <a:rPr lang="en-US" sz="1400" dirty="0" smtClean="0"/>
              <a:t>Kubernetes is an open-source project initiated by Google. It aims to manage containers across hosts and provide basic deployment, maintenance, and application scaling. A Kubernetes cluster consists of the master node (master) and compute nodes (node).</a:t>
            </a:r>
            <a:endParaRPr lang="en-US" altLang="zh-CN" sz="1400" dirty="0" smtClean="0">
              <a:sym typeface="Huawei Sans" panose="020C0503030203020204" pitchFamily="34" charset="0"/>
            </a:endParaRPr>
          </a:p>
          <a:p>
            <a:pPr marL="536575" lvl="1" indent="-220663"/>
            <a:r>
              <a:rPr lang="en-US" sz="1200" dirty="0" smtClean="0"/>
              <a:t>The master node provides the cluster's control plane and makes global decisions about the cluster, such as scheduling. Generally, user containers do not run on the master node.</a:t>
            </a:r>
          </a:p>
          <a:p>
            <a:pPr marL="536575" lvl="1" indent="-220663"/>
            <a:r>
              <a:rPr lang="en-US" sz="1200" dirty="0" smtClean="0"/>
              <a:t>There are many </a:t>
            </a:r>
            <a:r>
              <a:rPr lang="en-US" altLang="zh-CN" sz="1200" dirty="0" smtClean="0"/>
              <a:t>compute </a:t>
            </a:r>
            <a:r>
              <a:rPr lang="en-US" sz="1200" dirty="0" smtClean="0"/>
              <a:t>nodes in a cluster, which are used to run containerized applications. The master node installs </a:t>
            </a:r>
            <a:r>
              <a:rPr lang="en-US" sz="1200" dirty="0" err="1" smtClean="0"/>
              <a:t>kubelet</a:t>
            </a:r>
            <a:r>
              <a:rPr lang="en-US" sz="1200" dirty="0" smtClean="0"/>
              <a:t> on each </a:t>
            </a:r>
            <a:r>
              <a:rPr lang="en-US" altLang="zh-CN" sz="1200" dirty="0" smtClean="0"/>
              <a:t>compute </a:t>
            </a:r>
            <a:r>
              <a:rPr lang="en-US" sz="1200" dirty="0" smtClean="0"/>
              <a:t>node as the agent for managing the node.</a:t>
            </a:r>
            <a:endParaRPr lang="en-US" altLang="zh-CN" sz="1200" dirty="0" smtClean="0">
              <a:sym typeface="Huawei Sans" panose="020C0503030203020204" pitchFamily="34" charset="0"/>
            </a:endParaRPr>
          </a:p>
        </p:txBody>
      </p:sp>
      <p:grpSp>
        <p:nvGrpSpPr>
          <p:cNvPr id="3" name="组合 2"/>
          <p:cNvGrpSpPr/>
          <p:nvPr/>
        </p:nvGrpSpPr>
        <p:grpSpPr>
          <a:xfrm>
            <a:off x="4149178" y="4045349"/>
            <a:ext cx="3859806" cy="2022080"/>
            <a:chOff x="4037351" y="3686027"/>
            <a:chExt cx="4545690" cy="2381402"/>
          </a:xfrm>
        </p:grpSpPr>
        <p:sp>
          <p:nvSpPr>
            <p:cNvPr id="87" name="椭圆 86"/>
            <p:cNvSpPr/>
            <p:nvPr/>
          </p:nvSpPr>
          <p:spPr bwMode="auto">
            <a:xfrm>
              <a:off x="4037351" y="3686027"/>
              <a:ext cx="4545690" cy="2381402"/>
            </a:xfrm>
            <a:prstGeom prst="ellipse">
              <a:avLst/>
            </a:prstGeom>
            <a:solidFill>
              <a:srgbClr val="BEE9EE"/>
            </a:solidFill>
            <a:ln>
              <a:noFill/>
            </a:ln>
            <a:effectLst/>
            <a:extLst/>
          </p:spPr>
          <p:txBody>
            <a:bodyPr vert="horz" wrap="square" lIns="121920" tIns="60960" rIns="121920" bIns="6096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algn="ctr" fontAlgn="ctr">
                <a:buClr>
                  <a:srgbClr val="CC9900"/>
                </a:buClr>
                <a:buFont typeface="Wingdings" pitchFamily="2" charset="2"/>
                <a:buChar char="n"/>
              </a:pP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auto">
            <a:xfrm>
              <a:off x="5728718" y="4333981"/>
              <a:ext cx="1188132" cy="1091452"/>
            </a:xfrm>
            <a:prstGeom prst="rect">
              <a:avLst/>
            </a:prstGeom>
            <a:solidFill>
              <a:srgbClr val="56C4D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400" dirty="0" smtClean="0">
                  <a:solidFill>
                    <a:prstClr val="black"/>
                  </a:solidFill>
                  <a:latin typeface="Huawei Sans" panose="020C0503030203020204" pitchFamily="34" charset="0"/>
                </a:rPr>
                <a:t>Node</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73" name="圆柱形 72"/>
            <p:cNvSpPr/>
            <p:nvPr/>
          </p:nvSpPr>
          <p:spPr bwMode="auto">
            <a:xfrm>
              <a:off x="6396520" y="4414456"/>
              <a:ext cx="310821" cy="304674"/>
            </a:xfrm>
            <a:prstGeom prst="can">
              <a:avLst>
                <a:gd name="adj" fmla="val 33181"/>
              </a:avLst>
            </a:prstGeom>
            <a:solidFill>
              <a:srgbClr val="92D050"/>
            </a:solidFill>
            <a:ln w="9525"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圆柱形 73"/>
            <p:cNvSpPr/>
            <p:nvPr/>
          </p:nvSpPr>
          <p:spPr bwMode="auto">
            <a:xfrm>
              <a:off x="5835639" y="4423524"/>
              <a:ext cx="310821" cy="304674"/>
            </a:xfrm>
            <a:prstGeom prst="can">
              <a:avLst>
                <a:gd name="adj" fmla="val 33181"/>
              </a:avLst>
            </a:prstGeom>
            <a:solidFill>
              <a:srgbClr val="92D050"/>
            </a:solidFill>
            <a:ln w="9525"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柱形 74"/>
            <p:cNvSpPr/>
            <p:nvPr/>
          </p:nvSpPr>
          <p:spPr bwMode="auto">
            <a:xfrm>
              <a:off x="5856552" y="5066453"/>
              <a:ext cx="310821" cy="304674"/>
            </a:xfrm>
            <a:prstGeom prst="can">
              <a:avLst>
                <a:gd name="adj" fmla="val 33181"/>
              </a:avLst>
            </a:prstGeom>
            <a:solidFill>
              <a:srgbClr val="92D050"/>
            </a:solidFill>
            <a:ln w="9525"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bwMode="auto">
            <a:xfrm>
              <a:off x="4405586" y="4359019"/>
              <a:ext cx="909364" cy="1012107"/>
            </a:xfrm>
            <a:prstGeom prst="rect">
              <a:avLst/>
            </a:prstGeom>
            <a:solidFill>
              <a:srgbClr val="30B5C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400" dirty="0" smtClean="0">
                  <a:solidFill>
                    <a:prstClr val="white"/>
                  </a:solidFill>
                  <a:latin typeface="Huawei Sans" panose="020C0503030203020204" pitchFamily="34" charset="0"/>
                </a:rPr>
                <a:t>Master</a:t>
              </a:r>
              <a:endParaRPr lang="en-US" altLang="zh-CN" sz="1400" dirty="0" smtClean="0">
                <a:solidFill>
                  <a:prstClr val="white"/>
                </a:solidFill>
                <a:latin typeface="Huawei Sans" panose="020C0503030203020204" pitchFamily="34" charset="0"/>
                <a:sym typeface="Huawei Sans" panose="020C0503030203020204" pitchFamily="34" charset="0"/>
              </a:endParaRPr>
            </a:p>
          </p:txBody>
        </p:sp>
        <p:sp>
          <p:nvSpPr>
            <p:cNvPr id="80" name="圆柱形 79"/>
            <p:cNvSpPr/>
            <p:nvPr/>
          </p:nvSpPr>
          <p:spPr bwMode="auto">
            <a:xfrm>
              <a:off x="6396520" y="5066453"/>
              <a:ext cx="310821" cy="304674"/>
            </a:xfrm>
            <a:prstGeom prst="can">
              <a:avLst>
                <a:gd name="adj" fmla="val 33181"/>
              </a:avLst>
            </a:prstGeom>
            <a:solidFill>
              <a:srgbClr val="92D050"/>
            </a:solidFill>
            <a:ln w="9525"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bwMode="auto">
            <a:xfrm>
              <a:off x="7070058" y="4359020"/>
              <a:ext cx="1188132" cy="1091452"/>
            </a:xfrm>
            <a:prstGeom prst="rect">
              <a:avLst/>
            </a:prstGeom>
            <a:solidFill>
              <a:srgbClr val="56C4D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400" dirty="0" smtClean="0">
                  <a:solidFill>
                    <a:prstClr val="black"/>
                  </a:solidFill>
                  <a:latin typeface="Huawei Sans" panose="020C0503030203020204" pitchFamily="34" charset="0"/>
                </a:rPr>
                <a:t>Node</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83" name="圆柱形 82"/>
            <p:cNvSpPr/>
            <p:nvPr/>
          </p:nvSpPr>
          <p:spPr bwMode="auto">
            <a:xfrm>
              <a:off x="7737860" y="4439495"/>
              <a:ext cx="310821" cy="304674"/>
            </a:xfrm>
            <a:prstGeom prst="can">
              <a:avLst>
                <a:gd name="adj" fmla="val 33181"/>
              </a:avLst>
            </a:prstGeom>
            <a:solidFill>
              <a:srgbClr val="92D050"/>
            </a:solidFill>
            <a:ln w="9525"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圆柱形 83"/>
            <p:cNvSpPr/>
            <p:nvPr/>
          </p:nvSpPr>
          <p:spPr bwMode="auto">
            <a:xfrm>
              <a:off x="7176979" y="4448563"/>
              <a:ext cx="310821" cy="304674"/>
            </a:xfrm>
            <a:prstGeom prst="can">
              <a:avLst>
                <a:gd name="adj" fmla="val 33181"/>
              </a:avLst>
            </a:prstGeom>
            <a:solidFill>
              <a:srgbClr val="92D050"/>
            </a:solidFill>
            <a:ln w="9525"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圆柱形 84"/>
            <p:cNvSpPr/>
            <p:nvPr/>
          </p:nvSpPr>
          <p:spPr bwMode="auto">
            <a:xfrm>
              <a:off x="7197892" y="5091492"/>
              <a:ext cx="310821" cy="304674"/>
            </a:xfrm>
            <a:prstGeom prst="can">
              <a:avLst>
                <a:gd name="adj" fmla="val 33181"/>
              </a:avLst>
            </a:prstGeom>
            <a:solidFill>
              <a:srgbClr val="92D050"/>
            </a:solidFill>
            <a:ln w="9525"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圆柱形 85"/>
            <p:cNvSpPr/>
            <p:nvPr/>
          </p:nvSpPr>
          <p:spPr bwMode="auto">
            <a:xfrm>
              <a:off x="7737860" y="5091492"/>
              <a:ext cx="310821" cy="304674"/>
            </a:xfrm>
            <a:prstGeom prst="can">
              <a:avLst>
                <a:gd name="adj" fmla="val 33181"/>
              </a:avLst>
            </a:prstGeom>
            <a:solidFill>
              <a:srgbClr val="92D050"/>
            </a:solidFill>
            <a:ln w="9525"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914400" fontAlgn="ct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5911670" y="5425433"/>
              <a:ext cx="797053" cy="362469"/>
            </a:xfrm>
            <a:prstGeom prst="rect">
              <a:avLst/>
            </a:prstGeom>
            <a:noFill/>
          </p:spPr>
          <p:txBody>
            <a:bodyPr wrap="none" rtlCol="0">
              <a:spAutoFit/>
            </a:bodyPr>
            <a:lstStyle/>
            <a:p>
              <a:pPr algn="ctr" fontAlgn="ctr"/>
              <a:r>
                <a:rPr lang="en-US" sz="1400" dirty="0" smtClean="0">
                  <a:solidFill>
                    <a:prstClr val="black"/>
                  </a:solidFill>
                  <a:latin typeface="Huawei Sans" panose="020C0503030203020204" pitchFamily="34" charset="0"/>
                </a:rPr>
                <a:t>Fabric</a:t>
              </a:r>
              <a:endParaRPr lang="en-US" altLang="zh-CN" sz="1400" dirty="0">
                <a:solidFill>
                  <a:prstClr val="black"/>
                </a:solidFill>
                <a:latin typeface="Huawei Sans" panose="020C0503030203020204" pitchFamily="34" charset="0"/>
                <a:sym typeface="Huawei Sans" panose="020C0503030203020204" pitchFamily="34" charset="0"/>
              </a:endParaRPr>
            </a:p>
          </p:txBody>
        </p:sp>
      </p:grpSp>
      <p:sp>
        <p:nvSpPr>
          <p:cNvPr id="22" name="五边形 24">
            <a:extLst>
              <a:ext uri="{FF2B5EF4-FFF2-40B4-BE49-F238E27FC236}">
                <a16:creationId xmlns:a16="http://schemas.microsoft.com/office/drawing/2014/main" xmlns="" id="{6DEE2D4C-6D0E-433A-BE3F-3B740BC81271}"/>
              </a:ext>
            </a:extLst>
          </p:cNvPr>
          <p:cNvSpPr/>
          <p:nvPr/>
        </p:nvSpPr>
        <p:spPr bwMode="auto">
          <a:xfrm>
            <a:off x="6477065" y="54232"/>
            <a:ext cx="1029851" cy="39323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Hosting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23" name="燕尾形 25">
            <a:extLst>
              <a:ext uri="{FF2B5EF4-FFF2-40B4-BE49-F238E27FC236}">
                <a16:creationId xmlns:a16="http://schemas.microsoft.com/office/drawing/2014/main" xmlns="" id="{DBFF17A4-10DB-4676-8905-97ED565EBF5D}"/>
              </a:ext>
            </a:extLst>
          </p:cNvPr>
          <p:cNvSpPr/>
          <p:nvPr/>
        </p:nvSpPr>
        <p:spPr bwMode="auto">
          <a:xfrm>
            <a:off x="7389230" y="54233"/>
            <a:ext cx="1194927"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Computing</a:t>
            </a:r>
          </a:p>
        </p:txBody>
      </p:sp>
      <p:sp>
        <p:nvSpPr>
          <p:cNvPr id="24" name="燕尾形 26">
            <a:extLst>
              <a:ext uri="{FF2B5EF4-FFF2-40B4-BE49-F238E27FC236}">
                <a16:creationId xmlns:a16="http://schemas.microsoft.com/office/drawing/2014/main" xmlns="" id="{AA653212-18A0-4893-9DD3-D32654F3A8CA}"/>
              </a:ext>
            </a:extLst>
          </p:cNvPr>
          <p:cNvSpPr/>
          <p:nvPr/>
        </p:nvSpPr>
        <p:spPr bwMode="auto">
          <a:xfrm>
            <a:off x="8476957" y="54233"/>
            <a:ext cx="1506778"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Cloud-Network Integration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25" name="燕尾形 24">
            <a:extLst>
              <a:ext uri="{FF2B5EF4-FFF2-40B4-BE49-F238E27FC236}">
                <a16:creationId xmlns:a16="http://schemas.microsoft.com/office/drawing/2014/main" xmlns="" id="{C9FA4A3E-0311-48D6-8CE9-0FB6DD522332}"/>
              </a:ext>
            </a:extLst>
          </p:cNvPr>
          <p:cNvSpPr/>
          <p:nvPr/>
        </p:nvSpPr>
        <p:spPr bwMode="auto">
          <a:xfrm>
            <a:off x="9861630" y="54232"/>
            <a:ext cx="1894874" cy="393235"/>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Container Network Association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8816730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Challenges to the Container Network</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p:txBody>
          <a:bodyPr/>
          <a:lstStyle/>
          <a:p>
            <a:pPr algn="l"/>
            <a:r>
              <a:rPr lang="en-US" sz="1400" dirty="0" smtClean="0"/>
              <a:t>Large-scale container deployment poses new challenges to SDN networks, including the control plane and the forwarding plane.</a:t>
            </a:r>
            <a:endParaRPr lang="en-US" altLang="zh-CN" sz="1400" dirty="0">
              <a:sym typeface="Huawei Sans" panose="020C0503030203020204" pitchFamily="34" charset="0"/>
            </a:endParaRPr>
          </a:p>
        </p:txBody>
      </p:sp>
      <p:sp>
        <p:nvSpPr>
          <p:cNvPr id="9" name="文本占位符 2"/>
          <p:cNvSpPr txBox="1">
            <a:spLocks/>
          </p:cNvSpPr>
          <p:nvPr/>
        </p:nvSpPr>
        <p:spPr bwMode="gray">
          <a:xfrm>
            <a:off x="857250" y="1476309"/>
            <a:ext cx="5220000" cy="435600"/>
          </a:xfrm>
          <a:prstGeom prst="rect">
            <a:avLst/>
          </a:prstGeom>
          <a:solidFill>
            <a:srgbClr val="30B5C5"/>
          </a:solidFill>
          <a:ln w="9525">
            <a:noFill/>
            <a:miter lim="800000"/>
            <a:headEnd/>
            <a:tailEnd/>
          </a:ln>
        </p:spPr>
        <p:txBody>
          <a:bodyPr vert="horz" wrap="square" lIns="80141" tIns="40071" rIns="80141" bIns="40071" numCol="1" anchor="ctr" anchorCtr="0" compatLnSpc="1">
            <a:prstTxWarp prst="textNoShape">
              <a:avLst/>
            </a:prstTxWarp>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lnSpc>
                <a:spcPct val="100000"/>
              </a:lnSpc>
              <a:buFont typeface="Wingdings" panose="05000000000000000000" pitchFamily="2" charset="2"/>
              <a:buNone/>
            </a:pPr>
            <a:r>
              <a:rPr lang="en-US" sz="1400" dirty="0" smtClean="0">
                <a:solidFill>
                  <a:prstClr val="white"/>
                </a:solidFill>
                <a:latin typeface="Huawei Sans" panose="020C0503030203020204" pitchFamily="34" charset="0"/>
              </a:rPr>
              <a:t>Challenges to the control plane of the container network</a:t>
            </a:r>
            <a:endParaRPr lang="en-US" sz="1400" dirty="0">
              <a:solidFill>
                <a:prstClr val="white"/>
              </a:solidFill>
              <a:latin typeface="Huawei Sans" panose="020C0503030203020204" pitchFamily="34" charset="0"/>
            </a:endParaRPr>
          </a:p>
        </p:txBody>
      </p:sp>
      <p:sp>
        <p:nvSpPr>
          <p:cNvPr id="10" name="文本占位符 2"/>
          <p:cNvSpPr txBox="1">
            <a:spLocks/>
          </p:cNvSpPr>
          <p:nvPr/>
        </p:nvSpPr>
        <p:spPr bwMode="gray">
          <a:xfrm>
            <a:off x="6494469" y="1476309"/>
            <a:ext cx="5220000" cy="433817"/>
          </a:xfrm>
          <a:prstGeom prst="rect">
            <a:avLst/>
          </a:prstGeom>
          <a:solidFill>
            <a:srgbClr val="30B5C5"/>
          </a:solidFill>
          <a:ln w="9525">
            <a:noFill/>
            <a:miter lim="800000"/>
            <a:headEnd/>
            <a:tailEnd/>
          </a:ln>
        </p:spPr>
        <p:txBody>
          <a:bodyPr vert="horz" wrap="square" lIns="80141" tIns="40071" rIns="80141" bIns="40071" numCol="1" anchor="ctr" anchorCtr="0" compatLnSpc="1">
            <a:prstTxWarp prst="textNoShape">
              <a:avLst/>
            </a:prstTxWarp>
          </a:bodyPr>
          <a:lstStyle>
            <a:defPPr>
              <a:defRPr lang="en-US"/>
            </a:defPPr>
            <a:lvl1pPr indent="0" algn="ctr" defTabSz="914034" fontAlgn="auto">
              <a:lnSpc>
                <a:spcPct val="140000"/>
              </a:lnSpc>
              <a:spcBef>
                <a:spcPts val="792"/>
              </a:spcBef>
              <a:buClrTx/>
              <a:buSzPct val="50000"/>
              <a:buFont typeface="Wingdings" panose="05000000000000000000" pitchFamily="2" charset="2"/>
              <a:buNone/>
              <a:defRPr sz="1400" baseline="0">
                <a:solidFill>
                  <a:schemeClr val="bg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Arial"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Arial"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Arial"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Arial"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lnSpc>
                <a:spcPct val="100000"/>
              </a:lnSpc>
            </a:pPr>
            <a:r>
              <a:rPr lang="en-US" dirty="0" smtClean="0">
                <a:solidFill>
                  <a:prstClr val="white"/>
                </a:solidFill>
                <a:latin typeface="Huawei Sans" panose="020C0503030203020204" pitchFamily="34" charset="0"/>
              </a:rPr>
              <a:t>Challenges to the forwarding plane of the container network</a:t>
            </a: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11" name="文本占位符 2"/>
          <p:cNvSpPr txBox="1">
            <a:spLocks/>
          </p:cNvSpPr>
          <p:nvPr/>
        </p:nvSpPr>
        <p:spPr bwMode="gray">
          <a:xfrm>
            <a:off x="857251" y="1949558"/>
            <a:ext cx="5220000" cy="4231433"/>
          </a:xfrm>
          <a:prstGeom prst="rect">
            <a:avLst/>
          </a:prstGeom>
          <a:noFill/>
          <a:ln w="9525">
            <a:solidFill>
              <a:srgbClr val="BEE9EE"/>
            </a:solid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00000"/>
              </a:lnSpc>
            </a:pPr>
            <a:r>
              <a:rPr lang="en-US" sz="1200" dirty="0">
                <a:solidFill>
                  <a:prstClr val="black"/>
                </a:solidFill>
                <a:latin typeface="Huawei Sans" panose="020C0503030203020204" pitchFamily="34" charset="0"/>
              </a:rPr>
              <a:t>Scalability: </a:t>
            </a:r>
            <a:r>
              <a:rPr lang="en-US" sz="1200" dirty="0" smtClean="0">
                <a:solidFill>
                  <a:prstClr val="black"/>
                </a:solidFill>
                <a:latin typeface="Huawei Sans" panose="020C0503030203020204" pitchFamily="34" charset="0"/>
              </a:rPr>
              <a:t>Containers can be quickly started or stopped, which brings configuration changes of a large number of access points. Therefore, the container network must have good scalability to meet current and future requirements.</a:t>
            </a:r>
          </a:p>
          <a:p>
            <a:pPr algn="l" fontAlgn="ctr">
              <a:lnSpc>
                <a:spcPct val="100000"/>
              </a:lnSpc>
            </a:pPr>
            <a:r>
              <a:rPr lang="en-US" sz="1200" dirty="0" smtClean="0">
                <a:solidFill>
                  <a:prstClr val="black"/>
                </a:solidFill>
                <a:latin typeface="Huawei Sans" panose="020C0503030203020204" pitchFamily="34" charset="0"/>
              </a:rPr>
              <a:t>Automation: Containers occupy only a few resources and frequently and rapidly go online and offline. </a:t>
            </a:r>
            <a:r>
              <a:rPr lang="en-US" sz="1200" dirty="0">
                <a:solidFill>
                  <a:prstClr val="black"/>
                </a:solidFill>
                <a:latin typeface="Huawei Sans" panose="020C0503030203020204" pitchFamily="34" charset="0"/>
              </a:rPr>
              <a:t>Therefore, the solution needs to support large-scale provisioning of cluster </a:t>
            </a:r>
            <a:r>
              <a:rPr lang="en-US" sz="1200" dirty="0" smtClean="0">
                <a:solidFill>
                  <a:prstClr val="black"/>
                </a:solidFill>
                <a:latin typeface="Huawei Sans" panose="020C0503030203020204" pitchFamily="34" charset="0"/>
              </a:rPr>
              <a:t>container networks. A single </a:t>
            </a:r>
            <a:r>
              <a:rPr lang="en-US" sz="1200" dirty="0">
                <a:solidFill>
                  <a:prstClr val="black"/>
                </a:solidFill>
                <a:latin typeface="Huawei Sans" panose="020C0503030203020204" pitchFamily="34" charset="0"/>
              </a:rPr>
              <a:t>open-source </a:t>
            </a:r>
            <a:r>
              <a:rPr lang="en-US" sz="1200" dirty="0" err="1">
                <a:solidFill>
                  <a:prstClr val="black"/>
                </a:solidFill>
                <a:latin typeface="Huawei Sans" panose="020C0503030203020204" pitchFamily="34" charset="0"/>
              </a:rPr>
              <a:t>Kubernetes</a:t>
            </a:r>
            <a:r>
              <a:rPr lang="en-US" sz="1200" dirty="0">
                <a:solidFill>
                  <a:prstClr val="black"/>
                </a:solidFill>
                <a:latin typeface="Huawei Sans" panose="020C0503030203020204" pitchFamily="34" charset="0"/>
              </a:rPr>
              <a:t> cluster supports a maximum of 5,000 </a:t>
            </a:r>
            <a:r>
              <a:rPr lang="en-US" sz="1200" dirty="0" smtClean="0">
                <a:solidFill>
                  <a:prstClr val="black"/>
                </a:solidFill>
                <a:latin typeface="Huawei Sans" panose="020C0503030203020204" pitchFamily="34" charset="0"/>
              </a:rPr>
              <a:t>compute nodes </a:t>
            </a:r>
            <a:r>
              <a:rPr lang="en-US" sz="1200" dirty="0">
                <a:solidFill>
                  <a:prstClr val="black"/>
                </a:solidFill>
                <a:latin typeface="Huawei Sans" panose="020C0503030203020204" pitchFamily="34" charset="0"/>
              </a:rPr>
              <a:t>and 150,000 </a:t>
            </a:r>
            <a:r>
              <a:rPr lang="en-US" sz="1200" dirty="0" err="1" smtClean="0">
                <a:solidFill>
                  <a:prstClr val="black"/>
                </a:solidFill>
                <a:latin typeface="Huawei Sans" panose="020C0503030203020204" pitchFamily="34" charset="0"/>
              </a:rPr>
              <a:t>PoDs</a:t>
            </a:r>
            <a:r>
              <a:rPr lang="en-US" sz="1200" dirty="0">
                <a:solidFill>
                  <a:prstClr val="black"/>
                </a:solidFill>
                <a:latin typeface="Huawei Sans" panose="020C0503030203020204" pitchFamily="34" charset="0"/>
              </a:rPr>
              <a:t>. DCs should provide higher performance in management scale and forwarding capability. The container network must support high concurrency and quick provisioning so that containers can be started in </a:t>
            </a:r>
            <a:r>
              <a:rPr lang="en-US" sz="1200" dirty="0" smtClean="0">
                <a:solidFill>
                  <a:prstClr val="black"/>
                </a:solidFill>
                <a:latin typeface="Huawei Sans" panose="020C0503030203020204" pitchFamily="34" charset="0"/>
              </a:rPr>
              <a:t>seconds. </a:t>
            </a:r>
            <a:r>
              <a:rPr lang="en-US" sz="1200" dirty="0">
                <a:solidFill>
                  <a:prstClr val="black"/>
                </a:solidFill>
                <a:latin typeface="Huawei Sans" panose="020C0503030203020204" pitchFamily="34" charset="0"/>
              </a:rPr>
              <a:t>Otherwise, containers may be started before the network is </a:t>
            </a:r>
            <a:r>
              <a:rPr lang="en-US" sz="1200" dirty="0" smtClean="0">
                <a:solidFill>
                  <a:prstClr val="black"/>
                </a:solidFill>
                <a:latin typeface="Huawei Sans" panose="020C0503030203020204" pitchFamily="34" charset="0"/>
              </a:rPr>
              <a:t>connected.</a:t>
            </a:r>
          </a:p>
          <a:p>
            <a:pPr algn="l" fontAlgn="ctr">
              <a:lnSpc>
                <a:spcPct val="100000"/>
              </a:lnSpc>
            </a:pPr>
            <a:r>
              <a:rPr lang="en-US" sz="1200" dirty="0" smtClean="0">
                <a:solidFill>
                  <a:prstClr val="black"/>
                </a:solidFill>
                <a:latin typeface="Huawei Sans" panose="020C0503030203020204" pitchFamily="34" charset="0"/>
              </a:rPr>
              <a:t>Service orchestration and O&amp;M: The container network requires flexible access control, and inter-fabric interconnection requires orchestration by the SDN controller.</a:t>
            </a:r>
          </a:p>
          <a:p>
            <a:pPr algn="l" fontAlgn="ctr">
              <a:lnSpc>
                <a:spcPct val="100000"/>
              </a:lnSpc>
            </a:pPr>
            <a:r>
              <a:rPr lang="en-US" sz="1200" dirty="0" smtClean="0">
                <a:solidFill>
                  <a:prstClr val="black"/>
                </a:solidFill>
                <a:latin typeface="Huawei Sans" panose="020C0503030203020204" pitchFamily="34" charset="0"/>
              </a:rPr>
              <a:t>Security: Containers running on the same host share the same kernel. As a result, the isolation between containers is much lower than that between VMs provided by a hypervisor. This is a limitation of container technology and brings security risks.</a:t>
            </a:r>
            <a:endParaRPr lang="en-US" sz="1200" dirty="0">
              <a:solidFill>
                <a:prstClr val="black"/>
              </a:solidFill>
              <a:latin typeface="Huawei Sans" panose="020C0503030203020204" pitchFamily="34" charset="0"/>
            </a:endParaRPr>
          </a:p>
        </p:txBody>
      </p:sp>
      <p:sp>
        <p:nvSpPr>
          <p:cNvPr id="12" name="文本占位符 2"/>
          <p:cNvSpPr txBox="1">
            <a:spLocks/>
          </p:cNvSpPr>
          <p:nvPr/>
        </p:nvSpPr>
        <p:spPr bwMode="gray">
          <a:xfrm>
            <a:off x="6494469" y="1949559"/>
            <a:ext cx="5220000" cy="1708164"/>
          </a:xfrm>
          <a:prstGeom prst="rect">
            <a:avLst/>
          </a:prstGeom>
          <a:noFill/>
          <a:ln w="9525">
            <a:solidFill>
              <a:srgbClr val="BEE9EE"/>
            </a:solidFill>
            <a:miter lim="800000"/>
            <a:headEnd/>
            <a:tailEnd/>
          </a:ln>
        </p:spPr>
        <p:txBody>
          <a:bodyPr vert="horz" wrap="square" lIns="80141" tIns="40071" rIns="80141" bIns="40071" numCol="1" anchor="t" anchorCtr="0" compatLnSpc="1">
            <a:prstTxWarp prst="textNoShape">
              <a:avLst/>
            </a:prstTxWarp>
          </a:bodyPr>
          <a:lstStyle>
            <a:defPPr>
              <a:defRPr lang="en-US"/>
            </a:defPPr>
            <a:lvl1pPr marL="302279" indent="-302279" algn="just" defTabSz="914034" fontAlgn="auto">
              <a:lnSpc>
                <a:spcPct val="140000"/>
              </a:lnSpc>
              <a:spcBef>
                <a:spcPts val="792"/>
              </a:spcBef>
              <a:buClrTx/>
              <a:buSzPct val="50000"/>
              <a:buFont typeface="Wingdings" panose="05000000000000000000" pitchFamily="2" charset="2"/>
              <a:buChar char="l"/>
              <a:defRPr sz="1200" baseline="0">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Arial"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Arial"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Arial"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Arial"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fontAlgn="ctr">
              <a:lnSpc>
                <a:spcPct val="100000"/>
              </a:lnSpc>
            </a:pPr>
            <a:r>
              <a:rPr lang="en-US" dirty="0" smtClean="0">
                <a:solidFill>
                  <a:prstClr val="black"/>
                </a:solidFill>
                <a:latin typeface="Huawei Sans" panose="020C0503030203020204" pitchFamily="34" charset="0"/>
              </a:rPr>
              <a:t>A Kubernetes cluster has a large amount of east-west traffic. Typical scenarios involve intra-host and inter-host communication across </a:t>
            </a:r>
            <a:r>
              <a:rPr lang="en-US" dirty="0" err="1" smtClean="0">
                <a:solidFill>
                  <a:prstClr val="black"/>
                </a:solidFill>
                <a:latin typeface="Huawei Sans" panose="020C0503030203020204" pitchFamily="34" charset="0"/>
              </a:rPr>
              <a:t>PoDs</a:t>
            </a:r>
            <a:r>
              <a:rPr lang="en-US" dirty="0" smtClean="0">
                <a:solidFill>
                  <a:prstClr val="black"/>
                </a:solidFill>
                <a:latin typeface="Huawei Sans" panose="020C0503030203020204" pitchFamily="34" charset="0"/>
              </a:rPr>
              <a:t>. This imposes high requirements on the forwarding performance of </a:t>
            </a:r>
            <a:r>
              <a:rPr lang="en-US" dirty="0" err="1" smtClean="0">
                <a:solidFill>
                  <a:prstClr val="black"/>
                </a:solidFill>
                <a:latin typeface="Huawei Sans" panose="020C0503030203020204" pitchFamily="34" charset="0"/>
              </a:rPr>
              <a:t>vSwitches</a:t>
            </a:r>
            <a:r>
              <a:rPr lang="en-US" dirty="0" smtClean="0">
                <a:solidFill>
                  <a:prstClr val="black"/>
                </a:solidFill>
                <a:latin typeface="Huawei Sans" panose="020C0503030203020204" pitchFamily="34" charset="0"/>
              </a:rPr>
              <a:t> on servers.</a:t>
            </a:r>
            <a:endParaRPr lang="en-US" altLang="zh-CN" dirty="0" smtClean="0">
              <a:solidFill>
                <a:prstClr val="black"/>
              </a:solidFill>
              <a:latin typeface="Huawei Sans" panose="020C0503030203020204" pitchFamily="34" charset="0"/>
              <a:sym typeface="Huawei Sans" panose="020C0503030203020204" pitchFamily="34" charset="0"/>
            </a:endParaRPr>
          </a:p>
          <a:p>
            <a:pPr algn="l" fontAlgn="ctr">
              <a:lnSpc>
                <a:spcPct val="100000"/>
              </a:lnSpc>
            </a:pPr>
            <a:r>
              <a:rPr lang="en-US" dirty="0" smtClean="0">
                <a:solidFill>
                  <a:prstClr val="black"/>
                </a:solidFill>
                <a:latin typeface="Huawei Sans" panose="020C0503030203020204" pitchFamily="34" charset="0"/>
              </a:rPr>
              <a:t>A </a:t>
            </a:r>
            <a:r>
              <a:rPr lang="en-US" dirty="0" err="1" smtClean="0">
                <a:solidFill>
                  <a:prstClr val="black"/>
                </a:solidFill>
                <a:latin typeface="Huawei Sans" panose="020C0503030203020204" pitchFamily="34" charset="0"/>
              </a:rPr>
              <a:t>Kubernetes</a:t>
            </a:r>
            <a:r>
              <a:rPr lang="en-US" dirty="0" smtClean="0">
                <a:solidFill>
                  <a:prstClr val="black"/>
                </a:solidFill>
                <a:latin typeface="Huawei Sans" panose="020C0503030203020204" pitchFamily="34" charset="0"/>
              </a:rPr>
              <a:t> </a:t>
            </a:r>
            <a:r>
              <a:rPr lang="en-US" dirty="0">
                <a:solidFill>
                  <a:prstClr val="black"/>
                </a:solidFill>
                <a:latin typeface="Huawei Sans" panose="020C0503030203020204" pitchFamily="34" charset="0"/>
              </a:rPr>
              <a:t>service is an abstraction layer that defines a logical set of </a:t>
            </a:r>
            <a:r>
              <a:rPr lang="en-US" dirty="0" err="1" smtClean="0">
                <a:solidFill>
                  <a:prstClr val="black"/>
                </a:solidFill>
                <a:latin typeface="Huawei Sans" panose="020C0503030203020204" pitchFamily="34" charset="0"/>
              </a:rPr>
              <a:t>PoDs</a:t>
            </a:r>
            <a:r>
              <a:rPr lang="en-US" dirty="0" smtClean="0">
                <a:solidFill>
                  <a:prstClr val="black"/>
                </a:solidFill>
                <a:latin typeface="Huawei Sans" panose="020C0503030203020204" pitchFamily="34" charset="0"/>
              </a:rPr>
              <a:t> </a:t>
            </a:r>
            <a:r>
              <a:rPr lang="en-US" dirty="0">
                <a:solidFill>
                  <a:prstClr val="black"/>
                </a:solidFill>
                <a:latin typeface="Huawei Sans" panose="020C0503030203020204" pitchFamily="34" charset="0"/>
              </a:rPr>
              <a:t>at the backend. Therefore, </a:t>
            </a:r>
            <a:r>
              <a:rPr lang="en-US" dirty="0" err="1">
                <a:solidFill>
                  <a:prstClr val="black"/>
                </a:solidFill>
                <a:latin typeface="Huawei Sans" panose="020C0503030203020204" pitchFamily="34" charset="0"/>
              </a:rPr>
              <a:t>Kubernetes</a:t>
            </a:r>
            <a:r>
              <a:rPr lang="en-US" dirty="0">
                <a:solidFill>
                  <a:prstClr val="black"/>
                </a:solidFill>
                <a:latin typeface="Huawei Sans" panose="020C0503030203020204" pitchFamily="34" charset="0"/>
              </a:rPr>
              <a:t> </a:t>
            </a:r>
            <a:r>
              <a:rPr lang="en-US" dirty="0" smtClean="0">
                <a:solidFill>
                  <a:prstClr val="black"/>
                </a:solidFill>
                <a:latin typeface="Huawei Sans" panose="020C0503030203020204" pitchFamily="34" charset="0"/>
              </a:rPr>
              <a:t>compute nodes </a:t>
            </a:r>
            <a:r>
              <a:rPr lang="en-US" dirty="0">
                <a:solidFill>
                  <a:prstClr val="black"/>
                </a:solidFill>
                <a:latin typeface="Huawei Sans" panose="020C0503030203020204" pitchFamily="34" charset="0"/>
              </a:rPr>
              <a:t>must implement high-performance service proxy and load balancing</a:t>
            </a:r>
            <a:r>
              <a:rPr lang="en-US" dirty="0" smtClean="0">
                <a:solidFill>
                  <a:prstClr val="black"/>
                </a:solidFill>
                <a:latin typeface="Huawei Sans" panose="020C0503030203020204" pitchFamily="34" charset="0"/>
              </a:rPr>
              <a:t>.</a:t>
            </a:r>
            <a:endParaRPr lang="en-US" dirty="0">
              <a:solidFill>
                <a:prstClr val="black"/>
              </a:solidFill>
              <a:latin typeface="Huawei Sans" panose="020C0503030203020204" pitchFamily="34" charset="0"/>
            </a:endParaRPr>
          </a:p>
        </p:txBody>
      </p:sp>
      <p:sp>
        <p:nvSpPr>
          <p:cNvPr id="13" name="五边形 24">
            <a:extLst>
              <a:ext uri="{FF2B5EF4-FFF2-40B4-BE49-F238E27FC236}">
                <a16:creationId xmlns:a16="http://schemas.microsoft.com/office/drawing/2014/main" xmlns="" id="{6DEE2D4C-6D0E-433A-BE3F-3B740BC81271}"/>
              </a:ext>
            </a:extLst>
          </p:cNvPr>
          <p:cNvSpPr/>
          <p:nvPr/>
        </p:nvSpPr>
        <p:spPr bwMode="auto">
          <a:xfrm>
            <a:off x="6477065" y="54232"/>
            <a:ext cx="1029851" cy="39323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Hosting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4" name="燕尾形 25">
            <a:extLst>
              <a:ext uri="{FF2B5EF4-FFF2-40B4-BE49-F238E27FC236}">
                <a16:creationId xmlns:a16="http://schemas.microsoft.com/office/drawing/2014/main" xmlns="" id="{DBFF17A4-10DB-4676-8905-97ED565EBF5D}"/>
              </a:ext>
            </a:extLst>
          </p:cNvPr>
          <p:cNvSpPr/>
          <p:nvPr/>
        </p:nvSpPr>
        <p:spPr bwMode="auto">
          <a:xfrm>
            <a:off x="7389230" y="54233"/>
            <a:ext cx="1194927"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Computing</a:t>
            </a:r>
          </a:p>
        </p:txBody>
      </p:sp>
      <p:sp>
        <p:nvSpPr>
          <p:cNvPr id="15" name="燕尾形 26">
            <a:extLst>
              <a:ext uri="{FF2B5EF4-FFF2-40B4-BE49-F238E27FC236}">
                <a16:creationId xmlns:a16="http://schemas.microsoft.com/office/drawing/2014/main" xmlns="" id="{AA653212-18A0-4893-9DD3-D32654F3A8CA}"/>
              </a:ext>
            </a:extLst>
          </p:cNvPr>
          <p:cNvSpPr/>
          <p:nvPr/>
        </p:nvSpPr>
        <p:spPr bwMode="auto">
          <a:xfrm>
            <a:off x="8476957" y="54233"/>
            <a:ext cx="1506778"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Cloud-Network Integration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6" name="燕尾形 15">
            <a:extLst>
              <a:ext uri="{FF2B5EF4-FFF2-40B4-BE49-F238E27FC236}">
                <a16:creationId xmlns:a16="http://schemas.microsoft.com/office/drawing/2014/main" xmlns="" id="{C9FA4A3E-0311-48D6-8CE9-0FB6DD522332}"/>
              </a:ext>
            </a:extLst>
          </p:cNvPr>
          <p:cNvSpPr/>
          <p:nvPr/>
        </p:nvSpPr>
        <p:spPr bwMode="auto">
          <a:xfrm>
            <a:off x="9861630" y="54232"/>
            <a:ext cx="1894874" cy="393235"/>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Container Network Association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78812265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标题 2"/>
          <p:cNvSpPr>
            <a:spLocks noGrp="1"/>
          </p:cNvSpPr>
          <p:nvPr>
            <p:ph type="title"/>
          </p:nvPr>
        </p:nvSpPr>
        <p:spPr/>
        <p:txBody>
          <a:bodyPr>
            <a:noAutofit/>
          </a:bodyPr>
          <a:lstStyle/>
          <a:p>
            <a:r>
              <a:rPr lang="en-US" altLang="zh-CN" dirty="0" smtClean="0"/>
              <a:t>Huawei </a:t>
            </a:r>
            <a:r>
              <a:rPr lang="en-US" altLang="zh-CN" dirty="0" err="1" smtClean="0"/>
              <a:t>CloudFabric</a:t>
            </a:r>
            <a:r>
              <a:rPr lang="en-US" altLang="zh-CN" dirty="0" smtClean="0"/>
              <a:t> Solution: Association Between the Container Network and the Physical Network</a:t>
            </a:r>
            <a:endParaRPr lang="zh-CN" altLang="en-US" dirty="0"/>
          </a:p>
        </p:txBody>
      </p:sp>
      <p:sp>
        <p:nvSpPr>
          <p:cNvPr id="3" name="文本占位符 2"/>
          <p:cNvSpPr>
            <a:spLocks noGrp="1"/>
          </p:cNvSpPr>
          <p:nvPr>
            <p:ph type="body" sz="quarter" idx="10"/>
          </p:nvPr>
        </p:nvSpPr>
        <p:spPr>
          <a:xfrm>
            <a:off x="6734241" y="1484312"/>
            <a:ext cx="5014847" cy="4443243"/>
          </a:xfrm>
        </p:spPr>
        <p:txBody>
          <a:bodyPr/>
          <a:lstStyle/>
          <a:p>
            <a:pPr algn="l"/>
            <a:r>
              <a:rPr lang="en-US" sz="1400" dirty="0" smtClean="0"/>
              <a:t>In this scenario, </a:t>
            </a:r>
            <a:r>
              <a:rPr lang="en-US" altLang="zh-CN" sz="1400" dirty="0" err="1" smtClean="0"/>
              <a:t>iMaster</a:t>
            </a:r>
            <a:r>
              <a:rPr lang="en-US" altLang="zh-CN" sz="1400" dirty="0" smtClean="0"/>
              <a:t> NCE-Fabric</a:t>
            </a:r>
            <a:r>
              <a:rPr lang="en-US" altLang="zh-CN" sz="1400" dirty="0" smtClean="0">
                <a:sym typeface="Huawei Sans" panose="020C0503030203020204" pitchFamily="34" charset="0"/>
              </a:rPr>
              <a:t> </a:t>
            </a:r>
            <a:r>
              <a:rPr lang="en-US" sz="1400" dirty="0" smtClean="0"/>
              <a:t>and the container orchestration platform deliver services.</a:t>
            </a:r>
            <a:endParaRPr lang="en-US" altLang="zh-CN" sz="1400" dirty="0" smtClean="0">
              <a:sym typeface="Huawei Sans" panose="020C0503030203020204" pitchFamily="34" charset="0"/>
            </a:endParaRPr>
          </a:p>
          <a:p>
            <a:pPr algn="l"/>
            <a:r>
              <a:rPr lang="en-US" sz="1400" dirty="0" smtClean="0"/>
              <a:t>Association between the container network and the physical network has the following characteristics:</a:t>
            </a:r>
          </a:p>
          <a:p>
            <a:pPr marL="541338" lvl="1" indent="-233363"/>
            <a:r>
              <a:rPr lang="en-US" sz="1200" dirty="0" smtClean="0"/>
              <a:t>Service automation: The container</a:t>
            </a:r>
            <a:r>
              <a:rPr lang="en-US" altLang="zh-CN" sz="1200" dirty="0" smtClean="0"/>
              <a:t>s on the container</a:t>
            </a:r>
            <a:r>
              <a:rPr lang="en-US" sz="1200" dirty="0" smtClean="0"/>
              <a:t> network can be quickly started and the network has good scalability, meeting future requirements.</a:t>
            </a:r>
            <a:endParaRPr lang="en-US" altLang="zh-CN" sz="1200" dirty="0" smtClean="0">
              <a:sym typeface="Huawei Sans" panose="020C0503030203020204" pitchFamily="34" charset="0"/>
            </a:endParaRPr>
          </a:p>
          <a:p>
            <a:pPr marL="541338" lvl="1" indent="-233363"/>
            <a:r>
              <a:rPr lang="en-US" sz="1200" dirty="0" smtClean="0"/>
              <a:t>Refined O&amp;M: </a:t>
            </a:r>
            <a:r>
              <a:rPr lang="en-US" altLang="zh-CN" sz="1200" dirty="0" smtClean="0"/>
              <a:t>The application, logical, and physical networks are visible, the service quality is visible and controllable, and the network status is visible. The solution provides multiple fault location and O&amp;M methods, such as multi-path detection, single-path detection, network connectivity detection, and pre-orchestrated emergency plan. It implements fast fault location and isolation based on </a:t>
            </a:r>
            <a:r>
              <a:rPr lang="en-US" altLang="zh-CN" sz="1200" dirty="0" err="1" smtClean="0"/>
              <a:t>iMaster</a:t>
            </a:r>
            <a:r>
              <a:rPr lang="en-US" altLang="zh-CN" sz="1200" dirty="0" smtClean="0"/>
              <a:t> NCE-</a:t>
            </a:r>
            <a:r>
              <a:rPr lang="en-US" altLang="zh-CN" sz="1200" dirty="0" err="1" smtClean="0"/>
              <a:t>FabricInsight</a:t>
            </a:r>
            <a:r>
              <a:rPr lang="en-US" altLang="zh-CN" sz="1200" dirty="0" smtClean="0"/>
              <a:t>.</a:t>
            </a:r>
            <a:endParaRPr lang="en-US" altLang="zh-CN" sz="1200" dirty="0" smtClean="0">
              <a:sym typeface="Huawei Sans" panose="020C0503030203020204" pitchFamily="34" charset="0"/>
            </a:endParaRPr>
          </a:p>
          <a:p>
            <a:pPr algn="l"/>
            <a:endParaRPr lang="en-US" altLang="zh-CN" sz="1400" dirty="0">
              <a:sym typeface="Huawei Sans" panose="020C0503030203020204" pitchFamily="34" charset="0"/>
            </a:endParaRPr>
          </a:p>
        </p:txBody>
      </p:sp>
      <p:sp>
        <p:nvSpPr>
          <p:cNvPr id="78" name="矩形 77"/>
          <p:cNvSpPr/>
          <p:nvPr/>
        </p:nvSpPr>
        <p:spPr bwMode="gray">
          <a:xfrm>
            <a:off x="526132" y="1633590"/>
            <a:ext cx="1028804" cy="732289"/>
          </a:xfrm>
          <a:prstGeom prst="rect">
            <a:avLst/>
          </a:prstGeom>
          <a:solidFill>
            <a:srgbClr val="30B5C5"/>
          </a:solidFill>
          <a:ln w="9525">
            <a:noFill/>
            <a:miter lim="800000"/>
          </a:ln>
        </p:spPr>
        <p:txBody>
          <a:bodyPr wrap="none" anchor="ctr"/>
          <a:lstStyle/>
          <a:p>
            <a:pPr algn="ctr" fontAlgn="ctr"/>
            <a:r>
              <a:rPr lang="en-US" sz="1200" b="1" dirty="0" smtClean="0">
                <a:solidFill>
                  <a:prstClr val="white"/>
                </a:solidFill>
                <a:latin typeface="Huawei Sans" panose="020C0503030203020204" pitchFamily="34" charset="0"/>
              </a:rPr>
              <a:t>Application</a:t>
            </a:r>
            <a:endParaRPr lang="en-US" altLang="zh-CN" sz="1200" b="1" dirty="0" smtClean="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a:p>
            <a:pPr algn="ctr" fontAlgn="ctr"/>
            <a:r>
              <a:rPr lang="en-US" sz="1200" b="1" dirty="0" smtClean="0">
                <a:solidFill>
                  <a:prstClr val="white"/>
                </a:solidFill>
                <a:latin typeface="Huawei Sans" panose="020C0503030203020204" pitchFamily="34" charset="0"/>
              </a:rPr>
              <a:t>layer</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79" name="Rectangle 14"/>
          <p:cNvSpPr/>
          <p:nvPr/>
        </p:nvSpPr>
        <p:spPr bwMode="gray">
          <a:xfrm flipH="1">
            <a:off x="1641821" y="2777793"/>
            <a:ext cx="5098347" cy="2708606"/>
          </a:xfrm>
          <a:prstGeom prst="rect">
            <a:avLst/>
          </a:prstGeom>
          <a:solidFill>
            <a:srgbClr val="F3FBFE"/>
          </a:solidFill>
          <a:ln w="9525" cap="flat" cmpd="sng" algn="ctr">
            <a:solidFill>
              <a:srgbClr val="30B5C5"/>
            </a:solidFill>
            <a:prstDash val="sysDash"/>
          </a:ln>
          <a:effectLst/>
        </p:spPr>
        <p:txBody>
          <a:bodyPr wrap="none" rIns="45720" rtlCol="0" anchor="ctr"/>
          <a:lstStyle/>
          <a:p>
            <a:pPr algn="r" defTabSz="914400" fontAlgn="ctr">
              <a:defRPr/>
            </a:pPr>
            <a:endParaRPr lang="en-US" sz="1200" b="1" kern="0" dirty="0">
              <a:solidFill>
                <a:prstClr val="white"/>
              </a:solidFill>
              <a:effectLst>
                <a:outerShdw blurRad="38100" dist="38100" dir="2700000" algn="tl">
                  <a:srgbClr val="000000">
                    <a:alpha val="43137"/>
                  </a:srgbClr>
                </a:outerShdw>
              </a:effectLst>
              <a:latin typeface="Huawei Sans" panose="020C0503030203020204" pitchFamily="34" charset="0"/>
              <a:cs typeface="Huawei Sans" panose="020C0503030203020204" pitchFamily="34" charset="0"/>
              <a:sym typeface="Huawei Sans" panose="020C0503030203020204" pitchFamily="34" charset="0"/>
            </a:endParaRPr>
          </a:p>
        </p:txBody>
      </p:sp>
      <p:sp>
        <p:nvSpPr>
          <p:cNvPr id="80" name="矩形 79"/>
          <p:cNvSpPr/>
          <p:nvPr/>
        </p:nvSpPr>
        <p:spPr bwMode="gray">
          <a:xfrm>
            <a:off x="526132" y="2782898"/>
            <a:ext cx="1028804" cy="820779"/>
          </a:xfrm>
          <a:prstGeom prst="rect">
            <a:avLst/>
          </a:prstGeom>
          <a:solidFill>
            <a:srgbClr val="30B5C5"/>
          </a:solidFill>
          <a:ln w="9525">
            <a:noFill/>
            <a:miter lim="800000"/>
          </a:ln>
        </p:spPr>
        <p:txBody>
          <a:bodyPr wrap="none" anchor="ctr"/>
          <a:lstStyle/>
          <a:p>
            <a:pPr algn="ctr" fontAlgn="ctr"/>
            <a:r>
              <a:rPr lang="en-US" sz="1200" b="1" dirty="0" smtClean="0">
                <a:solidFill>
                  <a:prstClr val="white"/>
                </a:solidFill>
                <a:latin typeface="Huawei Sans" panose="020C0503030203020204" pitchFamily="34" charset="0"/>
              </a:rPr>
              <a:t>Control</a:t>
            </a:r>
            <a:endParaRPr lang="en-US" altLang="zh-CN" sz="1200" b="1" dirty="0" smtClean="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a:p>
            <a:pPr algn="ctr" fontAlgn="ctr"/>
            <a:r>
              <a:rPr lang="en-US" sz="1200" b="1" dirty="0" smtClean="0">
                <a:solidFill>
                  <a:prstClr val="white"/>
                </a:solidFill>
                <a:latin typeface="Huawei Sans" panose="020C0503030203020204" pitchFamily="34" charset="0"/>
              </a:rPr>
              <a:t>layer</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1" name="矩形 80"/>
          <p:cNvSpPr/>
          <p:nvPr/>
        </p:nvSpPr>
        <p:spPr bwMode="gray">
          <a:xfrm>
            <a:off x="526132" y="3777734"/>
            <a:ext cx="1028803" cy="1708665"/>
          </a:xfrm>
          <a:prstGeom prst="rect">
            <a:avLst/>
          </a:prstGeom>
          <a:solidFill>
            <a:srgbClr val="30B5C5"/>
          </a:solidFill>
          <a:ln w="9525">
            <a:noFill/>
            <a:miter lim="800000"/>
          </a:ln>
        </p:spPr>
        <p:txBody>
          <a:bodyPr wrap="square" lIns="72000" rIns="72000" anchor="ctr"/>
          <a:lstStyle/>
          <a:p>
            <a:pPr algn="ctr" fontAlgn="ctr"/>
            <a:r>
              <a:rPr lang="en-US" sz="1200" b="1" dirty="0" smtClean="0">
                <a:solidFill>
                  <a:prstClr val="white"/>
                </a:solidFill>
                <a:latin typeface="Huawei Sans" panose="020C0503030203020204" pitchFamily="34" charset="0"/>
              </a:rPr>
              <a:t>Forwarding</a:t>
            </a:r>
            <a:r>
              <a:rPr lang="en-US"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rPr>
              <a:t> </a:t>
            </a:r>
            <a:r>
              <a:rPr lang="en-US" sz="1200" b="1" dirty="0" smtClean="0">
                <a:solidFill>
                  <a:prstClr val="white"/>
                </a:solidFill>
                <a:latin typeface="Huawei Sans" panose="020C0503030203020204" pitchFamily="34" charset="0"/>
              </a:rPr>
              <a:t>layer</a:t>
            </a:r>
            <a:endParaRPr lang="en-US" altLang="zh-CN" sz="1200" b="1" dirty="0">
              <a:solidFill>
                <a:prstClr val="white"/>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6" name="矩形 85"/>
          <p:cNvSpPr/>
          <p:nvPr/>
        </p:nvSpPr>
        <p:spPr bwMode="gray">
          <a:xfrm>
            <a:off x="1850945" y="2823290"/>
            <a:ext cx="1033600" cy="746241"/>
          </a:xfrm>
          <a:prstGeom prst="rect">
            <a:avLst/>
          </a:prstGeom>
          <a:solidFill>
            <a:schemeClr val="bg1">
              <a:lumMod val="85000"/>
            </a:schemeClr>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Computing management platform</a:t>
            </a:r>
            <a:endParaRPr lang="en-US" altLang="zh-CN"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VMM</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7" name="矩形 86"/>
          <p:cNvSpPr/>
          <p:nvPr/>
        </p:nvSpPr>
        <p:spPr bwMode="gray">
          <a:xfrm>
            <a:off x="1850945" y="3777734"/>
            <a:ext cx="1033600" cy="1615359"/>
          </a:xfrm>
          <a:prstGeom prst="rect">
            <a:avLst/>
          </a:prstGeom>
          <a:solidFill>
            <a:schemeClr val="bg1"/>
          </a:solidFill>
          <a:ln>
            <a:solidFill>
              <a:srgbClr val="94DAE2"/>
            </a:solidFill>
          </a:ln>
          <a:effectLst/>
        </p:spPr>
        <p:txBody>
          <a:bodyPr vert="horz" wrap="square" lIns="0" tIns="0" rIns="0" bIns="0" numCol="1" rtlCol="0" anchor="t" anchorCtr="0" compatLnSpc="1"/>
          <a:lstStyle/>
          <a:p>
            <a:pPr algn="ctr" defTabSz="914400" fontAlgn="ctr">
              <a:spcBef>
                <a:spcPct val="0"/>
              </a:spcBef>
              <a:spcAft>
                <a:spcPct val="0"/>
              </a:spcAft>
              <a:buClr>
                <a:srgbClr val="CC9900"/>
              </a:buClr>
            </a:pPr>
            <a:endParaRPr lang="en-US" sz="1200" b="1"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8" name="矩形 87"/>
          <p:cNvSpPr/>
          <p:nvPr/>
        </p:nvSpPr>
        <p:spPr bwMode="gray">
          <a:xfrm>
            <a:off x="3032044" y="3777734"/>
            <a:ext cx="3614876" cy="1093787"/>
          </a:xfrm>
          <a:prstGeom prst="rect">
            <a:avLst/>
          </a:prstGeom>
          <a:solidFill>
            <a:schemeClr val="bg1"/>
          </a:solidFill>
          <a:ln>
            <a:solidFill>
              <a:srgbClr val="94DAE2"/>
            </a:solidFill>
          </a:ln>
          <a:effectLst/>
        </p:spPr>
        <p:txBody>
          <a:bodyPr vert="horz" wrap="square" lIns="0" tIns="0" rIns="0" bIns="0" numCol="1" rtlCol="0" anchor="t"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pic>
        <p:nvPicPr>
          <p:cNvPr id="90" name="图片 89"/>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30888" y="4112105"/>
            <a:ext cx="321200" cy="262800"/>
          </a:xfrm>
          <a:prstGeom prst="rect">
            <a:avLst/>
          </a:prstGeom>
        </p:spPr>
      </p:pic>
      <p:sp>
        <p:nvSpPr>
          <p:cNvPr id="92" name="文本框 91"/>
          <p:cNvSpPr txBox="1"/>
          <p:nvPr/>
        </p:nvSpPr>
        <p:spPr bwMode="gray">
          <a:xfrm>
            <a:off x="3110948" y="3791439"/>
            <a:ext cx="633507"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b="1" dirty="0" smtClean="0">
                <a:solidFill>
                  <a:prstClr val="black"/>
                </a:solidFill>
                <a:latin typeface="Huawei Sans" panose="020C0503030203020204" pitchFamily="34" charset="0"/>
              </a:rPr>
              <a:t>Fabric</a:t>
            </a:r>
            <a:endParaRPr lang="en-US" altLang="zh-CN" b="1" dirty="0">
              <a:solidFill>
                <a:prstClr val="black"/>
              </a:solidFill>
              <a:latin typeface="Huawei Sans" panose="020C0503030203020204" pitchFamily="34" charset="0"/>
              <a:sym typeface="Huawei Sans" panose="020C0503030203020204" pitchFamily="34" charset="0"/>
            </a:endParaRPr>
          </a:p>
        </p:txBody>
      </p:sp>
      <p:grpSp>
        <p:nvGrpSpPr>
          <p:cNvPr id="108" name="组合 107"/>
          <p:cNvGrpSpPr/>
          <p:nvPr/>
        </p:nvGrpSpPr>
        <p:grpSpPr bwMode="gray">
          <a:xfrm>
            <a:off x="3302028" y="4042277"/>
            <a:ext cx="1655988" cy="802259"/>
            <a:chOff x="8616066" y="5033869"/>
            <a:chExt cx="1853716" cy="898050"/>
          </a:xfrm>
        </p:grpSpPr>
        <p:pic>
          <p:nvPicPr>
            <p:cNvPr id="109" name="图片 108" descr="汇聚交换机.png"/>
            <p:cNvPicPr>
              <a:picLocks noChangeAspect="1"/>
            </p:cNvPicPr>
            <p:nvPr/>
          </p:nvPicPr>
          <p:blipFill>
            <a:blip r:embed="rId4" cstate="print"/>
            <a:stretch>
              <a:fillRect/>
            </a:stretch>
          </p:blipFill>
          <p:spPr bwMode="gray">
            <a:xfrm>
              <a:off x="9030797" y="5033869"/>
              <a:ext cx="337322" cy="293784"/>
            </a:xfrm>
            <a:prstGeom prst="rect">
              <a:avLst/>
            </a:prstGeom>
          </p:spPr>
        </p:pic>
        <p:pic>
          <p:nvPicPr>
            <p:cNvPr id="110" name="图片 10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616066" y="5633982"/>
              <a:ext cx="358273" cy="293784"/>
            </a:xfrm>
            <a:prstGeom prst="rect">
              <a:avLst/>
            </a:prstGeom>
            <a:noFill/>
            <a:ln>
              <a:noFill/>
            </a:ln>
          </p:spPr>
        </p:pic>
        <p:pic>
          <p:nvPicPr>
            <p:cNvPr id="111" name="图片 110" descr="汇聚交换机.png"/>
            <p:cNvPicPr>
              <a:picLocks noChangeAspect="1"/>
            </p:cNvPicPr>
            <p:nvPr/>
          </p:nvPicPr>
          <p:blipFill>
            <a:blip r:embed="rId4" cstate="print"/>
            <a:stretch>
              <a:fillRect/>
            </a:stretch>
          </p:blipFill>
          <p:spPr bwMode="gray">
            <a:xfrm>
              <a:off x="9729170" y="5033869"/>
              <a:ext cx="337322" cy="293784"/>
            </a:xfrm>
            <a:prstGeom prst="rect">
              <a:avLst/>
            </a:prstGeom>
          </p:spPr>
        </p:pic>
        <p:pic>
          <p:nvPicPr>
            <p:cNvPr id="112" name="图片 1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111509" y="5633982"/>
              <a:ext cx="358273" cy="293784"/>
            </a:xfrm>
            <a:prstGeom prst="rect">
              <a:avLst/>
            </a:prstGeom>
            <a:noFill/>
            <a:ln>
              <a:noFill/>
            </a:ln>
          </p:spPr>
        </p:pic>
        <p:cxnSp>
          <p:nvCxnSpPr>
            <p:cNvPr id="113" name="直接连接符 112"/>
            <p:cNvCxnSpPr>
              <a:stCxn id="109" idx="2"/>
              <a:endCxn id="110" idx="0"/>
            </p:cNvCxnSpPr>
            <p:nvPr/>
          </p:nvCxnSpPr>
          <p:spPr bwMode="gray">
            <a:xfrm flipH="1">
              <a:off x="8795202" y="5327653"/>
              <a:ext cx="404256" cy="306330"/>
            </a:xfrm>
            <a:prstGeom prst="line">
              <a:avLst/>
            </a:prstGeom>
            <a:noFill/>
            <a:ln w="9525" cap="flat" cmpd="sng" algn="ctr">
              <a:solidFill>
                <a:schemeClr val="bg1">
                  <a:lumMod val="75000"/>
                </a:schemeClr>
              </a:solidFill>
              <a:prstDash val="solid"/>
            </a:ln>
            <a:effectLst/>
          </p:spPr>
        </p:cxnSp>
        <p:cxnSp>
          <p:nvCxnSpPr>
            <p:cNvPr id="114" name="直接连接符 113"/>
            <p:cNvCxnSpPr>
              <a:stCxn id="109" idx="2"/>
              <a:endCxn id="119" idx="0"/>
            </p:cNvCxnSpPr>
            <p:nvPr/>
          </p:nvCxnSpPr>
          <p:spPr bwMode="gray">
            <a:xfrm>
              <a:off x="9199458" y="5327653"/>
              <a:ext cx="356294" cy="309066"/>
            </a:xfrm>
            <a:prstGeom prst="line">
              <a:avLst/>
            </a:prstGeom>
            <a:noFill/>
            <a:ln w="9525" cap="flat" cmpd="sng" algn="ctr">
              <a:solidFill>
                <a:schemeClr val="bg1">
                  <a:lumMod val="75000"/>
                </a:schemeClr>
              </a:solidFill>
              <a:prstDash val="solid"/>
            </a:ln>
            <a:effectLst/>
          </p:spPr>
        </p:cxnSp>
        <p:cxnSp>
          <p:nvCxnSpPr>
            <p:cNvPr id="115" name="直接连接符 114"/>
            <p:cNvCxnSpPr>
              <a:stCxn id="109" idx="2"/>
              <a:endCxn id="112" idx="0"/>
            </p:cNvCxnSpPr>
            <p:nvPr/>
          </p:nvCxnSpPr>
          <p:spPr bwMode="gray">
            <a:xfrm>
              <a:off x="9199459" y="5327653"/>
              <a:ext cx="1091187" cy="306330"/>
            </a:xfrm>
            <a:prstGeom prst="line">
              <a:avLst/>
            </a:prstGeom>
            <a:noFill/>
            <a:ln w="9525" cap="flat" cmpd="sng" algn="ctr">
              <a:solidFill>
                <a:schemeClr val="bg1">
                  <a:lumMod val="75000"/>
                </a:schemeClr>
              </a:solidFill>
              <a:prstDash val="solid"/>
            </a:ln>
            <a:effectLst/>
          </p:spPr>
        </p:cxnSp>
        <p:cxnSp>
          <p:nvCxnSpPr>
            <p:cNvPr id="116" name="直接连接符 115"/>
            <p:cNvCxnSpPr>
              <a:stCxn id="111" idx="2"/>
              <a:endCxn id="110" idx="0"/>
            </p:cNvCxnSpPr>
            <p:nvPr/>
          </p:nvCxnSpPr>
          <p:spPr bwMode="gray">
            <a:xfrm flipH="1">
              <a:off x="8795202" y="5327653"/>
              <a:ext cx="1102629" cy="306330"/>
            </a:xfrm>
            <a:prstGeom prst="line">
              <a:avLst/>
            </a:prstGeom>
            <a:noFill/>
            <a:ln w="9525" cap="flat" cmpd="sng" algn="ctr">
              <a:solidFill>
                <a:schemeClr val="bg1">
                  <a:lumMod val="75000"/>
                </a:schemeClr>
              </a:solidFill>
              <a:prstDash val="solid"/>
            </a:ln>
            <a:effectLst/>
          </p:spPr>
        </p:cxnSp>
        <p:cxnSp>
          <p:nvCxnSpPr>
            <p:cNvPr id="117" name="直接连接符 116"/>
            <p:cNvCxnSpPr>
              <a:stCxn id="111" idx="2"/>
              <a:endCxn id="119" idx="0"/>
            </p:cNvCxnSpPr>
            <p:nvPr/>
          </p:nvCxnSpPr>
          <p:spPr bwMode="gray">
            <a:xfrm flipH="1">
              <a:off x="9555752" y="5327653"/>
              <a:ext cx="342079" cy="309066"/>
            </a:xfrm>
            <a:prstGeom prst="line">
              <a:avLst/>
            </a:prstGeom>
            <a:noFill/>
            <a:ln w="9525" cap="flat" cmpd="sng" algn="ctr">
              <a:solidFill>
                <a:schemeClr val="bg1">
                  <a:lumMod val="75000"/>
                </a:schemeClr>
              </a:solidFill>
              <a:prstDash val="solid"/>
            </a:ln>
            <a:effectLst/>
          </p:spPr>
        </p:cxnSp>
        <p:cxnSp>
          <p:nvCxnSpPr>
            <p:cNvPr id="118" name="直接连接符 117"/>
            <p:cNvCxnSpPr>
              <a:stCxn id="111" idx="2"/>
              <a:endCxn id="112" idx="0"/>
            </p:cNvCxnSpPr>
            <p:nvPr/>
          </p:nvCxnSpPr>
          <p:spPr bwMode="gray">
            <a:xfrm>
              <a:off x="9897832" y="5327653"/>
              <a:ext cx="392814" cy="306330"/>
            </a:xfrm>
            <a:prstGeom prst="line">
              <a:avLst/>
            </a:prstGeom>
            <a:noFill/>
            <a:ln w="9525" cap="flat" cmpd="sng" algn="ctr">
              <a:solidFill>
                <a:schemeClr val="bg1">
                  <a:lumMod val="75000"/>
                </a:schemeClr>
              </a:solidFill>
              <a:prstDash val="solid"/>
            </a:ln>
            <a:effectLst/>
          </p:spPr>
        </p:cxnSp>
        <p:sp>
          <p:nvSpPr>
            <p:cNvPr id="119" name="圆角矩形 118"/>
            <p:cNvSpPr/>
            <p:nvPr/>
          </p:nvSpPr>
          <p:spPr bwMode="gray">
            <a:xfrm>
              <a:off x="9181335" y="5636719"/>
              <a:ext cx="748834" cy="295200"/>
            </a:xfrm>
            <a:prstGeom prst="roundRect">
              <a:avLst/>
            </a:prstGeom>
            <a:solidFill>
              <a:srgbClr val="1262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err="1" smtClean="0">
                  <a:solidFill>
                    <a:prstClr val="white"/>
                  </a:solidFill>
                </a:rPr>
                <a:t>vSwitch</a:t>
              </a:r>
              <a:endParaRPr lang="en-US" altLang="zh-CN" sz="1200" dirty="0">
                <a:solidFill>
                  <a:prstClr val="white"/>
                </a:solidFill>
                <a:sym typeface="Huawei Sans" panose="020C0503030203020204" pitchFamily="34" charset="0"/>
              </a:endParaRPr>
            </a:p>
          </p:txBody>
        </p:sp>
      </p:grpSp>
      <p:sp>
        <p:nvSpPr>
          <p:cNvPr id="120" name="矩形 119"/>
          <p:cNvSpPr/>
          <p:nvPr/>
        </p:nvSpPr>
        <p:spPr bwMode="gray">
          <a:xfrm>
            <a:off x="5204912" y="3861209"/>
            <a:ext cx="1394571" cy="936682"/>
          </a:xfrm>
          <a:prstGeom prst="rect">
            <a:avLst/>
          </a:prstGeom>
          <a:noFill/>
          <a:ln>
            <a:solidFill>
              <a:schemeClr val="bg1">
                <a:lumMod val="50000"/>
              </a:schemeClr>
            </a:solidFill>
            <a:prstDash val="dash"/>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21" name="文本框 120"/>
          <p:cNvSpPr txBox="1"/>
          <p:nvPr/>
        </p:nvSpPr>
        <p:spPr bwMode="gray">
          <a:xfrm>
            <a:off x="5449373" y="3841506"/>
            <a:ext cx="819455"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VAS pool</a:t>
            </a:r>
            <a:endParaRPr lang="en-US" altLang="zh-CN" dirty="0">
              <a:solidFill>
                <a:prstClr val="black"/>
              </a:solidFill>
              <a:latin typeface="Huawei Sans" panose="020C0503030203020204" pitchFamily="34" charset="0"/>
              <a:sym typeface="Huawei Sans" panose="020C0503030203020204" pitchFamily="34" charset="0"/>
            </a:endParaRPr>
          </a:p>
        </p:txBody>
      </p:sp>
      <p:pic>
        <p:nvPicPr>
          <p:cNvPr id="122" name="图片 121"/>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035385" y="4112105"/>
            <a:ext cx="321200" cy="262800"/>
          </a:xfrm>
          <a:prstGeom prst="rect">
            <a:avLst/>
          </a:prstGeom>
        </p:spPr>
      </p:pic>
      <p:sp>
        <p:nvSpPr>
          <p:cNvPr id="123" name="文本框 122"/>
          <p:cNvSpPr txBox="1"/>
          <p:nvPr/>
        </p:nvSpPr>
        <p:spPr bwMode="gray">
          <a:xfrm>
            <a:off x="5715857" y="4389915"/>
            <a:ext cx="960256" cy="461665"/>
          </a:xfrm>
          <a:prstGeom prst="rect">
            <a:avLst/>
          </a:prstGeom>
          <a:noFill/>
        </p:spPr>
        <p:txBody>
          <a:bodyPr wrap="squar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Third-party</a:t>
            </a:r>
          </a:p>
          <a:p>
            <a:pPr fontAlgn="ctr"/>
            <a:r>
              <a:rPr lang="en-US" dirty="0">
                <a:solidFill>
                  <a:prstClr val="black"/>
                </a:solidFill>
                <a:latin typeface="Huawei Sans" panose="020C0503030203020204" pitchFamily="34" charset="0"/>
              </a:rPr>
              <a:t>f</a:t>
            </a:r>
            <a:r>
              <a:rPr lang="en-US" dirty="0" smtClean="0">
                <a:solidFill>
                  <a:prstClr val="black"/>
                </a:solidFill>
                <a:latin typeface="Huawei Sans" panose="020C0503030203020204" pitchFamily="34" charset="0"/>
              </a:rPr>
              <a:t>irewall</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124" name="矩形 123"/>
          <p:cNvSpPr/>
          <p:nvPr/>
        </p:nvSpPr>
        <p:spPr bwMode="gray">
          <a:xfrm>
            <a:off x="3016131" y="2873829"/>
            <a:ext cx="1390302" cy="659946"/>
          </a:xfrm>
          <a:prstGeom prst="rect">
            <a:avLst/>
          </a:prstGeom>
          <a:solidFill>
            <a:srgbClr val="94DAE2"/>
          </a:solidFill>
          <a:ln>
            <a:no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Network controller</a:t>
            </a:r>
            <a:endParaRPr lang="en-US" altLang="zh-CN"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iMaster</a:t>
            </a:r>
            <a:r>
              <a:rPr lang="en-US" sz="1200" dirty="0" smtClean="0">
                <a:solidFill>
                  <a:prstClr val="black"/>
                </a:solidFill>
                <a:latin typeface="Huawei Sans" panose="020C0503030203020204" pitchFamily="34" charset="0"/>
              </a:rPr>
              <a:t> NCE-Fabric</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25" name="矩形 124"/>
          <p:cNvSpPr/>
          <p:nvPr/>
        </p:nvSpPr>
        <p:spPr bwMode="gray">
          <a:xfrm>
            <a:off x="4511821" y="2901709"/>
            <a:ext cx="2135099" cy="578143"/>
          </a:xfrm>
          <a:prstGeom prst="rect">
            <a:avLst/>
          </a:prstGeom>
          <a:solidFill>
            <a:schemeClr val="bg1"/>
          </a:solidFill>
          <a:ln>
            <a:solidFill>
              <a:srgbClr val="94DAE2"/>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26" name="文本框 125"/>
          <p:cNvSpPr txBox="1"/>
          <p:nvPr/>
        </p:nvSpPr>
        <p:spPr bwMode="gray">
          <a:xfrm>
            <a:off x="4955619" y="2886245"/>
            <a:ext cx="1186543"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VAS controller</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127" name="矩形 126"/>
          <p:cNvSpPr/>
          <p:nvPr/>
        </p:nvSpPr>
        <p:spPr bwMode="gray">
          <a:xfrm>
            <a:off x="4599142" y="3159992"/>
            <a:ext cx="1033600" cy="256671"/>
          </a:xfrm>
          <a:prstGeom prst="rect">
            <a:avLst/>
          </a:prstGeom>
          <a:solidFill>
            <a:srgbClr val="94DAE2"/>
          </a:solidFill>
          <a:ln>
            <a:no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SecoManager</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28" name="矩形 127"/>
          <p:cNvSpPr/>
          <p:nvPr/>
        </p:nvSpPr>
        <p:spPr bwMode="gray">
          <a:xfrm>
            <a:off x="5768169" y="3131416"/>
            <a:ext cx="791430" cy="339563"/>
          </a:xfrm>
          <a:prstGeom prst="rect">
            <a:avLst/>
          </a:prstGeom>
          <a:solidFill>
            <a:schemeClr val="bg1">
              <a:lumMod val="85000"/>
            </a:schemeClr>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Third-party VAS</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pic>
        <p:nvPicPr>
          <p:cNvPr id="129" name="图片 1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142500" y="4229749"/>
            <a:ext cx="439024" cy="360000"/>
          </a:xfrm>
          <a:prstGeom prst="rect">
            <a:avLst/>
          </a:prstGeom>
        </p:spPr>
      </p:pic>
      <p:pic>
        <p:nvPicPr>
          <p:cNvPr id="130" name="图片 1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142500" y="4806638"/>
            <a:ext cx="439024" cy="360000"/>
          </a:xfrm>
          <a:prstGeom prst="rect">
            <a:avLst/>
          </a:prstGeom>
        </p:spPr>
      </p:pic>
      <p:sp>
        <p:nvSpPr>
          <p:cNvPr id="137" name="文本框 136"/>
          <p:cNvSpPr txBox="1"/>
          <p:nvPr/>
        </p:nvSpPr>
        <p:spPr bwMode="gray">
          <a:xfrm>
            <a:off x="1849530" y="3791439"/>
            <a:ext cx="1023037"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b="1" dirty="0" smtClean="0">
                <a:solidFill>
                  <a:prstClr val="black"/>
                </a:solidFill>
                <a:latin typeface="Huawei Sans" panose="020C0503030203020204" pitchFamily="34" charset="0"/>
              </a:rPr>
              <a:t>Server pool</a:t>
            </a:r>
            <a:endParaRPr lang="en-US" b="1" dirty="0">
              <a:solidFill>
                <a:prstClr val="black"/>
              </a:solidFill>
              <a:latin typeface="Huawei Sans" panose="020C0503030203020204" pitchFamily="34" charset="0"/>
            </a:endParaRPr>
          </a:p>
        </p:txBody>
      </p:sp>
      <p:sp>
        <p:nvSpPr>
          <p:cNvPr id="156" name="文本框 155"/>
          <p:cNvSpPr txBox="1"/>
          <p:nvPr/>
        </p:nvSpPr>
        <p:spPr bwMode="gray">
          <a:xfrm>
            <a:off x="5133056" y="4358917"/>
            <a:ext cx="716863" cy="461665"/>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NGFW/</a:t>
            </a:r>
          </a:p>
          <a:p>
            <a:pPr fontAlgn="ctr"/>
            <a:r>
              <a:rPr lang="en-US" dirty="0" err="1" smtClean="0">
                <a:solidFill>
                  <a:prstClr val="black"/>
                </a:solidFill>
                <a:latin typeface="Huawei Sans" panose="020C0503030203020204" pitchFamily="34" charset="0"/>
              </a:rPr>
              <a:t>vNGFW</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162" name="矩形 161"/>
          <p:cNvSpPr/>
          <p:nvPr/>
        </p:nvSpPr>
        <p:spPr bwMode="gray">
          <a:xfrm>
            <a:off x="1641822" y="1628761"/>
            <a:ext cx="2566980" cy="737118"/>
          </a:xfrm>
          <a:prstGeom prst="rect">
            <a:avLst/>
          </a:prstGeom>
          <a:solidFill>
            <a:schemeClr val="bg1"/>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64" name="矩形 163"/>
          <p:cNvSpPr/>
          <p:nvPr/>
        </p:nvSpPr>
        <p:spPr bwMode="gray">
          <a:xfrm>
            <a:off x="1702685" y="1806635"/>
            <a:ext cx="1452500" cy="288000"/>
          </a:xfrm>
          <a:prstGeom prst="rect">
            <a:avLst/>
          </a:prstGeom>
          <a:solidFill>
            <a:schemeClr val="accent2">
              <a:lumMod val="20000"/>
              <a:lumOff val="80000"/>
            </a:schemeClr>
          </a:solidFill>
          <a:ln>
            <a:solidFill>
              <a:schemeClr val="accent2">
                <a:lumMod val="60000"/>
                <a:lumOff val="40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Kubernetes</a:t>
            </a:r>
            <a:r>
              <a:rPr lang="en-US" sz="1200" dirty="0" smtClean="0">
                <a:solidFill>
                  <a:prstClr val="black"/>
                </a:solidFill>
                <a:latin typeface="Huawei Sans" panose="020C0503030203020204" pitchFamily="34" charset="0"/>
              </a:rPr>
              <a:t> master</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66" name="矩形 165"/>
          <p:cNvSpPr/>
          <p:nvPr/>
        </p:nvSpPr>
        <p:spPr bwMode="gray">
          <a:xfrm>
            <a:off x="4517017" y="1951699"/>
            <a:ext cx="972000" cy="256671"/>
          </a:xfrm>
          <a:prstGeom prst="rect">
            <a:avLst/>
          </a:prstGeom>
          <a:solidFill>
            <a:schemeClr val="bg1">
              <a:lumMod val="85000"/>
            </a:schemeClr>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FabricInsight</a:t>
            </a:r>
            <a:endParaRPr lang="en-US"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67" name="矩形 166"/>
          <p:cNvSpPr/>
          <p:nvPr/>
        </p:nvSpPr>
        <p:spPr bwMode="gray">
          <a:xfrm>
            <a:off x="5768169" y="1951699"/>
            <a:ext cx="972000" cy="256671"/>
          </a:xfrm>
          <a:prstGeom prst="rect">
            <a:avLst/>
          </a:prstGeom>
          <a:solidFill>
            <a:schemeClr val="bg1">
              <a:lumMod val="85000"/>
            </a:schemeClr>
          </a:solidFill>
          <a:ln>
            <a:solidFill>
              <a:schemeClr val="bg1">
                <a:lumMod val="75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err="1" smtClean="0">
                <a:solidFill>
                  <a:prstClr val="black"/>
                </a:solidFill>
                <a:latin typeface="Huawei Sans" panose="020C0503030203020204" pitchFamily="34" charset="0"/>
              </a:rPr>
              <a:t>HiSec</a:t>
            </a:r>
            <a:r>
              <a:rPr lang="en-US" sz="1200" dirty="0" smtClean="0">
                <a:solidFill>
                  <a:prstClr val="black"/>
                </a:solidFill>
                <a:latin typeface="Huawei Sans" panose="020C0503030203020204" pitchFamily="34" charset="0"/>
              </a:rPr>
              <a:t> Insight</a:t>
            </a:r>
            <a:endParaRPr lang="en-US"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168" name="肘形连接符 167"/>
          <p:cNvCxnSpPr>
            <a:stCxn id="162" idx="2"/>
            <a:endCxn id="137" idx="0"/>
          </p:cNvCxnSpPr>
          <p:nvPr/>
        </p:nvCxnSpPr>
        <p:spPr bwMode="gray">
          <a:xfrm rot="5400000">
            <a:off x="1930401" y="2796528"/>
            <a:ext cx="1425560" cy="564263"/>
          </a:xfrm>
          <a:prstGeom prst="bentConnector3">
            <a:avLst>
              <a:gd name="adj1" fmla="val 92762"/>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9" name="直接连接符 168"/>
          <p:cNvCxnSpPr>
            <a:stCxn id="86" idx="2"/>
            <a:endCxn id="137" idx="0"/>
          </p:cNvCxnSpPr>
          <p:nvPr/>
        </p:nvCxnSpPr>
        <p:spPr bwMode="gray">
          <a:xfrm flipH="1">
            <a:off x="2361049" y="3569531"/>
            <a:ext cx="6696" cy="22190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1" name="肘形连接符 170"/>
          <p:cNvCxnSpPr>
            <a:stCxn id="166" idx="2"/>
          </p:cNvCxnSpPr>
          <p:nvPr/>
        </p:nvCxnSpPr>
        <p:spPr bwMode="gray">
          <a:xfrm rot="5400000">
            <a:off x="3943329" y="2718046"/>
            <a:ext cx="1569364" cy="550013"/>
          </a:xfrm>
          <a:prstGeom prst="bentConnector3">
            <a:avLst>
              <a:gd name="adj1" fmla="val 25029"/>
            </a:avLst>
          </a:prstGeom>
          <a:ln w="1270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stCxn id="124" idx="2"/>
          </p:cNvCxnSpPr>
          <p:nvPr/>
        </p:nvCxnSpPr>
        <p:spPr bwMode="gray">
          <a:xfrm>
            <a:off x="3711282" y="3533775"/>
            <a:ext cx="0" cy="243959"/>
          </a:xfrm>
          <a:prstGeom prst="line">
            <a:avLst/>
          </a:prstGeom>
          <a:ln w="12700">
            <a:solidFill>
              <a:srgbClr val="1262AA"/>
            </a:solidFill>
            <a:prstDash val="dash"/>
          </a:ln>
        </p:spPr>
        <p:style>
          <a:lnRef idx="1">
            <a:schemeClr val="accent1"/>
          </a:lnRef>
          <a:fillRef idx="0">
            <a:schemeClr val="accent1"/>
          </a:fillRef>
          <a:effectRef idx="0">
            <a:schemeClr val="accent1"/>
          </a:effectRef>
          <a:fontRef idx="minor">
            <a:schemeClr val="tx1"/>
          </a:fontRef>
        </p:style>
      </p:cxnSp>
      <p:cxnSp>
        <p:nvCxnSpPr>
          <p:cNvPr id="176" name="肘形连接符 175"/>
          <p:cNvCxnSpPr>
            <a:stCxn id="167" idx="2"/>
            <a:endCxn id="127" idx="0"/>
          </p:cNvCxnSpPr>
          <p:nvPr/>
        </p:nvCxnSpPr>
        <p:spPr bwMode="gray">
          <a:xfrm rot="5400000">
            <a:off x="5209245" y="2115068"/>
            <a:ext cx="951622" cy="1138227"/>
          </a:xfrm>
          <a:prstGeom prst="bentConnector3">
            <a:avLst>
              <a:gd name="adj1" fmla="val 65014"/>
            </a:avLst>
          </a:prstGeom>
          <a:ln w="12700">
            <a:solidFill>
              <a:srgbClr val="ED6D00"/>
            </a:solidFill>
            <a:prstDash val="dash"/>
          </a:ln>
        </p:spPr>
        <p:style>
          <a:lnRef idx="1">
            <a:schemeClr val="accent1"/>
          </a:lnRef>
          <a:fillRef idx="0">
            <a:schemeClr val="accent1"/>
          </a:fillRef>
          <a:effectRef idx="0">
            <a:schemeClr val="accent1"/>
          </a:effectRef>
          <a:fontRef idx="minor">
            <a:schemeClr val="tx1"/>
          </a:fontRef>
        </p:style>
      </p:cxnSp>
      <p:cxnSp>
        <p:nvCxnSpPr>
          <p:cNvPr id="177" name="肘形连接符 176"/>
          <p:cNvCxnSpPr>
            <a:stCxn id="125" idx="2"/>
            <a:endCxn id="120" idx="0"/>
          </p:cNvCxnSpPr>
          <p:nvPr/>
        </p:nvCxnSpPr>
        <p:spPr bwMode="gray">
          <a:xfrm rot="16200000" flipH="1">
            <a:off x="5550106" y="3509116"/>
            <a:ext cx="381357" cy="322827"/>
          </a:xfrm>
          <a:prstGeom prst="bentConnector3">
            <a:avLst>
              <a:gd name="adj1" fmla="val 50000"/>
            </a:avLst>
          </a:prstGeom>
          <a:ln w="12700">
            <a:solidFill>
              <a:srgbClr val="ED6D00"/>
            </a:solidFill>
            <a:prstDash val="dash"/>
          </a:ln>
        </p:spPr>
        <p:style>
          <a:lnRef idx="1">
            <a:schemeClr val="accent1"/>
          </a:lnRef>
          <a:fillRef idx="0">
            <a:schemeClr val="accent1"/>
          </a:fillRef>
          <a:effectRef idx="0">
            <a:schemeClr val="accent1"/>
          </a:effectRef>
          <a:fontRef idx="minor">
            <a:schemeClr val="tx1"/>
          </a:fontRef>
        </p:style>
      </p:cxnSp>
      <p:sp>
        <p:nvSpPr>
          <p:cNvPr id="179" name="文本框 178"/>
          <p:cNvSpPr txBox="1"/>
          <p:nvPr/>
        </p:nvSpPr>
        <p:spPr bwMode="gray">
          <a:xfrm>
            <a:off x="3853789" y="3835106"/>
            <a:ext cx="564578"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Spine</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180" name="文本框 179"/>
          <p:cNvSpPr txBox="1"/>
          <p:nvPr/>
        </p:nvSpPr>
        <p:spPr bwMode="gray">
          <a:xfrm>
            <a:off x="3092239" y="4352459"/>
            <a:ext cx="484428" cy="276999"/>
          </a:xfrm>
          <a:prstGeom prst="rect">
            <a:avLst/>
          </a:prstGeom>
          <a:noFill/>
        </p:spPr>
        <p:txBody>
          <a:bodyPr wrap="none" rtlCol="0">
            <a:spAutoFit/>
          </a:bodyPr>
          <a:lstStyle>
            <a:defPPr>
              <a:defRPr lang="en-US"/>
            </a:defPPr>
            <a:lvl1pPr algn="ctr">
              <a:defRPr sz="1200">
                <a:latin typeface="Arial" panose="020C0503030203020204" pitchFamily="34" charset="0"/>
                <a:ea typeface="方正兰亭黑简体" panose="02000000000000000000" pitchFamily="2" charset="-122"/>
                <a:cs typeface="Huawei Sans" panose="020C0503030203020204" pitchFamily="34" charset="0"/>
              </a:defRPr>
            </a:lvl1pPr>
          </a:lstStyle>
          <a:p>
            <a:pPr fontAlgn="ctr"/>
            <a:r>
              <a:rPr lang="en-US" dirty="0" smtClean="0">
                <a:solidFill>
                  <a:prstClr val="black"/>
                </a:solidFill>
                <a:latin typeface="Huawei Sans" panose="020C0503030203020204" pitchFamily="34" charset="0"/>
              </a:rPr>
              <a:t>Leaf</a:t>
            </a:r>
            <a:endParaRPr lang="en-US" altLang="zh-CN" dirty="0">
              <a:solidFill>
                <a:prstClr val="black"/>
              </a:solidFill>
              <a:latin typeface="Huawei Sans" panose="020C0503030203020204" pitchFamily="34" charset="0"/>
              <a:sym typeface="Huawei Sans" panose="020C0503030203020204" pitchFamily="34" charset="0"/>
            </a:endParaRPr>
          </a:p>
        </p:txBody>
      </p:sp>
      <p:sp>
        <p:nvSpPr>
          <p:cNvPr id="181" name="矩形 180"/>
          <p:cNvSpPr/>
          <p:nvPr/>
        </p:nvSpPr>
        <p:spPr bwMode="gray">
          <a:xfrm>
            <a:off x="3257649" y="1806635"/>
            <a:ext cx="848688" cy="288000"/>
          </a:xfrm>
          <a:prstGeom prst="rect">
            <a:avLst/>
          </a:prstGeom>
          <a:solidFill>
            <a:schemeClr val="accent2">
              <a:lumMod val="20000"/>
              <a:lumOff val="80000"/>
            </a:schemeClr>
          </a:solidFill>
          <a:ln>
            <a:solidFill>
              <a:schemeClr val="accent2">
                <a:lumMod val="60000"/>
                <a:lumOff val="40000"/>
              </a:schemeClr>
            </a:solidFill>
          </a:ln>
          <a:effectLst/>
        </p:spPr>
        <p:txBody>
          <a:bodyPr vert="horz" wrap="square" lIns="0" tIns="0" rIns="0" bIns="0" numCol="1" rtlCol="0" anchor="ctr" anchorCtr="0" compatLnSpc="1"/>
          <a:lstStyle/>
          <a:p>
            <a:pPr algn="ctr" defTabSz="914400" fontAlgn="ctr">
              <a:spcBef>
                <a:spcPct val="0"/>
              </a:spcBef>
              <a:spcAft>
                <a:spcPct val="0"/>
              </a:spcAft>
              <a:buClr>
                <a:srgbClr val="CC9900"/>
              </a:buClr>
            </a:pPr>
            <a:r>
              <a:rPr lang="en-US" sz="1200" dirty="0" smtClean="0">
                <a:solidFill>
                  <a:prstClr val="black"/>
                </a:solidFill>
                <a:latin typeface="Huawei Sans" panose="020C0503030203020204" pitchFamily="34" charset="0"/>
              </a:rPr>
              <a:t>LB ctrl</a:t>
            </a:r>
            <a:endParaRPr lang="en-US" sz="1200" dirty="0" smtClean="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82" name="矩形 181"/>
          <p:cNvSpPr/>
          <p:nvPr/>
        </p:nvSpPr>
        <p:spPr bwMode="gray">
          <a:xfrm>
            <a:off x="1924069" y="5146252"/>
            <a:ext cx="873958" cy="276999"/>
          </a:xfrm>
          <a:prstGeom prst="rect">
            <a:avLst/>
          </a:prstGeom>
          <a:noFill/>
        </p:spPr>
        <p:txBody>
          <a:bodyPr wrap="none" rtlCol="0">
            <a:spAutoFit/>
          </a:bodyPr>
          <a:lstStyle/>
          <a:p>
            <a:pPr algn="ctr" fontAlgn="ctr"/>
            <a:r>
              <a:rPr lang="en-US" sz="1200" b="1" dirty="0" smtClean="0">
                <a:solidFill>
                  <a:prstClr val="black"/>
                </a:solidFill>
                <a:latin typeface="Huawei Sans" panose="020C0503030203020204" pitchFamily="34" charset="0"/>
              </a:rPr>
              <a:t>K8S node</a:t>
            </a:r>
            <a:endParaRPr lang="en-US" sz="12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62" name="肘形连接符 61"/>
          <p:cNvCxnSpPr/>
          <p:nvPr/>
        </p:nvCxnSpPr>
        <p:spPr bwMode="gray">
          <a:xfrm rot="16200000" flipH="1">
            <a:off x="3116352" y="2313066"/>
            <a:ext cx="535830" cy="641456"/>
          </a:xfrm>
          <a:prstGeom prst="bentConnector3">
            <a:avLst>
              <a:gd name="adj1" fmla="val 34357"/>
            </a:avLst>
          </a:prstGeom>
          <a:ln w="12700">
            <a:solidFill>
              <a:srgbClr val="1262AA"/>
            </a:solidFill>
            <a:prstDash val="dash"/>
          </a:ln>
        </p:spPr>
        <p:style>
          <a:lnRef idx="1">
            <a:schemeClr val="accent1"/>
          </a:lnRef>
          <a:fillRef idx="0">
            <a:schemeClr val="accent1"/>
          </a:fillRef>
          <a:effectRef idx="0">
            <a:schemeClr val="accent1"/>
          </a:effectRef>
          <a:fontRef idx="minor">
            <a:schemeClr val="tx1"/>
          </a:fontRef>
        </p:style>
      </p:cxnSp>
      <p:sp>
        <p:nvSpPr>
          <p:cNvPr id="58" name="五边形 24">
            <a:extLst>
              <a:ext uri="{FF2B5EF4-FFF2-40B4-BE49-F238E27FC236}">
                <a16:creationId xmlns:a16="http://schemas.microsoft.com/office/drawing/2014/main" xmlns="" id="{6DEE2D4C-6D0E-433A-BE3F-3B740BC81271}"/>
              </a:ext>
            </a:extLst>
          </p:cNvPr>
          <p:cNvSpPr/>
          <p:nvPr/>
        </p:nvSpPr>
        <p:spPr bwMode="auto">
          <a:xfrm>
            <a:off x="6477065" y="54232"/>
            <a:ext cx="1029851" cy="39323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Hosting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59" name="燕尾形 25">
            <a:extLst>
              <a:ext uri="{FF2B5EF4-FFF2-40B4-BE49-F238E27FC236}">
                <a16:creationId xmlns:a16="http://schemas.microsoft.com/office/drawing/2014/main" xmlns="" id="{DBFF17A4-10DB-4676-8905-97ED565EBF5D}"/>
              </a:ext>
            </a:extLst>
          </p:cNvPr>
          <p:cNvSpPr/>
          <p:nvPr/>
        </p:nvSpPr>
        <p:spPr bwMode="auto">
          <a:xfrm>
            <a:off x="7389230" y="54233"/>
            <a:ext cx="1194927"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Computing</a:t>
            </a:r>
          </a:p>
        </p:txBody>
      </p:sp>
      <p:sp>
        <p:nvSpPr>
          <p:cNvPr id="60" name="燕尾形 26">
            <a:extLst>
              <a:ext uri="{FF2B5EF4-FFF2-40B4-BE49-F238E27FC236}">
                <a16:creationId xmlns:a16="http://schemas.microsoft.com/office/drawing/2014/main" xmlns="" id="{AA653212-18A0-4893-9DD3-D32654F3A8CA}"/>
              </a:ext>
            </a:extLst>
          </p:cNvPr>
          <p:cNvSpPr/>
          <p:nvPr/>
        </p:nvSpPr>
        <p:spPr bwMode="auto">
          <a:xfrm>
            <a:off x="8476957" y="54233"/>
            <a:ext cx="1506778" cy="38709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rPr>
              <a:t>Cloud-Network Integration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63" name="燕尾形 62">
            <a:extLst>
              <a:ext uri="{FF2B5EF4-FFF2-40B4-BE49-F238E27FC236}">
                <a16:creationId xmlns:a16="http://schemas.microsoft.com/office/drawing/2014/main" xmlns="" id="{C9FA4A3E-0311-48D6-8CE9-0FB6DD522332}"/>
              </a:ext>
            </a:extLst>
          </p:cNvPr>
          <p:cNvSpPr/>
          <p:nvPr/>
        </p:nvSpPr>
        <p:spPr bwMode="auto">
          <a:xfrm>
            <a:off x="9861630" y="54232"/>
            <a:ext cx="1894874" cy="393235"/>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Container Network Association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8714814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iMaster NCE-FabricInsight Intelligent O&amp;M Solution</a:t>
            </a:r>
            <a:endParaRPr lang="en-US" altLang="zh-CN" dirty="0"/>
          </a:p>
        </p:txBody>
      </p:sp>
      <p:sp>
        <p:nvSpPr>
          <p:cNvPr id="136" name="文本占位符 135"/>
          <p:cNvSpPr>
            <a:spLocks noGrp="1"/>
          </p:cNvSpPr>
          <p:nvPr>
            <p:ph type="body" sz="quarter" idx="10"/>
          </p:nvPr>
        </p:nvSpPr>
        <p:spPr>
          <a:xfrm>
            <a:off x="6332900" y="1052514"/>
            <a:ext cx="5416187" cy="4875042"/>
          </a:xfrm>
        </p:spPr>
        <p:txBody>
          <a:bodyPr/>
          <a:lstStyle/>
          <a:p>
            <a:pPr algn="l"/>
            <a:r>
              <a:rPr lang="en-US" sz="1400" smtClean="0"/>
              <a:t>Based on Huawei-developed big data analytics platform, </a:t>
            </a:r>
            <a:r>
              <a:rPr lang="en-US" altLang="zh-CN" sz="1400" smtClean="0"/>
              <a:t>iMaster NCE-</a:t>
            </a:r>
            <a:r>
              <a:rPr lang="en-US" sz="1400" smtClean="0"/>
              <a:t>FabricInsight </a:t>
            </a:r>
            <a:r>
              <a:rPr lang="en-US" altLang="zh-CN" sz="1400" smtClean="0"/>
              <a:t>(FabricInsight for short) </a:t>
            </a:r>
            <a:r>
              <a:rPr lang="en-US" sz="1400" smtClean="0"/>
              <a:t>receives data from network devices in telemetry mode and uses intelligent algorithms to analyze network data.</a:t>
            </a:r>
            <a:endParaRPr lang="en-US" altLang="zh-CN" sz="1400" smtClean="0"/>
          </a:p>
          <a:p>
            <a:pPr algn="l"/>
            <a:r>
              <a:rPr lang="en-US" sz="1400" smtClean="0"/>
              <a:t>The overall architecture of FabricInsight consists of three parts: network devices, FabricInsight collector, and FabricInsight analyzer. In standard clustering deployment of FabricInsight, the analyzer and collector are combined. That is, no independent collector server needs to be deployed. FabricInsight uses the microservice architecture. Each service is deployed in multi-instance mode, which features high reliability and scalability. The system management capacity can be expanded by adding instance nodes.</a:t>
            </a:r>
            <a:endParaRPr lang="en-US" sz="1400" dirty="0"/>
          </a:p>
        </p:txBody>
      </p:sp>
      <p:grpSp>
        <p:nvGrpSpPr>
          <p:cNvPr id="135" name="组合 134"/>
          <p:cNvGrpSpPr/>
          <p:nvPr/>
        </p:nvGrpSpPr>
        <p:grpSpPr bwMode="gray">
          <a:xfrm>
            <a:off x="321293" y="1474451"/>
            <a:ext cx="5937193" cy="4146068"/>
            <a:chOff x="321942" y="1737959"/>
            <a:chExt cx="5937193" cy="4146068"/>
          </a:xfrm>
        </p:grpSpPr>
        <p:sp>
          <p:nvSpPr>
            <p:cNvPr id="5" name="矩形 4"/>
            <p:cNvSpPr/>
            <p:nvPr/>
          </p:nvSpPr>
          <p:spPr bwMode="gray">
            <a:xfrm>
              <a:off x="321942" y="3512509"/>
              <a:ext cx="1269425" cy="276999"/>
            </a:xfrm>
            <a:prstGeom prst="rect">
              <a:avLst/>
            </a:prstGeom>
          </p:spPr>
          <p:txBody>
            <a:bodyPr wrap="square">
              <a:spAutoFit/>
            </a:bodyPr>
            <a:lstStyle/>
            <a:p>
              <a:pPr algn="ctr" fontAlgn="ctr"/>
              <a:r>
                <a:rPr lang="en-US" sz="1200" b="1" dirty="0" err="1" smtClean="0">
                  <a:solidFill>
                    <a:prstClr val="black"/>
                  </a:solidFill>
                  <a:latin typeface="Huawei Sans" panose="020C0503030203020204" pitchFamily="34" charset="0"/>
                </a:rPr>
                <a:t>FabricInsight</a:t>
              </a:r>
              <a:endParaRPr lang="en-US" altLang="zh-CN" sz="1200" b="1" dirty="0">
                <a:solidFill>
                  <a:prstClr val="black"/>
                </a:solidFill>
                <a:latin typeface="Huawei Sans" panose="020C0503030203020204" pitchFamily="34" charset="0"/>
                <a:cs typeface="Arial" panose="020B0604020202020204" pitchFamily="34" charset="0"/>
                <a:sym typeface="Arial" panose="020B0604020202020204" pitchFamily="34" charset="0"/>
              </a:endParaRPr>
            </a:p>
          </p:txBody>
        </p:sp>
        <p:sp>
          <p:nvSpPr>
            <p:cNvPr id="7" name="Freeform 89"/>
            <p:cNvSpPr>
              <a:spLocks noEditPoints="1"/>
            </p:cNvSpPr>
            <p:nvPr/>
          </p:nvSpPr>
          <p:spPr bwMode="gray">
            <a:xfrm>
              <a:off x="713919" y="5192279"/>
              <a:ext cx="485470" cy="329172"/>
            </a:xfrm>
            <a:custGeom>
              <a:avLst/>
              <a:gdLst/>
              <a:ahLst/>
              <a:cxnLst>
                <a:cxn ang="0">
                  <a:pos x="191" y="0"/>
                </a:cxn>
                <a:cxn ang="0">
                  <a:pos x="160" y="30"/>
                </a:cxn>
                <a:cxn ang="0">
                  <a:pos x="177" y="57"/>
                </a:cxn>
                <a:cxn ang="0">
                  <a:pos x="161" y="103"/>
                </a:cxn>
                <a:cxn ang="0">
                  <a:pos x="155" y="102"/>
                </a:cxn>
                <a:cxn ang="0">
                  <a:pos x="142" y="105"/>
                </a:cxn>
                <a:cxn ang="0">
                  <a:pos x="107" y="68"/>
                </a:cxn>
                <a:cxn ang="0">
                  <a:pos x="109" y="56"/>
                </a:cxn>
                <a:cxn ang="0">
                  <a:pos x="79" y="26"/>
                </a:cxn>
                <a:cxn ang="0">
                  <a:pos x="48" y="56"/>
                </a:cxn>
                <a:cxn ang="0">
                  <a:pos x="59" y="79"/>
                </a:cxn>
                <a:cxn ang="0">
                  <a:pos x="44" y="112"/>
                </a:cxn>
                <a:cxn ang="0">
                  <a:pos x="30" y="109"/>
                </a:cxn>
                <a:cxn ang="0">
                  <a:pos x="0" y="139"/>
                </a:cxn>
                <a:cxn ang="0">
                  <a:pos x="30" y="170"/>
                </a:cxn>
                <a:cxn ang="0">
                  <a:pos x="61" y="139"/>
                </a:cxn>
                <a:cxn ang="0">
                  <a:pos x="54" y="120"/>
                </a:cxn>
                <a:cxn ang="0">
                  <a:pos x="70" y="85"/>
                </a:cxn>
                <a:cxn ang="0">
                  <a:pos x="78" y="86"/>
                </a:cxn>
                <a:cxn ang="0">
                  <a:pos x="99" y="78"/>
                </a:cxn>
                <a:cxn ang="0">
                  <a:pos x="132" y="113"/>
                </a:cxn>
                <a:cxn ang="0">
                  <a:pos x="125" y="132"/>
                </a:cxn>
                <a:cxn ang="0">
                  <a:pos x="156" y="163"/>
                </a:cxn>
                <a:cxn ang="0">
                  <a:pos x="186" y="132"/>
                </a:cxn>
                <a:cxn ang="0">
                  <a:pos x="173" y="108"/>
                </a:cxn>
                <a:cxn ang="0">
                  <a:pos x="189" y="60"/>
                </a:cxn>
                <a:cxn ang="0">
                  <a:pos x="191" y="60"/>
                </a:cxn>
                <a:cxn ang="0">
                  <a:pos x="221" y="30"/>
                </a:cxn>
                <a:cxn ang="0">
                  <a:pos x="191" y="0"/>
                </a:cxn>
                <a:cxn ang="0">
                  <a:pos x="31" y="157"/>
                </a:cxn>
                <a:cxn ang="0">
                  <a:pos x="13" y="139"/>
                </a:cxn>
                <a:cxn ang="0">
                  <a:pos x="31" y="122"/>
                </a:cxn>
                <a:cxn ang="0">
                  <a:pos x="48" y="139"/>
                </a:cxn>
                <a:cxn ang="0">
                  <a:pos x="31" y="157"/>
                </a:cxn>
                <a:cxn ang="0">
                  <a:pos x="79" y="74"/>
                </a:cxn>
                <a:cxn ang="0">
                  <a:pos x="61" y="56"/>
                </a:cxn>
                <a:cxn ang="0">
                  <a:pos x="79" y="38"/>
                </a:cxn>
                <a:cxn ang="0">
                  <a:pos x="96" y="56"/>
                </a:cxn>
                <a:cxn ang="0">
                  <a:pos x="79" y="74"/>
                </a:cxn>
                <a:cxn ang="0">
                  <a:pos x="156" y="150"/>
                </a:cxn>
                <a:cxn ang="0">
                  <a:pos x="138" y="133"/>
                </a:cxn>
                <a:cxn ang="0">
                  <a:pos x="156" y="115"/>
                </a:cxn>
                <a:cxn ang="0">
                  <a:pos x="173" y="133"/>
                </a:cxn>
                <a:cxn ang="0">
                  <a:pos x="156" y="150"/>
                </a:cxn>
                <a:cxn ang="0">
                  <a:pos x="191" y="48"/>
                </a:cxn>
                <a:cxn ang="0">
                  <a:pos x="173" y="30"/>
                </a:cxn>
                <a:cxn ang="0">
                  <a:pos x="191" y="13"/>
                </a:cxn>
                <a:cxn ang="0">
                  <a:pos x="208" y="30"/>
                </a:cxn>
                <a:cxn ang="0">
                  <a:pos x="191" y="48"/>
                </a:cxn>
                <a:cxn ang="0">
                  <a:pos x="191" y="48"/>
                </a:cxn>
                <a:cxn ang="0">
                  <a:pos x="191" y="48"/>
                </a:cxn>
              </a:cxnLst>
              <a:rect l="0" t="0" r="r" b="b"/>
              <a:pathLst>
                <a:path w="221" h="170">
                  <a:moveTo>
                    <a:pt x="191" y="0"/>
                  </a:moveTo>
                  <a:cubicBezTo>
                    <a:pt x="174" y="0"/>
                    <a:pt x="160" y="14"/>
                    <a:pt x="160" y="30"/>
                  </a:cubicBezTo>
                  <a:cubicBezTo>
                    <a:pt x="160" y="42"/>
                    <a:pt x="167" y="52"/>
                    <a:pt x="177" y="57"/>
                  </a:cubicBezTo>
                  <a:cubicBezTo>
                    <a:pt x="161" y="103"/>
                    <a:pt x="161" y="103"/>
                    <a:pt x="161" y="103"/>
                  </a:cubicBezTo>
                  <a:cubicBezTo>
                    <a:pt x="159" y="103"/>
                    <a:pt x="157" y="102"/>
                    <a:pt x="155" y="102"/>
                  </a:cubicBezTo>
                  <a:cubicBezTo>
                    <a:pt x="150" y="102"/>
                    <a:pt x="146" y="103"/>
                    <a:pt x="142" y="105"/>
                  </a:cubicBezTo>
                  <a:cubicBezTo>
                    <a:pt x="107" y="68"/>
                    <a:pt x="107" y="68"/>
                    <a:pt x="107" y="68"/>
                  </a:cubicBezTo>
                  <a:cubicBezTo>
                    <a:pt x="108" y="64"/>
                    <a:pt x="109" y="60"/>
                    <a:pt x="109" y="56"/>
                  </a:cubicBezTo>
                  <a:cubicBezTo>
                    <a:pt x="109" y="39"/>
                    <a:pt x="95" y="26"/>
                    <a:pt x="79" y="26"/>
                  </a:cubicBezTo>
                  <a:cubicBezTo>
                    <a:pt x="62" y="26"/>
                    <a:pt x="48" y="39"/>
                    <a:pt x="48" y="56"/>
                  </a:cubicBezTo>
                  <a:cubicBezTo>
                    <a:pt x="48" y="65"/>
                    <a:pt x="52" y="74"/>
                    <a:pt x="59" y="79"/>
                  </a:cubicBezTo>
                  <a:cubicBezTo>
                    <a:pt x="44" y="112"/>
                    <a:pt x="44" y="112"/>
                    <a:pt x="44" y="112"/>
                  </a:cubicBezTo>
                  <a:cubicBezTo>
                    <a:pt x="40" y="110"/>
                    <a:pt x="35" y="109"/>
                    <a:pt x="30" y="109"/>
                  </a:cubicBezTo>
                  <a:cubicBezTo>
                    <a:pt x="14" y="109"/>
                    <a:pt x="0" y="123"/>
                    <a:pt x="0" y="139"/>
                  </a:cubicBezTo>
                  <a:cubicBezTo>
                    <a:pt x="0" y="156"/>
                    <a:pt x="14" y="170"/>
                    <a:pt x="30" y="170"/>
                  </a:cubicBezTo>
                  <a:cubicBezTo>
                    <a:pt x="47" y="170"/>
                    <a:pt x="61" y="156"/>
                    <a:pt x="61" y="139"/>
                  </a:cubicBezTo>
                  <a:cubicBezTo>
                    <a:pt x="61" y="132"/>
                    <a:pt x="58" y="125"/>
                    <a:pt x="54" y="120"/>
                  </a:cubicBezTo>
                  <a:cubicBezTo>
                    <a:pt x="70" y="85"/>
                    <a:pt x="70" y="85"/>
                    <a:pt x="70" y="85"/>
                  </a:cubicBezTo>
                  <a:cubicBezTo>
                    <a:pt x="73" y="86"/>
                    <a:pt x="76" y="86"/>
                    <a:pt x="78" y="86"/>
                  </a:cubicBezTo>
                  <a:cubicBezTo>
                    <a:pt x="86" y="86"/>
                    <a:pt x="93" y="83"/>
                    <a:pt x="99" y="78"/>
                  </a:cubicBezTo>
                  <a:cubicBezTo>
                    <a:pt x="132" y="113"/>
                    <a:pt x="132" y="113"/>
                    <a:pt x="132" y="113"/>
                  </a:cubicBezTo>
                  <a:cubicBezTo>
                    <a:pt x="128" y="118"/>
                    <a:pt x="125" y="125"/>
                    <a:pt x="125" y="132"/>
                  </a:cubicBezTo>
                  <a:cubicBezTo>
                    <a:pt x="125" y="149"/>
                    <a:pt x="139" y="163"/>
                    <a:pt x="156" y="163"/>
                  </a:cubicBezTo>
                  <a:cubicBezTo>
                    <a:pt x="172" y="163"/>
                    <a:pt x="186" y="149"/>
                    <a:pt x="186" y="132"/>
                  </a:cubicBezTo>
                  <a:cubicBezTo>
                    <a:pt x="186" y="122"/>
                    <a:pt x="181" y="113"/>
                    <a:pt x="173" y="108"/>
                  </a:cubicBezTo>
                  <a:cubicBezTo>
                    <a:pt x="189" y="60"/>
                    <a:pt x="189" y="60"/>
                    <a:pt x="189" y="60"/>
                  </a:cubicBezTo>
                  <a:cubicBezTo>
                    <a:pt x="191" y="60"/>
                    <a:pt x="191" y="60"/>
                    <a:pt x="191" y="60"/>
                  </a:cubicBezTo>
                  <a:cubicBezTo>
                    <a:pt x="207" y="60"/>
                    <a:pt x="221" y="47"/>
                    <a:pt x="221" y="30"/>
                  </a:cubicBezTo>
                  <a:cubicBezTo>
                    <a:pt x="221" y="14"/>
                    <a:pt x="207" y="0"/>
                    <a:pt x="191" y="0"/>
                  </a:cubicBezTo>
                  <a:close/>
                  <a:moveTo>
                    <a:pt x="31" y="157"/>
                  </a:moveTo>
                  <a:cubicBezTo>
                    <a:pt x="21" y="157"/>
                    <a:pt x="13" y="149"/>
                    <a:pt x="13" y="139"/>
                  </a:cubicBezTo>
                  <a:cubicBezTo>
                    <a:pt x="13" y="130"/>
                    <a:pt x="21" y="122"/>
                    <a:pt x="31" y="122"/>
                  </a:cubicBezTo>
                  <a:cubicBezTo>
                    <a:pt x="40" y="122"/>
                    <a:pt x="48" y="130"/>
                    <a:pt x="48" y="139"/>
                  </a:cubicBezTo>
                  <a:cubicBezTo>
                    <a:pt x="48" y="149"/>
                    <a:pt x="40" y="157"/>
                    <a:pt x="31" y="157"/>
                  </a:cubicBezTo>
                  <a:close/>
                  <a:moveTo>
                    <a:pt x="79" y="74"/>
                  </a:moveTo>
                  <a:cubicBezTo>
                    <a:pt x="69" y="74"/>
                    <a:pt x="61" y="66"/>
                    <a:pt x="61" y="56"/>
                  </a:cubicBezTo>
                  <a:cubicBezTo>
                    <a:pt x="61" y="46"/>
                    <a:pt x="69" y="38"/>
                    <a:pt x="79" y="38"/>
                  </a:cubicBezTo>
                  <a:cubicBezTo>
                    <a:pt x="88" y="38"/>
                    <a:pt x="96" y="46"/>
                    <a:pt x="96" y="56"/>
                  </a:cubicBezTo>
                  <a:cubicBezTo>
                    <a:pt x="96" y="66"/>
                    <a:pt x="88" y="74"/>
                    <a:pt x="79" y="74"/>
                  </a:cubicBezTo>
                  <a:close/>
                  <a:moveTo>
                    <a:pt x="156" y="150"/>
                  </a:moveTo>
                  <a:cubicBezTo>
                    <a:pt x="146" y="150"/>
                    <a:pt x="138" y="142"/>
                    <a:pt x="138" y="133"/>
                  </a:cubicBezTo>
                  <a:cubicBezTo>
                    <a:pt x="138" y="123"/>
                    <a:pt x="146" y="115"/>
                    <a:pt x="156" y="115"/>
                  </a:cubicBezTo>
                  <a:cubicBezTo>
                    <a:pt x="165" y="115"/>
                    <a:pt x="173" y="123"/>
                    <a:pt x="173" y="133"/>
                  </a:cubicBezTo>
                  <a:cubicBezTo>
                    <a:pt x="173" y="142"/>
                    <a:pt x="165" y="150"/>
                    <a:pt x="156" y="150"/>
                  </a:cubicBezTo>
                  <a:close/>
                  <a:moveTo>
                    <a:pt x="191" y="48"/>
                  </a:moveTo>
                  <a:cubicBezTo>
                    <a:pt x="181" y="48"/>
                    <a:pt x="173" y="40"/>
                    <a:pt x="173" y="30"/>
                  </a:cubicBezTo>
                  <a:cubicBezTo>
                    <a:pt x="173" y="21"/>
                    <a:pt x="181" y="13"/>
                    <a:pt x="191" y="13"/>
                  </a:cubicBezTo>
                  <a:cubicBezTo>
                    <a:pt x="200" y="13"/>
                    <a:pt x="208" y="21"/>
                    <a:pt x="208" y="30"/>
                  </a:cubicBezTo>
                  <a:cubicBezTo>
                    <a:pt x="208" y="40"/>
                    <a:pt x="200" y="48"/>
                    <a:pt x="191" y="48"/>
                  </a:cubicBezTo>
                  <a:close/>
                  <a:moveTo>
                    <a:pt x="191" y="48"/>
                  </a:moveTo>
                  <a:cubicBezTo>
                    <a:pt x="191" y="48"/>
                    <a:pt x="191" y="48"/>
                    <a:pt x="191" y="48"/>
                  </a:cubicBezTo>
                </a:path>
              </a:pathLst>
            </a:custGeom>
            <a:solidFill>
              <a:srgbClr val="56C4D2"/>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sz="120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8" name="矩形 7"/>
            <p:cNvSpPr/>
            <p:nvPr/>
          </p:nvSpPr>
          <p:spPr bwMode="gray">
            <a:xfrm>
              <a:off x="639901" y="5546524"/>
              <a:ext cx="633507" cy="276999"/>
            </a:xfrm>
            <a:prstGeom prst="rect">
              <a:avLst/>
            </a:prstGeom>
          </p:spPr>
          <p:txBody>
            <a:bodyPr wrap="none">
              <a:spAutoFit/>
            </a:bodyPr>
            <a:lstStyle/>
            <a:p>
              <a:pPr algn="ctr" fontAlgn="ctr"/>
              <a:r>
                <a:rPr lang="en-US" sz="1200" b="1" dirty="0" smtClean="0">
                  <a:solidFill>
                    <a:prstClr val="black"/>
                  </a:solidFill>
                  <a:latin typeface="Huawei Sans" panose="020C0503030203020204" pitchFamily="34" charset="0"/>
                </a:rPr>
                <a:t>Fabric</a:t>
              </a:r>
              <a:endParaRPr lang="en-US" altLang="zh-CN" sz="1200" b="1" dirty="0">
                <a:solidFill>
                  <a:prstClr val="black"/>
                </a:solidFill>
                <a:latin typeface="Huawei Sans" panose="020C0503030203020204" pitchFamily="34" charset="0"/>
                <a:cs typeface="Arial" panose="020B0604020202020204" pitchFamily="34" charset="0"/>
                <a:sym typeface="Arial" panose="020B0604020202020204" pitchFamily="34" charset="0"/>
              </a:endParaRPr>
            </a:p>
          </p:txBody>
        </p:sp>
        <p:grpSp>
          <p:nvGrpSpPr>
            <p:cNvPr id="9" name="组合 223"/>
            <p:cNvGrpSpPr/>
            <p:nvPr/>
          </p:nvGrpSpPr>
          <p:grpSpPr bwMode="gray">
            <a:xfrm>
              <a:off x="725207" y="3118773"/>
              <a:ext cx="462895" cy="369651"/>
              <a:chOff x="3475038" y="4760913"/>
              <a:chExt cx="1076325" cy="715962"/>
            </a:xfrm>
            <a:solidFill>
              <a:srgbClr val="56C4D2"/>
            </a:solidFill>
          </p:grpSpPr>
          <p:sp>
            <p:nvSpPr>
              <p:cNvPr id="102" name="Freeform 62"/>
              <p:cNvSpPr>
                <a:spLocks/>
              </p:cNvSpPr>
              <p:nvPr/>
            </p:nvSpPr>
            <p:spPr bwMode="gray">
              <a:xfrm>
                <a:off x="3516313" y="4783138"/>
                <a:ext cx="998537" cy="666750"/>
              </a:xfrm>
              <a:custGeom>
                <a:avLst/>
                <a:gdLst/>
                <a:ahLst/>
                <a:cxnLst>
                  <a:cxn ang="0">
                    <a:pos x="260" y="2202"/>
                  </a:cxn>
                  <a:cxn ang="0">
                    <a:pos x="2143" y="2202"/>
                  </a:cxn>
                  <a:cxn ang="0">
                    <a:pos x="2143" y="619"/>
                  </a:cxn>
                  <a:cxn ang="0">
                    <a:pos x="2718" y="619"/>
                  </a:cxn>
                  <a:cxn ang="0">
                    <a:pos x="2718" y="2202"/>
                  </a:cxn>
                  <a:cxn ang="0">
                    <a:pos x="4314" y="2202"/>
                  </a:cxn>
                  <a:cxn ang="0">
                    <a:pos x="4314" y="2274"/>
                  </a:cxn>
                  <a:cxn ang="0">
                    <a:pos x="4314" y="2777"/>
                  </a:cxn>
                  <a:cxn ang="0">
                    <a:pos x="4314" y="5752"/>
                  </a:cxn>
                  <a:cxn ang="0">
                    <a:pos x="8420" y="5752"/>
                  </a:cxn>
                  <a:cxn ang="0">
                    <a:pos x="9343" y="4844"/>
                  </a:cxn>
                  <a:cxn ang="0">
                    <a:pos x="4574" y="0"/>
                  </a:cxn>
                  <a:cxn ang="0">
                    <a:pos x="5381" y="0"/>
                  </a:cxn>
                  <a:cxn ang="0">
                    <a:pos x="7501" y="2152"/>
                  </a:cxn>
                  <a:cxn ang="0">
                    <a:pos x="9202" y="441"/>
                  </a:cxn>
                  <a:cxn ang="0">
                    <a:pos x="10012" y="441"/>
                  </a:cxn>
                  <a:cxn ang="0">
                    <a:pos x="7904" y="2562"/>
                  </a:cxn>
                  <a:cxn ang="0">
                    <a:pos x="9753" y="4441"/>
                  </a:cxn>
                  <a:cxn ang="0">
                    <a:pos x="13116" y="1133"/>
                  </a:cxn>
                  <a:cxn ang="0">
                    <a:pos x="13116" y="1859"/>
                  </a:cxn>
                  <a:cxn ang="0">
                    <a:pos x="13199" y="1859"/>
                  </a:cxn>
                  <a:cxn ang="0">
                    <a:pos x="9240" y="5752"/>
                  </a:cxn>
                  <a:cxn ang="0">
                    <a:pos x="12624" y="5752"/>
                  </a:cxn>
                  <a:cxn ang="0">
                    <a:pos x="12624" y="6327"/>
                  </a:cxn>
                  <a:cxn ang="0">
                    <a:pos x="8656" y="6327"/>
                  </a:cxn>
                  <a:cxn ang="0">
                    <a:pos x="6127" y="8815"/>
                  </a:cxn>
                  <a:cxn ang="0">
                    <a:pos x="5724" y="8405"/>
                  </a:cxn>
                  <a:cxn ang="0">
                    <a:pos x="7835" y="6327"/>
                  </a:cxn>
                  <a:cxn ang="0">
                    <a:pos x="4314" y="6327"/>
                  </a:cxn>
                  <a:cxn ang="0">
                    <a:pos x="3825" y="6327"/>
                  </a:cxn>
                  <a:cxn ang="0">
                    <a:pos x="3739" y="6327"/>
                  </a:cxn>
                  <a:cxn ang="0">
                    <a:pos x="3739" y="2777"/>
                  </a:cxn>
                  <a:cxn ang="0">
                    <a:pos x="2718" y="2777"/>
                  </a:cxn>
                  <a:cxn ang="0">
                    <a:pos x="2718" y="7433"/>
                  </a:cxn>
                  <a:cxn ang="0">
                    <a:pos x="2617" y="7433"/>
                  </a:cxn>
                  <a:cxn ang="0">
                    <a:pos x="2143" y="7433"/>
                  </a:cxn>
                  <a:cxn ang="0">
                    <a:pos x="0" y="7433"/>
                  </a:cxn>
                  <a:cxn ang="0">
                    <a:pos x="0" y="6858"/>
                  </a:cxn>
                  <a:cxn ang="0">
                    <a:pos x="2143" y="6858"/>
                  </a:cxn>
                  <a:cxn ang="0">
                    <a:pos x="2143" y="2777"/>
                  </a:cxn>
                  <a:cxn ang="0">
                    <a:pos x="260" y="2777"/>
                  </a:cxn>
                  <a:cxn ang="0">
                    <a:pos x="260" y="2202"/>
                  </a:cxn>
                </a:cxnLst>
                <a:rect l="0" t="0" r="r" b="b"/>
                <a:pathLst>
                  <a:path w="13199" h="8815">
                    <a:moveTo>
                      <a:pt x="260" y="2202"/>
                    </a:moveTo>
                    <a:lnTo>
                      <a:pt x="2143" y="2202"/>
                    </a:lnTo>
                    <a:lnTo>
                      <a:pt x="2143" y="619"/>
                    </a:lnTo>
                    <a:lnTo>
                      <a:pt x="2718" y="619"/>
                    </a:lnTo>
                    <a:lnTo>
                      <a:pt x="2718" y="2202"/>
                    </a:lnTo>
                    <a:lnTo>
                      <a:pt x="4314" y="2202"/>
                    </a:lnTo>
                    <a:lnTo>
                      <a:pt x="4314" y="2274"/>
                    </a:lnTo>
                    <a:lnTo>
                      <a:pt x="4314" y="2777"/>
                    </a:lnTo>
                    <a:lnTo>
                      <a:pt x="4314" y="5752"/>
                    </a:lnTo>
                    <a:lnTo>
                      <a:pt x="8420" y="5752"/>
                    </a:lnTo>
                    <a:lnTo>
                      <a:pt x="9343" y="4844"/>
                    </a:lnTo>
                    <a:lnTo>
                      <a:pt x="4574" y="0"/>
                    </a:lnTo>
                    <a:lnTo>
                      <a:pt x="5381" y="0"/>
                    </a:lnTo>
                    <a:lnTo>
                      <a:pt x="7501" y="2152"/>
                    </a:lnTo>
                    <a:lnTo>
                      <a:pt x="9202" y="441"/>
                    </a:lnTo>
                    <a:lnTo>
                      <a:pt x="10012" y="441"/>
                    </a:lnTo>
                    <a:lnTo>
                      <a:pt x="7904" y="2562"/>
                    </a:lnTo>
                    <a:lnTo>
                      <a:pt x="9753" y="4441"/>
                    </a:lnTo>
                    <a:lnTo>
                      <a:pt x="13116" y="1133"/>
                    </a:lnTo>
                    <a:lnTo>
                      <a:pt x="13116" y="1859"/>
                    </a:lnTo>
                    <a:lnTo>
                      <a:pt x="13199" y="1859"/>
                    </a:lnTo>
                    <a:lnTo>
                      <a:pt x="9240" y="5752"/>
                    </a:lnTo>
                    <a:lnTo>
                      <a:pt x="12624" y="5752"/>
                    </a:lnTo>
                    <a:lnTo>
                      <a:pt x="12624" y="6327"/>
                    </a:lnTo>
                    <a:lnTo>
                      <a:pt x="8656" y="6327"/>
                    </a:lnTo>
                    <a:lnTo>
                      <a:pt x="6127" y="8815"/>
                    </a:lnTo>
                    <a:lnTo>
                      <a:pt x="5724" y="8405"/>
                    </a:lnTo>
                    <a:lnTo>
                      <a:pt x="7835" y="6327"/>
                    </a:lnTo>
                    <a:lnTo>
                      <a:pt x="4314" y="6327"/>
                    </a:lnTo>
                    <a:lnTo>
                      <a:pt x="3825" y="6327"/>
                    </a:lnTo>
                    <a:lnTo>
                      <a:pt x="3739" y="6327"/>
                    </a:lnTo>
                    <a:lnTo>
                      <a:pt x="3739" y="2777"/>
                    </a:lnTo>
                    <a:lnTo>
                      <a:pt x="2718" y="2777"/>
                    </a:lnTo>
                    <a:lnTo>
                      <a:pt x="2718" y="7433"/>
                    </a:lnTo>
                    <a:lnTo>
                      <a:pt x="2617" y="7433"/>
                    </a:lnTo>
                    <a:lnTo>
                      <a:pt x="2143" y="7433"/>
                    </a:lnTo>
                    <a:lnTo>
                      <a:pt x="0" y="7433"/>
                    </a:lnTo>
                    <a:lnTo>
                      <a:pt x="0" y="6858"/>
                    </a:lnTo>
                    <a:lnTo>
                      <a:pt x="2143" y="6858"/>
                    </a:lnTo>
                    <a:lnTo>
                      <a:pt x="2143" y="2777"/>
                    </a:lnTo>
                    <a:lnTo>
                      <a:pt x="260" y="2777"/>
                    </a:lnTo>
                    <a:lnTo>
                      <a:pt x="260" y="220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103" name="Freeform 65"/>
              <p:cNvSpPr>
                <a:spLocks noEditPoints="1"/>
              </p:cNvSpPr>
              <p:nvPr/>
            </p:nvSpPr>
            <p:spPr bwMode="gray">
              <a:xfrm>
                <a:off x="3475038" y="4760913"/>
                <a:ext cx="1076325" cy="715962"/>
              </a:xfrm>
              <a:custGeom>
                <a:avLst/>
                <a:gdLst/>
                <a:ahLst/>
                <a:cxnLst>
                  <a:cxn ang="0">
                    <a:pos x="13800" y="1"/>
                  </a:cxn>
                  <a:cxn ang="0">
                    <a:pos x="13870" y="11"/>
                  </a:cxn>
                  <a:cxn ang="0">
                    <a:pos x="13938" y="29"/>
                  </a:cxn>
                  <a:cxn ang="0">
                    <a:pos x="14000" y="58"/>
                  </a:cxn>
                  <a:cxn ang="0">
                    <a:pos x="14057" y="95"/>
                  </a:cxn>
                  <a:cxn ang="0">
                    <a:pos x="14109" y="139"/>
                  </a:cxn>
                  <a:cxn ang="0">
                    <a:pos x="14154" y="190"/>
                  </a:cxn>
                  <a:cxn ang="0">
                    <a:pos x="14190" y="248"/>
                  </a:cxn>
                  <a:cxn ang="0">
                    <a:pos x="14219" y="311"/>
                  </a:cxn>
                  <a:cxn ang="0">
                    <a:pos x="14238" y="378"/>
                  </a:cxn>
                  <a:cxn ang="0">
                    <a:pos x="14247" y="449"/>
                  </a:cxn>
                  <a:cxn ang="0">
                    <a:pos x="14247" y="9034"/>
                  </a:cxn>
                  <a:cxn ang="0">
                    <a:pos x="14238" y="9104"/>
                  </a:cxn>
                  <a:cxn ang="0">
                    <a:pos x="14219" y="9171"/>
                  </a:cxn>
                  <a:cxn ang="0">
                    <a:pos x="14190" y="9234"/>
                  </a:cxn>
                  <a:cxn ang="0">
                    <a:pos x="14154" y="9291"/>
                  </a:cxn>
                  <a:cxn ang="0">
                    <a:pos x="14109" y="9343"/>
                  </a:cxn>
                  <a:cxn ang="0">
                    <a:pos x="14057" y="9387"/>
                  </a:cxn>
                  <a:cxn ang="0">
                    <a:pos x="14000" y="9424"/>
                  </a:cxn>
                  <a:cxn ang="0">
                    <a:pos x="13938" y="9452"/>
                  </a:cxn>
                  <a:cxn ang="0">
                    <a:pos x="13870" y="9472"/>
                  </a:cxn>
                  <a:cxn ang="0">
                    <a:pos x="13800" y="9480"/>
                  </a:cxn>
                  <a:cxn ang="0">
                    <a:pos x="447" y="9480"/>
                  </a:cxn>
                  <a:cxn ang="0">
                    <a:pos x="377" y="9472"/>
                  </a:cxn>
                  <a:cxn ang="0">
                    <a:pos x="309" y="9452"/>
                  </a:cxn>
                  <a:cxn ang="0">
                    <a:pos x="247" y="9424"/>
                  </a:cxn>
                  <a:cxn ang="0">
                    <a:pos x="190" y="9387"/>
                  </a:cxn>
                  <a:cxn ang="0">
                    <a:pos x="138" y="9343"/>
                  </a:cxn>
                  <a:cxn ang="0">
                    <a:pos x="93" y="9291"/>
                  </a:cxn>
                  <a:cxn ang="0">
                    <a:pos x="57" y="9234"/>
                  </a:cxn>
                  <a:cxn ang="0">
                    <a:pos x="29" y="9171"/>
                  </a:cxn>
                  <a:cxn ang="0">
                    <a:pos x="9" y="9104"/>
                  </a:cxn>
                  <a:cxn ang="0">
                    <a:pos x="1" y="9034"/>
                  </a:cxn>
                  <a:cxn ang="0">
                    <a:pos x="1" y="449"/>
                  </a:cxn>
                  <a:cxn ang="0">
                    <a:pos x="9" y="378"/>
                  </a:cxn>
                  <a:cxn ang="0">
                    <a:pos x="29" y="311"/>
                  </a:cxn>
                  <a:cxn ang="0">
                    <a:pos x="57" y="248"/>
                  </a:cxn>
                  <a:cxn ang="0">
                    <a:pos x="93" y="190"/>
                  </a:cxn>
                  <a:cxn ang="0">
                    <a:pos x="138" y="139"/>
                  </a:cxn>
                  <a:cxn ang="0">
                    <a:pos x="190" y="95"/>
                  </a:cxn>
                  <a:cxn ang="0">
                    <a:pos x="247" y="58"/>
                  </a:cxn>
                  <a:cxn ang="0">
                    <a:pos x="309" y="29"/>
                  </a:cxn>
                  <a:cxn ang="0">
                    <a:pos x="377" y="11"/>
                  </a:cxn>
                  <a:cxn ang="0">
                    <a:pos x="447" y="1"/>
                  </a:cxn>
                  <a:cxn ang="0">
                    <a:pos x="12797" y="1205"/>
                  </a:cxn>
                  <a:cxn ang="0">
                    <a:pos x="1451" y="1205"/>
                  </a:cxn>
                </a:cxnLst>
                <a:rect l="0" t="0" r="r" b="b"/>
                <a:pathLst>
                  <a:path w="14247" h="9481">
                    <a:moveTo>
                      <a:pt x="471" y="0"/>
                    </a:moveTo>
                    <a:lnTo>
                      <a:pt x="13776" y="0"/>
                    </a:lnTo>
                    <a:lnTo>
                      <a:pt x="13800" y="1"/>
                    </a:lnTo>
                    <a:lnTo>
                      <a:pt x="13823" y="3"/>
                    </a:lnTo>
                    <a:lnTo>
                      <a:pt x="13847" y="7"/>
                    </a:lnTo>
                    <a:lnTo>
                      <a:pt x="13870" y="11"/>
                    </a:lnTo>
                    <a:lnTo>
                      <a:pt x="13893" y="16"/>
                    </a:lnTo>
                    <a:lnTo>
                      <a:pt x="13916" y="22"/>
                    </a:lnTo>
                    <a:lnTo>
                      <a:pt x="13938" y="29"/>
                    </a:lnTo>
                    <a:lnTo>
                      <a:pt x="13958" y="38"/>
                    </a:lnTo>
                    <a:lnTo>
                      <a:pt x="13979" y="47"/>
                    </a:lnTo>
                    <a:lnTo>
                      <a:pt x="14000" y="58"/>
                    </a:lnTo>
                    <a:lnTo>
                      <a:pt x="14020" y="70"/>
                    </a:lnTo>
                    <a:lnTo>
                      <a:pt x="14038" y="81"/>
                    </a:lnTo>
                    <a:lnTo>
                      <a:pt x="14057" y="95"/>
                    </a:lnTo>
                    <a:lnTo>
                      <a:pt x="14075" y="109"/>
                    </a:lnTo>
                    <a:lnTo>
                      <a:pt x="14092" y="124"/>
                    </a:lnTo>
                    <a:lnTo>
                      <a:pt x="14109" y="139"/>
                    </a:lnTo>
                    <a:lnTo>
                      <a:pt x="14125" y="156"/>
                    </a:lnTo>
                    <a:lnTo>
                      <a:pt x="14139" y="173"/>
                    </a:lnTo>
                    <a:lnTo>
                      <a:pt x="14154" y="190"/>
                    </a:lnTo>
                    <a:lnTo>
                      <a:pt x="14166" y="209"/>
                    </a:lnTo>
                    <a:lnTo>
                      <a:pt x="14179" y="229"/>
                    </a:lnTo>
                    <a:lnTo>
                      <a:pt x="14190" y="248"/>
                    </a:lnTo>
                    <a:lnTo>
                      <a:pt x="14200" y="268"/>
                    </a:lnTo>
                    <a:lnTo>
                      <a:pt x="14210" y="289"/>
                    </a:lnTo>
                    <a:lnTo>
                      <a:pt x="14219" y="311"/>
                    </a:lnTo>
                    <a:lnTo>
                      <a:pt x="14226" y="333"/>
                    </a:lnTo>
                    <a:lnTo>
                      <a:pt x="14233" y="355"/>
                    </a:lnTo>
                    <a:lnTo>
                      <a:pt x="14238" y="378"/>
                    </a:lnTo>
                    <a:lnTo>
                      <a:pt x="14242" y="401"/>
                    </a:lnTo>
                    <a:lnTo>
                      <a:pt x="14245" y="425"/>
                    </a:lnTo>
                    <a:lnTo>
                      <a:pt x="14247" y="449"/>
                    </a:lnTo>
                    <a:lnTo>
                      <a:pt x="14247" y="473"/>
                    </a:lnTo>
                    <a:lnTo>
                      <a:pt x="14247" y="9010"/>
                    </a:lnTo>
                    <a:lnTo>
                      <a:pt x="14247" y="9034"/>
                    </a:lnTo>
                    <a:lnTo>
                      <a:pt x="14245" y="9058"/>
                    </a:lnTo>
                    <a:lnTo>
                      <a:pt x="14242" y="9081"/>
                    </a:lnTo>
                    <a:lnTo>
                      <a:pt x="14238" y="9104"/>
                    </a:lnTo>
                    <a:lnTo>
                      <a:pt x="14233" y="9127"/>
                    </a:lnTo>
                    <a:lnTo>
                      <a:pt x="14226" y="9149"/>
                    </a:lnTo>
                    <a:lnTo>
                      <a:pt x="14219" y="9171"/>
                    </a:lnTo>
                    <a:lnTo>
                      <a:pt x="14210" y="9192"/>
                    </a:lnTo>
                    <a:lnTo>
                      <a:pt x="14200" y="9213"/>
                    </a:lnTo>
                    <a:lnTo>
                      <a:pt x="14190" y="9234"/>
                    </a:lnTo>
                    <a:lnTo>
                      <a:pt x="14179" y="9254"/>
                    </a:lnTo>
                    <a:lnTo>
                      <a:pt x="14166" y="9272"/>
                    </a:lnTo>
                    <a:lnTo>
                      <a:pt x="14154" y="9291"/>
                    </a:lnTo>
                    <a:lnTo>
                      <a:pt x="14139" y="9309"/>
                    </a:lnTo>
                    <a:lnTo>
                      <a:pt x="14125" y="9326"/>
                    </a:lnTo>
                    <a:lnTo>
                      <a:pt x="14109" y="9343"/>
                    </a:lnTo>
                    <a:lnTo>
                      <a:pt x="14092" y="9359"/>
                    </a:lnTo>
                    <a:lnTo>
                      <a:pt x="14075" y="9373"/>
                    </a:lnTo>
                    <a:lnTo>
                      <a:pt x="14057" y="9387"/>
                    </a:lnTo>
                    <a:lnTo>
                      <a:pt x="14038" y="9400"/>
                    </a:lnTo>
                    <a:lnTo>
                      <a:pt x="14020" y="9412"/>
                    </a:lnTo>
                    <a:lnTo>
                      <a:pt x="14000" y="9424"/>
                    </a:lnTo>
                    <a:lnTo>
                      <a:pt x="13979" y="9434"/>
                    </a:lnTo>
                    <a:lnTo>
                      <a:pt x="13958" y="9444"/>
                    </a:lnTo>
                    <a:lnTo>
                      <a:pt x="13938" y="9452"/>
                    </a:lnTo>
                    <a:lnTo>
                      <a:pt x="13916" y="9460"/>
                    </a:lnTo>
                    <a:lnTo>
                      <a:pt x="13893" y="9466"/>
                    </a:lnTo>
                    <a:lnTo>
                      <a:pt x="13870" y="9472"/>
                    </a:lnTo>
                    <a:lnTo>
                      <a:pt x="13847" y="9476"/>
                    </a:lnTo>
                    <a:lnTo>
                      <a:pt x="13823" y="9479"/>
                    </a:lnTo>
                    <a:lnTo>
                      <a:pt x="13800" y="9480"/>
                    </a:lnTo>
                    <a:lnTo>
                      <a:pt x="13776" y="9481"/>
                    </a:lnTo>
                    <a:lnTo>
                      <a:pt x="471" y="9481"/>
                    </a:lnTo>
                    <a:lnTo>
                      <a:pt x="447" y="9480"/>
                    </a:lnTo>
                    <a:lnTo>
                      <a:pt x="424" y="9479"/>
                    </a:lnTo>
                    <a:lnTo>
                      <a:pt x="400" y="9476"/>
                    </a:lnTo>
                    <a:lnTo>
                      <a:pt x="377" y="9472"/>
                    </a:lnTo>
                    <a:lnTo>
                      <a:pt x="354" y="9466"/>
                    </a:lnTo>
                    <a:lnTo>
                      <a:pt x="332" y="9460"/>
                    </a:lnTo>
                    <a:lnTo>
                      <a:pt x="309" y="9452"/>
                    </a:lnTo>
                    <a:lnTo>
                      <a:pt x="289" y="9444"/>
                    </a:lnTo>
                    <a:lnTo>
                      <a:pt x="268" y="9434"/>
                    </a:lnTo>
                    <a:lnTo>
                      <a:pt x="247" y="9424"/>
                    </a:lnTo>
                    <a:lnTo>
                      <a:pt x="227" y="9412"/>
                    </a:lnTo>
                    <a:lnTo>
                      <a:pt x="209" y="9400"/>
                    </a:lnTo>
                    <a:lnTo>
                      <a:pt x="190" y="9387"/>
                    </a:lnTo>
                    <a:lnTo>
                      <a:pt x="172" y="9373"/>
                    </a:lnTo>
                    <a:lnTo>
                      <a:pt x="155" y="9359"/>
                    </a:lnTo>
                    <a:lnTo>
                      <a:pt x="138" y="9343"/>
                    </a:lnTo>
                    <a:lnTo>
                      <a:pt x="123" y="9326"/>
                    </a:lnTo>
                    <a:lnTo>
                      <a:pt x="108" y="9309"/>
                    </a:lnTo>
                    <a:lnTo>
                      <a:pt x="93" y="9291"/>
                    </a:lnTo>
                    <a:lnTo>
                      <a:pt x="81" y="9272"/>
                    </a:lnTo>
                    <a:lnTo>
                      <a:pt x="69" y="9254"/>
                    </a:lnTo>
                    <a:lnTo>
                      <a:pt x="57" y="9234"/>
                    </a:lnTo>
                    <a:lnTo>
                      <a:pt x="47" y="9213"/>
                    </a:lnTo>
                    <a:lnTo>
                      <a:pt x="37" y="9192"/>
                    </a:lnTo>
                    <a:lnTo>
                      <a:pt x="29" y="9171"/>
                    </a:lnTo>
                    <a:lnTo>
                      <a:pt x="21" y="9149"/>
                    </a:lnTo>
                    <a:lnTo>
                      <a:pt x="15" y="9127"/>
                    </a:lnTo>
                    <a:lnTo>
                      <a:pt x="9" y="9104"/>
                    </a:lnTo>
                    <a:lnTo>
                      <a:pt x="5" y="9081"/>
                    </a:lnTo>
                    <a:lnTo>
                      <a:pt x="2" y="9058"/>
                    </a:lnTo>
                    <a:lnTo>
                      <a:pt x="1" y="9034"/>
                    </a:lnTo>
                    <a:lnTo>
                      <a:pt x="0" y="9010"/>
                    </a:lnTo>
                    <a:lnTo>
                      <a:pt x="0" y="473"/>
                    </a:lnTo>
                    <a:lnTo>
                      <a:pt x="1" y="449"/>
                    </a:lnTo>
                    <a:lnTo>
                      <a:pt x="2" y="425"/>
                    </a:lnTo>
                    <a:lnTo>
                      <a:pt x="5" y="401"/>
                    </a:lnTo>
                    <a:lnTo>
                      <a:pt x="9" y="378"/>
                    </a:lnTo>
                    <a:lnTo>
                      <a:pt x="15" y="355"/>
                    </a:lnTo>
                    <a:lnTo>
                      <a:pt x="21" y="333"/>
                    </a:lnTo>
                    <a:lnTo>
                      <a:pt x="29" y="311"/>
                    </a:lnTo>
                    <a:lnTo>
                      <a:pt x="37" y="289"/>
                    </a:lnTo>
                    <a:lnTo>
                      <a:pt x="47" y="268"/>
                    </a:lnTo>
                    <a:lnTo>
                      <a:pt x="57" y="248"/>
                    </a:lnTo>
                    <a:lnTo>
                      <a:pt x="69" y="229"/>
                    </a:lnTo>
                    <a:lnTo>
                      <a:pt x="81" y="209"/>
                    </a:lnTo>
                    <a:lnTo>
                      <a:pt x="93" y="190"/>
                    </a:lnTo>
                    <a:lnTo>
                      <a:pt x="108" y="173"/>
                    </a:lnTo>
                    <a:lnTo>
                      <a:pt x="123" y="156"/>
                    </a:lnTo>
                    <a:lnTo>
                      <a:pt x="138" y="139"/>
                    </a:lnTo>
                    <a:lnTo>
                      <a:pt x="155" y="124"/>
                    </a:lnTo>
                    <a:lnTo>
                      <a:pt x="172" y="109"/>
                    </a:lnTo>
                    <a:lnTo>
                      <a:pt x="190" y="95"/>
                    </a:lnTo>
                    <a:lnTo>
                      <a:pt x="209" y="81"/>
                    </a:lnTo>
                    <a:lnTo>
                      <a:pt x="227" y="70"/>
                    </a:lnTo>
                    <a:lnTo>
                      <a:pt x="247" y="58"/>
                    </a:lnTo>
                    <a:lnTo>
                      <a:pt x="268" y="47"/>
                    </a:lnTo>
                    <a:lnTo>
                      <a:pt x="289" y="38"/>
                    </a:lnTo>
                    <a:lnTo>
                      <a:pt x="309" y="29"/>
                    </a:lnTo>
                    <a:lnTo>
                      <a:pt x="332" y="22"/>
                    </a:lnTo>
                    <a:lnTo>
                      <a:pt x="354" y="16"/>
                    </a:lnTo>
                    <a:lnTo>
                      <a:pt x="377" y="11"/>
                    </a:lnTo>
                    <a:lnTo>
                      <a:pt x="400" y="7"/>
                    </a:lnTo>
                    <a:lnTo>
                      <a:pt x="424" y="3"/>
                    </a:lnTo>
                    <a:lnTo>
                      <a:pt x="447" y="1"/>
                    </a:lnTo>
                    <a:lnTo>
                      <a:pt x="471" y="0"/>
                    </a:lnTo>
                    <a:close/>
                    <a:moveTo>
                      <a:pt x="1451" y="1205"/>
                    </a:moveTo>
                    <a:lnTo>
                      <a:pt x="12797" y="1205"/>
                    </a:lnTo>
                    <a:lnTo>
                      <a:pt x="12797" y="8276"/>
                    </a:lnTo>
                    <a:lnTo>
                      <a:pt x="1451" y="8276"/>
                    </a:lnTo>
                    <a:lnTo>
                      <a:pt x="1451" y="120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104" name="Freeform 66"/>
              <p:cNvSpPr>
                <a:spLocks noEditPoints="1"/>
              </p:cNvSpPr>
              <p:nvPr/>
            </p:nvSpPr>
            <p:spPr bwMode="gray">
              <a:xfrm>
                <a:off x="3870325" y="4976813"/>
                <a:ext cx="149225" cy="222250"/>
              </a:xfrm>
              <a:custGeom>
                <a:avLst/>
                <a:gdLst/>
                <a:ahLst/>
                <a:cxnLst>
                  <a:cxn ang="0">
                    <a:pos x="1143" y="12"/>
                  </a:cxn>
                  <a:cxn ang="0">
                    <a:pos x="1333" y="61"/>
                  </a:cxn>
                  <a:cxn ang="0">
                    <a:pos x="1506" y="145"/>
                  </a:cxn>
                  <a:cxn ang="0">
                    <a:pos x="1659" y="259"/>
                  </a:cxn>
                  <a:cxn ang="0">
                    <a:pos x="1787" y="399"/>
                  </a:cxn>
                  <a:cxn ang="0">
                    <a:pos x="1887" y="563"/>
                  </a:cxn>
                  <a:cxn ang="0">
                    <a:pos x="1953" y="745"/>
                  </a:cxn>
                  <a:cxn ang="0">
                    <a:pos x="1983" y="942"/>
                  </a:cxn>
                  <a:cxn ang="0">
                    <a:pos x="1977" y="1112"/>
                  </a:cxn>
                  <a:cxn ang="0">
                    <a:pos x="1946" y="1265"/>
                  </a:cxn>
                  <a:cxn ang="0">
                    <a:pos x="1893" y="1408"/>
                  </a:cxn>
                  <a:cxn ang="0">
                    <a:pos x="1818" y="1540"/>
                  </a:cxn>
                  <a:cxn ang="0">
                    <a:pos x="202" y="1591"/>
                  </a:cxn>
                  <a:cxn ang="0">
                    <a:pos x="118" y="1458"/>
                  </a:cxn>
                  <a:cxn ang="0">
                    <a:pos x="53" y="1312"/>
                  </a:cxn>
                  <a:cxn ang="0">
                    <a:pos x="14" y="1157"/>
                  </a:cxn>
                  <a:cxn ang="0">
                    <a:pos x="0" y="993"/>
                  </a:cxn>
                  <a:cxn ang="0">
                    <a:pos x="20" y="792"/>
                  </a:cxn>
                  <a:cxn ang="0">
                    <a:pos x="78" y="607"/>
                  </a:cxn>
                  <a:cxn ang="0">
                    <a:pos x="170" y="438"/>
                  </a:cxn>
                  <a:cxn ang="0">
                    <a:pos x="291" y="291"/>
                  </a:cxn>
                  <a:cxn ang="0">
                    <a:pos x="438" y="170"/>
                  </a:cxn>
                  <a:cxn ang="0">
                    <a:pos x="607" y="78"/>
                  </a:cxn>
                  <a:cxn ang="0">
                    <a:pos x="792" y="20"/>
                  </a:cxn>
                  <a:cxn ang="0">
                    <a:pos x="993" y="0"/>
                  </a:cxn>
                  <a:cxn ang="0">
                    <a:pos x="1079" y="428"/>
                  </a:cxn>
                  <a:cxn ang="0">
                    <a:pos x="1188" y="456"/>
                  </a:cxn>
                  <a:cxn ang="0">
                    <a:pos x="1289" y="504"/>
                  </a:cxn>
                  <a:cxn ang="0">
                    <a:pos x="1376" y="570"/>
                  </a:cxn>
                  <a:cxn ang="0">
                    <a:pos x="1450" y="651"/>
                  </a:cxn>
                  <a:cxn ang="0">
                    <a:pos x="1507" y="745"/>
                  </a:cxn>
                  <a:cxn ang="0">
                    <a:pos x="1545" y="850"/>
                  </a:cxn>
                  <a:cxn ang="0">
                    <a:pos x="1563" y="963"/>
                  </a:cxn>
                  <a:cxn ang="0">
                    <a:pos x="1557" y="1079"/>
                  </a:cxn>
                  <a:cxn ang="0">
                    <a:pos x="1529" y="1188"/>
                  </a:cxn>
                  <a:cxn ang="0">
                    <a:pos x="1481" y="1289"/>
                  </a:cxn>
                  <a:cxn ang="0">
                    <a:pos x="1415" y="1376"/>
                  </a:cxn>
                  <a:cxn ang="0">
                    <a:pos x="1333" y="1449"/>
                  </a:cxn>
                  <a:cxn ang="0">
                    <a:pos x="1240" y="1507"/>
                  </a:cxn>
                  <a:cxn ang="0">
                    <a:pos x="1135" y="1545"/>
                  </a:cxn>
                  <a:cxn ang="0">
                    <a:pos x="1022" y="1563"/>
                  </a:cxn>
                  <a:cxn ang="0">
                    <a:pos x="906" y="1556"/>
                  </a:cxn>
                  <a:cxn ang="0">
                    <a:pos x="797" y="1528"/>
                  </a:cxn>
                  <a:cxn ang="0">
                    <a:pos x="697" y="1481"/>
                  </a:cxn>
                  <a:cxn ang="0">
                    <a:pos x="609" y="1415"/>
                  </a:cxn>
                  <a:cxn ang="0">
                    <a:pos x="535" y="1334"/>
                  </a:cxn>
                  <a:cxn ang="0">
                    <a:pos x="478" y="1240"/>
                  </a:cxn>
                  <a:cxn ang="0">
                    <a:pos x="440" y="1135"/>
                  </a:cxn>
                  <a:cxn ang="0">
                    <a:pos x="422" y="1022"/>
                  </a:cxn>
                  <a:cxn ang="0">
                    <a:pos x="428" y="906"/>
                  </a:cxn>
                  <a:cxn ang="0">
                    <a:pos x="456" y="797"/>
                  </a:cxn>
                  <a:cxn ang="0">
                    <a:pos x="504" y="697"/>
                  </a:cxn>
                  <a:cxn ang="0">
                    <a:pos x="570" y="609"/>
                  </a:cxn>
                  <a:cxn ang="0">
                    <a:pos x="651" y="535"/>
                  </a:cxn>
                  <a:cxn ang="0">
                    <a:pos x="745" y="478"/>
                  </a:cxn>
                  <a:cxn ang="0">
                    <a:pos x="850" y="440"/>
                  </a:cxn>
                  <a:cxn ang="0">
                    <a:pos x="963" y="422"/>
                  </a:cxn>
                </a:cxnLst>
                <a:rect l="0" t="0" r="r" b="b"/>
                <a:pathLst>
                  <a:path w="1984" h="2926">
                    <a:moveTo>
                      <a:pt x="993" y="0"/>
                    </a:moveTo>
                    <a:lnTo>
                      <a:pt x="1044" y="2"/>
                    </a:lnTo>
                    <a:lnTo>
                      <a:pt x="1094" y="6"/>
                    </a:lnTo>
                    <a:lnTo>
                      <a:pt x="1143" y="12"/>
                    </a:lnTo>
                    <a:lnTo>
                      <a:pt x="1192" y="20"/>
                    </a:lnTo>
                    <a:lnTo>
                      <a:pt x="1240" y="32"/>
                    </a:lnTo>
                    <a:lnTo>
                      <a:pt x="1287" y="45"/>
                    </a:lnTo>
                    <a:lnTo>
                      <a:pt x="1333" y="61"/>
                    </a:lnTo>
                    <a:lnTo>
                      <a:pt x="1378" y="78"/>
                    </a:lnTo>
                    <a:lnTo>
                      <a:pt x="1422" y="98"/>
                    </a:lnTo>
                    <a:lnTo>
                      <a:pt x="1464" y="121"/>
                    </a:lnTo>
                    <a:lnTo>
                      <a:pt x="1506" y="145"/>
                    </a:lnTo>
                    <a:lnTo>
                      <a:pt x="1546" y="170"/>
                    </a:lnTo>
                    <a:lnTo>
                      <a:pt x="1586" y="198"/>
                    </a:lnTo>
                    <a:lnTo>
                      <a:pt x="1623" y="228"/>
                    </a:lnTo>
                    <a:lnTo>
                      <a:pt x="1659" y="259"/>
                    </a:lnTo>
                    <a:lnTo>
                      <a:pt x="1694" y="291"/>
                    </a:lnTo>
                    <a:lnTo>
                      <a:pt x="1727" y="326"/>
                    </a:lnTo>
                    <a:lnTo>
                      <a:pt x="1758" y="362"/>
                    </a:lnTo>
                    <a:lnTo>
                      <a:pt x="1787" y="399"/>
                    </a:lnTo>
                    <a:lnTo>
                      <a:pt x="1815" y="438"/>
                    </a:lnTo>
                    <a:lnTo>
                      <a:pt x="1841" y="479"/>
                    </a:lnTo>
                    <a:lnTo>
                      <a:pt x="1865" y="520"/>
                    </a:lnTo>
                    <a:lnTo>
                      <a:pt x="1887" y="563"/>
                    </a:lnTo>
                    <a:lnTo>
                      <a:pt x="1906" y="607"/>
                    </a:lnTo>
                    <a:lnTo>
                      <a:pt x="1924" y="652"/>
                    </a:lnTo>
                    <a:lnTo>
                      <a:pt x="1940" y="698"/>
                    </a:lnTo>
                    <a:lnTo>
                      <a:pt x="1953" y="745"/>
                    </a:lnTo>
                    <a:lnTo>
                      <a:pt x="1965" y="792"/>
                    </a:lnTo>
                    <a:lnTo>
                      <a:pt x="1973" y="841"/>
                    </a:lnTo>
                    <a:lnTo>
                      <a:pt x="1979" y="891"/>
                    </a:lnTo>
                    <a:lnTo>
                      <a:pt x="1983" y="942"/>
                    </a:lnTo>
                    <a:lnTo>
                      <a:pt x="1984" y="993"/>
                    </a:lnTo>
                    <a:lnTo>
                      <a:pt x="1984" y="1032"/>
                    </a:lnTo>
                    <a:lnTo>
                      <a:pt x="1981" y="1073"/>
                    </a:lnTo>
                    <a:lnTo>
                      <a:pt x="1977" y="1112"/>
                    </a:lnTo>
                    <a:lnTo>
                      <a:pt x="1972" y="1151"/>
                    </a:lnTo>
                    <a:lnTo>
                      <a:pt x="1965" y="1189"/>
                    </a:lnTo>
                    <a:lnTo>
                      <a:pt x="1956" y="1227"/>
                    </a:lnTo>
                    <a:lnTo>
                      <a:pt x="1946" y="1265"/>
                    </a:lnTo>
                    <a:lnTo>
                      <a:pt x="1936" y="1301"/>
                    </a:lnTo>
                    <a:lnTo>
                      <a:pt x="1922" y="1337"/>
                    </a:lnTo>
                    <a:lnTo>
                      <a:pt x="1909" y="1373"/>
                    </a:lnTo>
                    <a:lnTo>
                      <a:pt x="1893" y="1408"/>
                    </a:lnTo>
                    <a:lnTo>
                      <a:pt x="1876" y="1442"/>
                    </a:lnTo>
                    <a:lnTo>
                      <a:pt x="1859" y="1475"/>
                    </a:lnTo>
                    <a:lnTo>
                      <a:pt x="1839" y="1508"/>
                    </a:lnTo>
                    <a:lnTo>
                      <a:pt x="1818" y="1540"/>
                    </a:lnTo>
                    <a:lnTo>
                      <a:pt x="1797" y="1571"/>
                    </a:lnTo>
                    <a:lnTo>
                      <a:pt x="1023" y="2926"/>
                    </a:lnTo>
                    <a:lnTo>
                      <a:pt x="199" y="1591"/>
                    </a:lnTo>
                    <a:lnTo>
                      <a:pt x="202" y="1591"/>
                    </a:lnTo>
                    <a:lnTo>
                      <a:pt x="179" y="1558"/>
                    </a:lnTo>
                    <a:lnTo>
                      <a:pt x="157" y="1526"/>
                    </a:lnTo>
                    <a:lnTo>
                      <a:pt x="136" y="1492"/>
                    </a:lnTo>
                    <a:lnTo>
                      <a:pt x="118" y="1458"/>
                    </a:lnTo>
                    <a:lnTo>
                      <a:pt x="99" y="1422"/>
                    </a:lnTo>
                    <a:lnTo>
                      <a:pt x="82" y="1387"/>
                    </a:lnTo>
                    <a:lnTo>
                      <a:pt x="68" y="1351"/>
                    </a:lnTo>
                    <a:lnTo>
                      <a:pt x="53" y="1312"/>
                    </a:lnTo>
                    <a:lnTo>
                      <a:pt x="42" y="1275"/>
                    </a:lnTo>
                    <a:lnTo>
                      <a:pt x="30" y="1237"/>
                    </a:lnTo>
                    <a:lnTo>
                      <a:pt x="21" y="1197"/>
                    </a:lnTo>
                    <a:lnTo>
                      <a:pt x="14" y="1157"/>
                    </a:lnTo>
                    <a:lnTo>
                      <a:pt x="8" y="1116"/>
                    </a:lnTo>
                    <a:lnTo>
                      <a:pt x="3" y="1076"/>
                    </a:lnTo>
                    <a:lnTo>
                      <a:pt x="1" y="1034"/>
                    </a:lnTo>
                    <a:lnTo>
                      <a:pt x="0" y="993"/>
                    </a:lnTo>
                    <a:lnTo>
                      <a:pt x="1" y="942"/>
                    </a:lnTo>
                    <a:lnTo>
                      <a:pt x="6" y="891"/>
                    </a:lnTo>
                    <a:lnTo>
                      <a:pt x="12" y="841"/>
                    </a:lnTo>
                    <a:lnTo>
                      <a:pt x="20" y="792"/>
                    </a:lnTo>
                    <a:lnTo>
                      <a:pt x="31" y="745"/>
                    </a:lnTo>
                    <a:lnTo>
                      <a:pt x="45" y="698"/>
                    </a:lnTo>
                    <a:lnTo>
                      <a:pt x="61" y="652"/>
                    </a:lnTo>
                    <a:lnTo>
                      <a:pt x="78" y="607"/>
                    </a:lnTo>
                    <a:lnTo>
                      <a:pt x="98" y="563"/>
                    </a:lnTo>
                    <a:lnTo>
                      <a:pt x="120" y="520"/>
                    </a:lnTo>
                    <a:lnTo>
                      <a:pt x="144" y="479"/>
                    </a:lnTo>
                    <a:lnTo>
                      <a:pt x="170" y="438"/>
                    </a:lnTo>
                    <a:lnTo>
                      <a:pt x="198" y="399"/>
                    </a:lnTo>
                    <a:lnTo>
                      <a:pt x="228" y="362"/>
                    </a:lnTo>
                    <a:lnTo>
                      <a:pt x="259" y="326"/>
                    </a:lnTo>
                    <a:lnTo>
                      <a:pt x="291" y="291"/>
                    </a:lnTo>
                    <a:lnTo>
                      <a:pt x="326" y="259"/>
                    </a:lnTo>
                    <a:lnTo>
                      <a:pt x="362" y="228"/>
                    </a:lnTo>
                    <a:lnTo>
                      <a:pt x="399" y="198"/>
                    </a:lnTo>
                    <a:lnTo>
                      <a:pt x="438" y="170"/>
                    </a:lnTo>
                    <a:lnTo>
                      <a:pt x="479" y="145"/>
                    </a:lnTo>
                    <a:lnTo>
                      <a:pt x="520" y="121"/>
                    </a:lnTo>
                    <a:lnTo>
                      <a:pt x="563" y="98"/>
                    </a:lnTo>
                    <a:lnTo>
                      <a:pt x="607" y="78"/>
                    </a:lnTo>
                    <a:lnTo>
                      <a:pt x="651" y="61"/>
                    </a:lnTo>
                    <a:lnTo>
                      <a:pt x="698" y="45"/>
                    </a:lnTo>
                    <a:lnTo>
                      <a:pt x="745" y="32"/>
                    </a:lnTo>
                    <a:lnTo>
                      <a:pt x="792" y="20"/>
                    </a:lnTo>
                    <a:lnTo>
                      <a:pt x="841" y="12"/>
                    </a:lnTo>
                    <a:lnTo>
                      <a:pt x="891" y="6"/>
                    </a:lnTo>
                    <a:lnTo>
                      <a:pt x="942" y="2"/>
                    </a:lnTo>
                    <a:lnTo>
                      <a:pt x="993" y="0"/>
                    </a:lnTo>
                    <a:close/>
                    <a:moveTo>
                      <a:pt x="993" y="421"/>
                    </a:moveTo>
                    <a:lnTo>
                      <a:pt x="1022" y="422"/>
                    </a:lnTo>
                    <a:lnTo>
                      <a:pt x="1051" y="424"/>
                    </a:lnTo>
                    <a:lnTo>
                      <a:pt x="1079" y="428"/>
                    </a:lnTo>
                    <a:lnTo>
                      <a:pt x="1107" y="433"/>
                    </a:lnTo>
                    <a:lnTo>
                      <a:pt x="1135" y="440"/>
                    </a:lnTo>
                    <a:lnTo>
                      <a:pt x="1162" y="447"/>
                    </a:lnTo>
                    <a:lnTo>
                      <a:pt x="1188" y="456"/>
                    </a:lnTo>
                    <a:lnTo>
                      <a:pt x="1214" y="467"/>
                    </a:lnTo>
                    <a:lnTo>
                      <a:pt x="1240" y="478"/>
                    </a:lnTo>
                    <a:lnTo>
                      <a:pt x="1264" y="490"/>
                    </a:lnTo>
                    <a:lnTo>
                      <a:pt x="1289" y="504"/>
                    </a:lnTo>
                    <a:lnTo>
                      <a:pt x="1312" y="518"/>
                    </a:lnTo>
                    <a:lnTo>
                      <a:pt x="1333" y="535"/>
                    </a:lnTo>
                    <a:lnTo>
                      <a:pt x="1355" y="552"/>
                    </a:lnTo>
                    <a:lnTo>
                      <a:pt x="1376" y="570"/>
                    </a:lnTo>
                    <a:lnTo>
                      <a:pt x="1396" y="589"/>
                    </a:lnTo>
                    <a:lnTo>
                      <a:pt x="1415" y="609"/>
                    </a:lnTo>
                    <a:lnTo>
                      <a:pt x="1433" y="629"/>
                    </a:lnTo>
                    <a:lnTo>
                      <a:pt x="1450" y="651"/>
                    </a:lnTo>
                    <a:lnTo>
                      <a:pt x="1466" y="673"/>
                    </a:lnTo>
                    <a:lnTo>
                      <a:pt x="1481" y="697"/>
                    </a:lnTo>
                    <a:lnTo>
                      <a:pt x="1494" y="721"/>
                    </a:lnTo>
                    <a:lnTo>
                      <a:pt x="1507" y="745"/>
                    </a:lnTo>
                    <a:lnTo>
                      <a:pt x="1518" y="771"/>
                    </a:lnTo>
                    <a:lnTo>
                      <a:pt x="1529" y="797"/>
                    </a:lnTo>
                    <a:lnTo>
                      <a:pt x="1538" y="823"/>
                    </a:lnTo>
                    <a:lnTo>
                      <a:pt x="1545" y="850"/>
                    </a:lnTo>
                    <a:lnTo>
                      <a:pt x="1552" y="878"/>
                    </a:lnTo>
                    <a:lnTo>
                      <a:pt x="1557" y="906"/>
                    </a:lnTo>
                    <a:lnTo>
                      <a:pt x="1561" y="934"/>
                    </a:lnTo>
                    <a:lnTo>
                      <a:pt x="1563" y="963"/>
                    </a:lnTo>
                    <a:lnTo>
                      <a:pt x="1564" y="993"/>
                    </a:lnTo>
                    <a:lnTo>
                      <a:pt x="1563" y="1022"/>
                    </a:lnTo>
                    <a:lnTo>
                      <a:pt x="1561" y="1051"/>
                    </a:lnTo>
                    <a:lnTo>
                      <a:pt x="1557" y="1079"/>
                    </a:lnTo>
                    <a:lnTo>
                      <a:pt x="1552" y="1107"/>
                    </a:lnTo>
                    <a:lnTo>
                      <a:pt x="1545" y="1135"/>
                    </a:lnTo>
                    <a:lnTo>
                      <a:pt x="1538" y="1162"/>
                    </a:lnTo>
                    <a:lnTo>
                      <a:pt x="1529" y="1188"/>
                    </a:lnTo>
                    <a:lnTo>
                      <a:pt x="1518" y="1214"/>
                    </a:lnTo>
                    <a:lnTo>
                      <a:pt x="1507" y="1240"/>
                    </a:lnTo>
                    <a:lnTo>
                      <a:pt x="1494" y="1265"/>
                    </a:lnTo>
                    <a:lnTo>
                      <a:pt x="1481" y="1289"/>
                    </a:lnTo>
                    <a:lnTo>
                      <a:pt x="1466" y="1311"/>
                    </a:lnTo>
                    <a:lnTo>
                      <a:pt x="1450" y="1334"/>
                    </a:lnTo>
                    <a:lnTo>
                      <a:pt x="1433" y="1355"/>
                    </a:lnTo>
                    <a:lnTo>
                      <a:pt x="1415" y="1376"/>
                    </a:lnTo>
                    <a:lnTo>
                      <a:pt x="1396" y="1395"/>
                    </a:lnTo>
                    <a:lnTo>
                      <a:pt x="1376" y="1415"/>
                    </a:lnTo>
                    <a:lnTo>
                      <a:pt x="1355" y="1433"/>
                    </a:lnTo>
                    <a:lnTo>
                      <a:pt x="1333" y="1449"/>
                    </a:lnTo>
                    <a:lnTo>
                      <a:pt x="1312" y="1466"/>
                    </a:lnTo>
                    <a:lnTo>
                      <a:pt x="1289" y="1481"/>
                    </a:lnTo>
                    <a:lnTo>
                      <a:pt x="1264" y="1494"/>
                    </a:lnTo>
                    <a:lnTo>
                      <a:pt x="1240" y="1507"/>
                    </a:lnTo>
                    <a:lnTo>
                      <a:pt x="1214" y="1518"/>
                    </a:lnTo>
                    <a:lnTo>
                      <a:pt x="1188" y="1528"/>
                    </a:lnTo>
                    <a:lnTo>
                      <a:pt x="1162" y="1538"/>
                    </a:lnTo>
                    <a:lnTo>
                      <a:pt x="1135" y="1545"/>
                    </a:lnTo>
                    <a:lnTo>
                      <a:pt x="1107" y="1552"/>
                    </a:lnTo>
                    <a:lnTo>
                      <a:pt x="1079" y="1556"/>
                    </a:lnTo>
                    <a:lnTo>
                      <a:pt x="1051" y="1561"/>
                    </a:lnTo>
                    <a:lnTo>
                      <a:pt x="1022" y="1563"/>
                    </a:lnTo>
                    <a:lnTo>
                      <a:pt x="993" y="1564"/>
                    </a:lnTo>
                    <a:lnTo>
                      <a:pt x="963" y="1563"/>
                    </a:lnTo>
                    <a:lnTo>
                      <a:pt x="934" y="1561"/>
                    </a:lnTo>
                    <a:lnTo>
                      <a:pt x="906" y="1556"/>
                    </a:lnTo>
                    <a:lnTo>
                      <a:pt x="878" y="1552"/>
                    </a:lnTo>
                    <a:lnTo>
                      <a:pt x="850" y="1545"/>
                    </a:lnTo>
                    <a:lnTo>
                      <a:pt x="823" y="1538"/>
                    </a:lnTo>
                    <a:lnTo>
                      <a:pt x="797" y="1528"/>
                    </a:lnTo>
                    <a:lnTo>
                      <a:pt x="771" y="1518"/>
                    </a:lnTo>
                    <a:lnTo>
                      <a:pt x="745" y="1507"/>
                    </a:lnTo>
                    <a:lnTo>
                      <a:pt x="721" y="1494"/>
                    </a:lnTo>
                    <a:lnTo>
                      <a:pt x="697" y="1481"/>
                    </a:lnTo>
                    <a:lnTo>
                      <a:pt x="673" y="1466"/>
                    </a:lnTo>
                    <a:lnTo>
                      <a:pt x="651" y="1449"/>
                    </a:lnTo>
                    <a:lnTo>
                      <a:pt x="629" y="1433"/>
                    </a:lnTo>
                    <a:lnTo>
                      <a:pt x="609" y="1415"/>
                    </a:lnTo>
                    <a:lnTo>
                      <a:pt x="589" y="1395"/>
                    </a:lnTo>
                    <a:lnTo>
                      <a:pt x="570" y="1376"/>
                    </a:lnTo>
                    <a:lnTo>
                      <a:pt x="552" y="1355"/>
                    </a:lnTo>
                    <a:lnTo>
                      <a:pt x="535" y="1334"/>
                    </a:lnTo>
                    <a:lnTo>
                      <a:pt x="519" y="1311"/>
                    </a:lnTo>
                    <a:lnTo>
                      <a:pt x="504" y="1289"/>
                    </a:lnTo>
                    <a:lnTo>
                      <a:pt x="490" y="1265"/>
                    </a:lnTo>
                    <a:lnTo>
                      <a:pt x="478" y="1240"/>
                    </a:lnTo>
                    <a:lnTo>
                      <a:pt x="466" y="1214"/>
                    </a:lnTo>
                    <a:lnTo>
                      <a:pt x="456" y="1188"/>
                    </a:lnTo>
                    <a:lnTo>
                      <a:pt x="447" y="1162"/>
                    </a:lnTo>
                    <a:lnTo>
                      <a:pt x="440" y="1135"/>
                    </a:lnTo>
                    <a:lnTo>
                      <a:pt x="433" y="1107"/>
                    </a:lnTo>
                    <a:lnTo>
                      <a:pt x="428" y="1079"/>
                    </a:lnTo>
                    <a:lnTo>
                      <a:pt x="424" y="1051"/>
                    </a:lnTo>
                    <a:lnTo>
                      <a:pt x="422" y="1022"/>
                    </a:lnTo>
                    <a:lnTo>
                      <a:pt x="422" y="993"/>
                    </a:lnTo>
                    <a:lnTo>
                      <a:pt x="422" y="963"/>
                    </a:lnTo>
                    <a:lnTo>
                      <a:pt x="424" y="934"/>
                    </a:lnTo>
                    <a:lnTo>
                      <a:pt x="428" y="906"/>
                    </a:lnTo>
                    <a:lnTo>
                      <a:pt x="433" y="878"/>
                    </a:lnTo>
                    <a:lnTo>
                      <a:pt x="440" y="850"/>
                    </a:lnTo>
                    <a:lnTo>
                      <a:pt x="447" y="823"/>
                    </a:lnTo>
                    <a:lnTo>
                      <a:pt x="456" y="797"/>
                    </a:lnTo>
                    <a:lnTo>
                      <a:pt x="466" y="771"/>
                    </a:lnTo>
                    <a:lnTo>
                      <a:pt x="478" y="745"/>
                    </a:lnTo>
                    <a:lnTo>
                      <a:pt x="490" y="721"/>
                    </a:lnTo>
                    <a:lnTo>
                      <a:pt x="504" y="697"/>
                    </a:lnTo>
                    <a:lnTo>
                      <a:pt x="519" y="673"/>
                    </a:lnTo>
                    <a:lnTo>
                      <a:pt x="535" y="651"/>
                    </a:lnTo>
                    <a:lnTo>
                      <a:pt x="552" y="629"/>
                    </a:lnTo>
                    <a:lnTo>
                      <a:pt x="570" y="609"/>
                    </a:lnTo>
                    <a:lnTo>
                      <a:pt x="589" y="589"/>
                    </a:lnTo>
                    <a:lnTo>
                      <a:pt x="609" y="570"/>
                    </a:lnTo>
                    <a:lnTo>
                      <a:pt x="629" y="552"/>
                    </a:lnTo>
                    <a:lnTo>
                      <a:pt x="651" y="535"/>
                    </a:lnTo>
                    <a:lnTo>
                      <a:pt x="673" y="518"/>
                    </a:lnTo>
                    <a:lnTo>
                      <a:pt x="697" y="504"/>
                    </a:lnTo>
                    <a:lnTo>
                      <a:pt x="721" y="490"/>
                    </a:lnTo>
                    <a:lnTo>
                      <a:pt x="745" y="478"/>
                    </a:lnTo>
                    <a:lnTo>
                      <a:pt x="771" y="467"/>
                    </a:lnTo>
                    <a:lnTo>
                      <a:pt x="797" y="456"/>
                    </a:lnTo>
                    <a:lnTo>
                      <a:pt x="823" y="447"/>
                    </a:lnTo>
                    <a:lnTo>
                      <a:pt x="850" y="440"/>
                    </a:lnTo>
                    <a:lnTo>
                      <a:pt x="878" y="433"/>
                    </a:lnTo>
                    <a:lnTo>
                      <a:pt x="906" y="428"/>
                    </a:lnTo>
                    <a:lnTo>
                      <a:pt x="934" y="424"/>
                    </a:lnTo>
                    <a:lnTo>
                      <a:pt x="963" y="422"/>
                    </a:lnTo>
                    <a:lnTo>
                      <a:pt x="993" y="42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cs typeface="Arial" pitchFamily="34" charset="0"/>
                  <a:sym typeface="Arial" panose="020B0604020202020204" pitchFamily="34" charset="0"/>
                </a:endParaRPr>
              </a:p>
            </p:txBody>
          </p:sp>
        </p:grpSp>
        <p:grpSp>
          <p:nvGrpSpPr>
            <p:cNvPr id="10" name="组合 229"/>
            <p:cNvGrpSpPr/>
            <p:nvPr/>
          </p:nvGrpSpPr>
          <p:grpSpPr bwMode="gray">
            <a:xfrm>
              <a:off x="739365" y="1797134"/>
              <a:ext cx="434578" cy="329761"/>
              <a:chOff x="12457113" y="398463"/>
              <a:chExt cx="898525" cy="773113"/>
            </a:xfrm>
            <a:solidFill>
              <a:srgbClr val="56C4D2"/>
            </a:solidFill>
          </p:grpSpPr>
          <p:sp>
            <p:nvSpPr>
              <p:cNvPr id="95" name="Freeform 85"/>
              <p:cNvSpPr>
                <a:spLocks noEditPoints="1"/>
              </p:cNvSpPr>
              <p:nvPr/>
            </p:nvSpPr>
            <p:spPr bwMode="gray">
              <a:xfrm>
                <a:off x="12457113" y="398463"/>
                <a:ext cx="898525" cy="639763"/>
              </a:xfrm>
              <a:custGeom>
                <a:avLst/>
                <a:gdLst/>
                <a:ahLst/>
                <a:cxnLst>
                  <a:cxn ang="0">
                    <a:pos x="605" y="804"/>
                  </a:cxn>
                  <a:cxn ang="0">
                    <a:pos x="592" y="771"/>
                  </a:cxn>
                  <a:cxn ang="0">
                    <a:pos x="582" y="742"/>
                  </a:cxn>
                  <a:cxn ang="0">
                    <a:pos x="583" y="713"/>
                  </a:cxn>
                  <a:cxn ang="0">
                    <a:pos x="583" y="707"/>
                  </a:cxn>
                  <a:cxn ang="0">
                    <a:pos x="120" y="707"/>
                  </a:cxn>
                  <a:cxn ang="0">
                    <a:pos x="103" y="700"/>
                  </a:cxn>
                  <a:cxn ang="0">
                    <a:pos x="96" y="683"/>
                  </a:cxn>
                  <a:cxn ang="0">
                    <a:pos x="96" y="120"/>
                  </a:cxn>
                  <a:cxn ang="0">
                    <a:pos x="103" y="103"/>
                  </a:cxn>
                  <a:cxn ang="0">
                    <a:pos x="120" y="96"/>
                  </a:cxn>
                  <a:cxn ang="0">
                    <a:pos x="936" y="96"/>
                  </a:cxn>
                  <a:cxn ang="0">
                    <a:pos x="953" y="103"/>
                  </a:cxn>
                  <a:cxn ang="0">
                    <a:pos x="960" y="120"/>
                  </a:cxn>
                  <a:cxn ang="0">
                    <a:pos x="990" y="661"/>
                  </a:cxn>
                  <a:cxn ang="0">
                    <a:pos x="998" y="664"/>
                  </a:cxn>
                  <a:cxn ang="0">
                    <a:pos x="1014" y="675"/>
                  </a:cxn>
                  <a:cxn ang="0">
                    <a:pos x="1024" y="690"/>
                  </a:cxn>
                  <a:cxn ang="0">
                    <a:pos x="1029" y="707"/>
                  </a:cxn>
                  <a:cxn ang="0">
                    <a:pos x="1030" y="804"/>
                  </a:cxn>
                  <a:cxn ang="0">
                    <a:pos x="1089" y="804"/>
                  </a:cxn>
                  <a:cxn ang="0">
                    <a:pos x="1106" y="801"/>
                  </a:cxn>
                  <a:cxn ang="0">
                    <a:pos x="1120" y="793"/>
                  </a:cxn>
                  <a:cxn ang="0">
                    <a:pos x="1128" y="779"/>
                  </a:cxn>
                  <a:cxn ang="0">
                    <a:pos x="1132" y="762"/>
                  </a:cxn>
                  <a:cxn ang="0">
                    <a:pos x="1132" y="42"/>
                  </a:cxn>
                  <a:cxn ang="0">
                    <a:pos x="1128" y="25"/>
                  </a:cxn>
                  <a:cxn ang="0">
                    <a:pos x="1120" y="12"/>
                  </a:cxn>
                  <a:cxn ang="0">
                    <a:pos x="1106" y="3"/>
                  </a:cxn>
                  <a:cxn ang="0">
                    <a:pos x="1089" y="0"/>
                  </a:cxn>
                  <a:cxn ang="0">
                    <a:pos x="44" y="0"/>
                  </a:cxn>
                  <a:cxn ang="0">
                    <a:pos x="27" y="3"/>
                  </a:cxn>
                  <a:cxn ang="0">
                    <a:pos x="13" y="12"/>
                  </a:cxn>
                  <a:cxn ang="0">
                    <a:pos x="3" y="25"/>
                  </a:cxn>
                  <a:cxn ang="0">
                    <a:pos x="0" y="42"/>
                  </a:cxn>
                  <a:cxn ang="0">
                    <a:pos x="0" y="762"/>
                  </a:cxn>
                  <a:cxn ang="0">
                    <a:pos x="3" y="779"/>
                  </a:cxn>
                  <a:cxn ang="0">
                    <a:pos x="13" y="793"/>
                  </a:cxn>
                  <a:cxn ang="0">
                    <a:pos x="27" y="801"/>
                  </a:cxn>
                  <a:cxn ang="0">
                    <a:pos x="44" y="804"/>
                  </a:cxn>
                  <a:cxn ang="0">
                    <a:pos x="1015" y="384"/>
                  </a:cxn>
                  <a:cxn ang="0">
                    <a:pos x="1017" y="374"/>
                  </a:cxn>
                  <a:cxn ang="0">
                    <a:pos x="1030" y="362"/>
                  </a:cxn>
                  <a:cxn ang="0">
                    <a:pos x="1074" y="361"/>
                  </a:cxn>
                  <a:cxn ang="0">
                    <a:pos x="1084" y="362"/>
                  </a:cxn>
                  <a:cxn ang="0">
                    <a:pos x="1096" y="374"/>
                  </a:cxn>
                  <a:cxn ang="0">
                    <a:pos x="1098" y="418"/>
                  </a:cxn>
                  <a:cxn ang="0">
                    <a:pos x="1096" y="428"/>
                  </a:cxn>
                  <a:cxn ang="0">
                    <a:pos x="1084" y="442"/>
                  </a:cxn>
                  <a:cxn ang="0">
                    <a:pos x="1041" y="443"/>
                  </a:cxn>
                  <a:cxn ang="0">
                    <a:pos x="1030" y="442"/>
                  </a:cxn>
                  <a:cxn ang="0">
                    <a:pos x="1017" y="428"/>
                  </a:cxn>
                  <a:cxn ang="0">
                    <a:pos x="1015" y="384"/>
                  </a:cxn>
                </a:cxnLst>
                <a:rect l="0" t="0" r="r" b="b"/>
                <a:pathLst>
                  <a:path w="1132" h="804">
                    <a:moveTo>
                      <a:pt x="44" y="804"/>
                    </a:moveTo>
                    <a:lnTo>
                      <a:pt x="605" y="804"/>
                    </a:lnTo>
                    <a:lnTo>
                      <a:pt x="592" y="771"/>
                    </a:lnTo>
                    <a:lnTo>
                      <a:pt x="592" y="771"/>
                    </a:lnTo>
                    <a:lnTo>
                      <a:pt x="585" y="757"/>
                    </a:lnTo>
                    <a:lnTo>
                      <a:pt x="582" y="742"/>
                    </a:lnTo>
                    <a:lnTo>
                      <a:pt x="582" y="729"/>
                    </a:lnTo>
                    <a:lnTo>
                      <a:pt x="583" y="713"/>
                    </a:lnTo>
                    <a:lnTo>
                      <a:pt x="583" y="713"/>
                    </a:lnTo>
                    <a:lnTo>
                      <a:pt x="583" y="707"/>
                    </a:lnTo>
                    <a:lnTo>
                      <a:pt x="120" y="707"/>
                    </a:lnTo>
                    <a:lnTo>
                      <a:pt x="120" y="707"/>
                    </a:lnTo>
                    <a:lnTo>
                      <a:pt x="111" y="705"/>
                    </a:lnTo>
                    <a:lnTo>
                      <a:pt x="103" y="700"/>
                    </a:lnTo>
                    <a:lnTo>
                      <a:pt x="98" y="693"/>
                    </a:lnTo>
                    <a:lnTo>
                      <a:pt x="96" y="683"/>
                    </a:lnTo>
                    <a:lnTo>
                      <a:pt x="96" y="120"/>
                    </a:lnTo>
                    <a:lnTo>
                      <a:pt x="96" y="120"/>
                    </a:lnTo>
                    <a:lnTo>
                      <a:pt x="98" y="111"/>
                    </a:lnTo>
                    <a:lnTo>
                      <a:pt x="103" y="103"/>
                    </a:lnTo>
                    <a:lnTo>
                      <a:pt x="111" y="98"/>
                    </a:lnTo>
                    <a:lnTo>
                      <a:pt x="120" y="96"/>
                    </a:lnTo>
                    <a:lnTo>
                      <a:pt x="936" y="96"/>
                    </a:lnTo>
                    <a:lnTo>
                      <a:pt x="936" y="96"/>
                    </a:lnTo>
                    <a:lnTo>
                      <a:pt x="946" y="98"/>
                    </a:lnTo>
                    <a:lnTo>
                      <a:pt x="953" y="103"/>
                    </a:lnTo>
                    <a:lnTo>
                      <a:pt x="958" y="111"/>
                    </a:lnTo>
                    <a:lnTo>
                      <a:pt x="960" y="120"/>
                    </a:lnTo>
                    <a:lnTo>
                      <a:pt x="960" y="651"/>
                    </a:lnTo>
                    <a:lnTo>
                      <a:pt x="990" y="661"/>
                    </a:lnTo>
                    <a:lnTo>
                      <a:pt x="990" y="661"/>
                    </a:lnTo>
                    <a:lnTo>
                      <a:pt x="998" y="664"/>
                    </a:lnTo>
                    <a:lnTo>
                      <a:pt x="1007" y="670"/>
                    </a:lnTo>
                    <a:lnTo>
                      <a:pt x="1014" y="675"/>
                    </a:lnTo>
                    <a:lnTo>
                      <a:pt x="1019" y="681"/>
                    </a:lnTo>
                    <a:lnTo>
                      <a:pt x="1024" y="690"/>
                    </a:lnTo>
                    <a:lnTo>
                      <a:pt x="1027" y="698"/>
                    </a:lnTo>
                    <a:lnTo>
                      <a:pt x="1029" y="707"/>
                    </a:lnTo>
                    <a:lnTo>
                      <a:pt x="1030" y="717"/>
                    </a:lnTo>
                    <a:lnTo>
                      <a:pt x="1030" y="804"/>
                    </a:lnTo>
                    <a:lnTo>
                      <a:pt x="1089" y="804"/>
                    </a:lnTo>
                    <a:lnTo>
                      <a:pt x="1089" y="804"/>
                    </a:lnTo>
                    <a:lnTo>
                      <a:pt x="1098" y="803"/>
                    </a:lnTo>
                    <a:lnTo>
                      <a:pt x="1106" y="801"/>
                    </a:lnTo>
                    <a:lnTo>
                      <a:pt x="1113" y="798"/>
                    </a:lnTo>
                    <a:lnTo>
                      <a:pt x="1120" y="793"/>
                    </a:lnTo>
                    <a:lnTo>
                      <a:pt x="1125" y="786"/>
                    </a:lnTo>
                    <a:lnTo>
                      <a:pt x="1128" y="779"/>
                    </a:lnTo>
                    <a:lnTo>
                      <a:pt x="1132" y="771"/>
                    </a:lnTo>
                    <a:lnTo>
                      <a:pt x="1132" y="762"/>
                    </a:lnTo>
                    <a:lnTo>
                      <a:pt x="1132" y="42"/>
                    </a:lnTo>
                    <a:lnTo>
                      <a:pt x="1132" y="42"/>
                    </a:lnTo>
                    <a:lnTo>
                      <a:pt x="1132" y="34"/>
                    </a:lnTo>
                    <a:lnTo>
                      <a:pt x="1128" y="25"/>
                    </a:lnTo>
                    <a:lnTo>
                      <a:pt x="1125" y="18"/>
                    </a:lnTo>
                    <a:lnTo>
                      <a:pt x="1120" y="12"/>
                    </a:lnTo>
                    <a:lnTo>
                      <a:pt x="1113" y="7"/>
                    </a:lnTo>
                    <a:lnTo>
                      <a:pt x="1106" y="3"/>
                    </a:lnTo>
                    <a:lnTo>
                      <a:pt x="1098" y="0"/>
                    </a:lnTo>
                    <a:lnTo>
                      <a:pt x="1089" y="0"/>
                    </a:lnTo>
                    <a:lnTo>
                      <a:pt x="44" y="0"/>
                    </a:lnTo>
                    <a:lnTo>
                      <a:pt x="44" y="0"/>
                    </a:lnTo>
                    <a:lnTo>
                      <a:pt x="33" y="0"/>
                    </a:lnTo>
                    <a:lnTo>
                      <a:pt x="27" y="3"/>
                    </a:lnTo>
                    <a:lnTo>
                      <a:pt x="18" y="7"/>
                    </a:lnTo>
                    <a:lnTo>
                      <a:pt x="13" y="12"/>
                    </a:lnTo>
                    <a:lnTo>
                      <a:pt x="8" y="18"/>
                    </a:lnTo>
                    <a:lnTo>
                      <a:pt x="3" y="25"/>
                    </a:lnTo>
                    <a:lnTo>
                      <a:pt x="1" y="34"/>
                    </a:lnTo>
                    <a:lnTo>
                      <a:pt x="0" y="42"/>
                    </a:lnTo>
                    <a:lnTo>
                      <a:pt x="0" y="762"/>
                    </a:lnTo>
                    <a:lnTo>
                      <a:pt x="0" y="762"/>
                    </a:lnTo>
                    <a:lnTo>
                      <a:pt x="1" y="771"/>
                    </a:lnTo>
                    <a:lnTo>
                      <a:pt x="3" y="779"/>
                    </a:lnTo>
                    <a:lnTo>
                      <a:pt x="8" y="786"/>
                    </a:lnTo>
                    <a:lnTo>
                      <a:pt x="13" y="793"/>
                    </a:lnTo>
                    <a:lnTo>
                      <a:pt x="18" y="798"/>
                    </a:lnTo>
                    <a:lnTo>
                      <a:pt x="27" y="801"/>
                    </a:lnTo>
                    <a:lnTo>
                      <a:pt x="33" y="803"/>
                    </a:lnTo>
                    <a:lnTo>
                      <a:pt x="44" y="804"/>
                    </a:lnTo>
                    <a:lnTo>
                      <a:pt x="44" y="804"/>
                    </a:lnTo>
                    <a:close/>
                    <a:moveTo>
                      <a:pt x="1015" y="384"/>
                    </a:moveTo>
                    <a:lnTo>
                      <a:pt x="1015" y="384"/>
                    </a:lnTo>
                    <a:lnTo>
                      <a:pt x="1017" y="374"/>
                    </a:lnTo>
                    <a:lnTo>
                      <a:pt x="1022" y="368"/>
                    </a:lnTo>
                    <a:lnTo>
                      <a:pt x="1030" y="362"/>
                    </a:lnTo>
                    <a:lnTo>
                      <a:pt x="1041" y="361"/>
                    </a:lnTo>
                    <a:lnTo>
                      <a:pt x="1074" y="361"/>
                    </a:lnTo>
                    <a:lnTo>
                      <a:pt x="1074" y="361"/>
                    </a:lnTo>
                    <a:lnTo>
                      <a:pt x="1084" y="362"/>
                    </a:lnTo>
                    <a:lnTo>
                      <a:pt x="1091" y="368"/>
                    </a:lnTo>
                    <a:lnTo>
                      <a:pt x="1096" y="374"/>
                    </a:lnTo>
                    <a:lnTo>
                      <a:pt x="1098" y="384"/>
                    </a:lnTo>
                    <a:lnTo>
                      <a:pt x="1098" y="418"/>
                    </a:lnTo>
                    <a:lnTo>
                      <a:pt x="1098" y="418"/>
                    </a:lnTo>
                    <a:lnTo>
                      <a:pt x="1096" y="428"/>
                    </a:lnTo>
                    <a:lnTo>
                      <a:pt x="1091" y="437"/>
                    </a:lnTo>
                    <a:lnTo>
                      <a:pt x="1084" y="442"/>
                    </a:lnTo>
                    <a:lnTo>
                      <a:pt x="1074" y="443"/>
                    </a:lnTo>
                    <a:lnTo>
                      <a:pt x="1041" y="443"/>
                    </a:lnTo>
                    <a:lnTo>
                      <a:pt x="1041" y="443"/>
                    </a:lnTo>
                    <a:lnTo>
                      <a:pt x="1030" y="442"/>
                    </a:lnTo>
                    <a:lnTo>
                      <a:pt x="1022" y="437"/>
                    </a:lnTo>
                    <a:lnTo>
                      <a:pt x="1017" y="428"/>
                    </a:lnTo>
                    <a:lnTo>
                      <a:pt x="1015" y="418"/>
                    </a:lnTo>
                    <a:lnTo>
                      <a:pt x="1015" y="38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96" name="Freeform 86"/>
              <p:cNvSpPr>
                <a:spLocks/>
              </p:cNvSpPr>
              <p:nvPr/>
            </p:nvSpPr>
            <p:spPr bwMode="gray">
              <a:xfrm>
                <a:off x="12592050" y="544513"/>
                <a:ext cx="209550" cy="165100"/>
              </a:xfrm>
              <a:custGeom>
                <a:avLst/>
                <a:gdLst/>
                <a:ahLst/>
                <a:cxnLst>
                  <a:cxn ang="0">
                    <a:pos x="253" y="207"/>
                  </a:cxn>
                  <a:cxn ang="0">
                    <a:pos x="253" y="207"/>
                  </a:cxn>
                  <a:cxn ang="0">
                    <a:pos x="258" y="207"/>
                  </a:cxn>
                  <a:cxn ang="0">
                    <a:pos x="262" y="204"/>
                  </a:cxn>
                  <a:cxn ang="0">
                    <a:pos x="265" y="200"/>
                  </a:cxn>
                  <a:cxn ang="0">
                    <a:pos x="265" y="195"/>
                  </a:cxn>
                  <a:cxn ang="0">
                    <a:pos x="265" y="11"/>
                  </a:cxn>
                  <a:cxn ang="0">
                    <a:pos x="265" y="11"/>
                  </a:cxn>
                  <a:cxn ang="0">
                    <a:pos x="265" y="8"/>
                  </a:cxn>
                  <a:cxn ang="0">
                    <a:pos x="262" y="3"/>
                  </a:cxn>
                  <a:cxn ang="0">
                    <a:pos x="258" y="1"/>
                  </a:cxn>
                  <a:cxn ang="0">
                    <a:pos x="253" y="0"/>
                  </a:cxn>
                  <a:cxn ang="0">
                    <a:pos x="14" y="0"/>
                  </a:cxn>
                  <a:cxn ang="0">
                    <a:pos x="14" y="0"/>
                  </a:cxn>
                  <a:cxn ang="0">
                    <a:pos x="9" y="1"/>
                  </a:cxn>
                  <a:cxn ang="0">
                    <a:pos x="3" y="3"/>
                  </a:cxn>
                  <a:cxn ang="0">
                    <a:pos x="2" y="8"/>
                  </a:cxn>
                  <a:cxn ang="0">
                    <a:pos x="0" y="11"/>
                  </a:cxn>
                  <a:cxn ang="0">
                    <a:pos x="0" y="195"/>
                  </a:cxn>
                  <a:cxn ang="0">
                    <a:pos x="0" y="195"/>
                  </a:cxn>
                  <a:cxn ang="0">
                    <a:pos x="2" y="200"/>
                  </a:cxn>
                  <a:cxn ang="0">
                    <a:pos x="3" y="204"/>
                  </a:cxn>
                  <a:cxn ang="0">
                    <a:pos x="9" y="207"/>
                  </a:cxn>
                  <a:cxn ang="0">
                    <a:pos x="14" y="207"/>
                  </a:cxn>
                  <a:cxn ang="0">
                    <a:pos x="253" y="207"/>
                  </a:cxn>
                </a:cxnLst>
                <a:rect l="0" t="0" r="r" b="b"/>
                <a:pathLst>
                  <a:path w="265" h="207">
                    <a:moveTo>
                      <a:pt x="253" y="207"/>
                    </a:moveTo>
                    <a:lnTo>
                      <a:pt x="253" y="207"/>
                    </a:lnTo>
                    <a:lnTo>
                      <a:pt x="258" y="207"/>
                    </a:lnTo>
                    <a:lnTo>
                      <a:pt x="262" y="204"/>
                    </a:lnTo>
                    <a:lnTo>
                      <a:pt x="265" y="200"/>
                    </a:lnTo>
                    <a:lnTo>
                      <a:pt x="265" y="195"/>
                    </a:lnTo>
                    <a:lnTo>
                      <a:pt x="265" y="11"/>
                    </a:lnTo>
                    <a:lnTo>
                      <a:pt x="265" y="11"/>
                    </a:lnTo>
                    <a:lnTo>
                      <a:pt x="265" y="8"/>
                    </a:lnTo>
                    <a:lnTo>
                      <a:pt x="262" y="3"/>
                    </a:lnTo>
                    <a:lnTo>
                      <a:pt x="258" y="1"/>
                    </a:lnTo>
                    <a:lnTo>
                      <a:pt x="253" y="0"/>
                    </a:lnTo>
                    <a:lnTo>
                      <a:pt x="14" y="0"/>
                    </a:lnTo>
                    <a:lnTo>
                      <a:pt x="14" y="0"/>
                    </a:lnTo>
                    <a:lnTo>
                      <a:pt x="9" y="1"/>
                    </a:lnTo>
                    <a:lnTo>
                      <a:pt x="3" y="3"/>
                    </a:lnTo>
                    <a:lnTo>
                      <a:pt x="2" y="8"/>
                    </a:lnTo>
                    <a:lnTo>
                      <a:pt x="0" y="11"/>
                    </a:lnTo>
                    <a:lnTo>
                      <a:pt x="0" y="195"/>
                    </a:lnTo>
                    <a:lnTo>
                      <a:pt x="0" y="195"/>
                    </a:lnTo>
                    <a:lnTo>
                      <a:pt x="2" y="200"/>
                    </a:lnTo>
                    <a:lnTo>
                      <a:pt x="3" y="204"/>
                    </a:lnTo>
                    <a:lnTo>
                      <a:pt x="9" y="207"/>
                    </a:lnTo>
                    <a:lnTo>
                      <a:pt x="14" y="207"/>
                    </a:lnTo>
                    <a:lnTo>
                      <a:pt x="253" y="20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97" name="Freeform 87"/>
              <p:cNvSpPr>
                <a:spLocks/>
              </p:cNvSpPr>
              <p:nvPr/>
            </p:nvSpPr>
            <p:spPr bwMode="gray">
              <a:xfrm>
                <a:off x="12592050" y="755650"/>
                <a:ext cx="411163" cy="44450"/>
              </a:xfrm>
              <a:custGeom>
                <a:avLst/>
                <a:gdLst/>
                <a:ahLst/>
                <a:cxnLst>
                  <a:cxn ang="0">
                    <a:pos x="518" y="0"/>
                  </a:cxn>
                  <a:cxn ang="0">
                    <a:pos x="0" y="0"/>
                  </a:cxn>
                  <a:cxn ang="0">
                    <a:pos x="0" y="55"/>
                  </a:cxn>
                  <a:cxn ang="0">
                    <a:pos x="493" y="55"/>
                  </a:cxn>
                  <a:cxn ang="0">
                    <a:pos x="493" y="55"/>
                  </a:cxn>
                  <a:cxn ang="0">
                    <a:pos x="494" y="38"/>
                  </a:cxn>
                  <a:cxn ang="0">
                    <a:pos x="499" y="23"/>
                  </a:cxn>
                  <a:cxn ang="0">
                    <a:pos x="508" y="11"/>
                  </a:cxn>
                  <a:cxn ang="0">
                    <a:pos x="518" y="0"/>
                  </a:cxn>
                  <a:cxn ang="0">
                    <a:pos x="518" y="0"/>
                  </a:cxn>
                </a:cxnLst>
                <a:rect l="0" t="0" r="r" b="b"/>
                <a:pathLst>
                  <a:path w="518" h="55">
                    <a:moveTo>
                      <a:pt x="518" y="0"/>
                    </a:moveTo>
                    <a:lnTo>
                      <a:pt x="0" y="0"/>
                    </a:lnTo>
                    <a:lnTo>
                      <a:pt x="0" y="55"/>
                    </a:lnTo>
                    <a:lnTo>
                      <a:pt x="493" y="55"/>
                    </a:lnTo>
                    <a:lnTo>
                      <a:pt x="493" y="55"/>
                    </a:lnTo>
                    <a:lnTo>
                      <a:pt x="494" y="38"/>
                    </a:lnTo>
                    <a:lnTo>
                      <a:pt x="499" y="23"/>
                    </a:lnTo>
                    <a:lnTo>
                      <a:pt x="508" y="11"/>
                    </a:lnTo>
                    <a:lnTo>
                      <a:pt x="518" y="0"/>
                    </a:lnTo>
                    <a:lnTo>
                      <a:pt x="51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98" name="Rectangle 88"/>
              <p:cNvSpPr>
                <a:spLocks noChangeArrowheads="1"/>
              </p:cNvSpPr>
              <p:nvPr/>
            </p:nvSpPr>
            <p:spPr bwMode="gray">
              <a:xfrm>
                <a:off x="12592050" y="850900"/>
                <a:ext cx="265113" cy="4445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99" name="Rectangle 89"/>
              <p:cNvSpPr>
                <a:spLocks noChangeArrowheads="1"/>
              </p:cNvSpPr>
              <p:nvPr/>
            </p:nvSpPr>
            <p:spPr bwMode="gray">
              <a:xfrm>
                <a:off x="12847638" y="654050"/>
                <a:ext cx="298450" cy="428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100" name="Rectangle 90"/>
              <p:cNvSpPr>
                <a:spLocks noChangeArrowheads="1"/>
              </p:cNvSpPr>
              <p:nvPr/>
            </p:nvSpPr>
            <p:spPr bwMode="gray">
              <a:xfrm>
                <a:off x="12847638" y="557213"/>
                <a:ext cx="173038" cy="4445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101" name="Freeform 91"/>
              <p:cNvSpPr>
                <a:spLocks/>
              </p:cNvSpPr>
              <p:nvPr/>
            </p:nvSpPr>
            <p:spPr bwMode="gray">
              <a:xfrm>
                <a:off x="12954000" y="773113"/>
                <a:ext cx="284163" cy="398463"/>
              </a:xfrm>
              <a:custGeom>
                <a:avLst/>
                <a:gdLst/>
                <a:ahLst/>
                <a:cxnLst>
                  <a:cxn ang="0">
                    <a:pos x="286" y="503"/>
                  </a:cxn>
                  <a:cxn ang="0">
                    <a:pos x="290" y="501"/>
                  </a:cxn>
                  <a:cxn ang="0">
                    <a:pos x="295" y="496"/>
                  </a:cxn>
                  <a:cxn ang="0">
                    <a:pos x="296" y="471"/>
                  </a:cxn>
                  <a:cxn ang="0">
                    <a:pos x="296" y="466"/>
                  </a:cxn>
                  <a:cxn ang="0">
                    <a:pos x="350" y="421"/>
                  </a:cxn>
                  <a:cxn ang="0">
                    <a:pos x="354" y="417"/>
                  </a:cxn>
                  <a:cxn ang="0">
                    <a:pos x="359" y="409"/>
                  </a:cxn>
                  <a:cxn ang="0">
                    <a:pos x="359" y="334"/>
                  </a:cxn>
                  <a:cxn ang="0">
                    <a:pos x="359" y="247"/>
                  </a:cxn>
                  <a:cxn ang="0">
                    <a:pos x="355" y="238"/>
                  </a:cxn>
                  <a:cxn ang="0">
                    <a:pos x="349" y="233"/>
                  </a:cxn>
                  <a:cxn ang="0">
                    <a:pos x="195" y="184"/>
                  </a:cxn>
                  <a:cxn ang="0">
                    <a:pos x="192" y="181"/>
                  </a:cxn>
                  <a:cxn ang="0">
                    <a:pos x="192" y="34"/>
                  </a:cxn>
                  <a:cxn ang="0">
                    <a:pos x="192" y="33"/>
                  </a:cxn>
                  <a:cxn ang="0">
                    <a:pos x="188" y="21"/>
                  </a:cxn>
                  <a:cxn ang="0">
                    <a:pos x="182" y="11"/>
                  </a:cxn>
                  <a:cxn ang="0">
                    <a:pos x="172" y="4"/>
                  </a:cxn>
                  <a:cxn ang="0">
                    <a:pos x="160" y="0"/>
                  </a:cxn>
                  <a:cxn ang="0">
                    <a:pos x="118" y="0"/>
                  </a:cxn>
                  <a:cxn ang="0">
                    <a:pos x="106" y="4"/>
                  </a:cxn>
                  <a:cxn ang="0">
                    <a:pos x="94" y="11"/>
                  </a:cxn>
                  <a:cxn ang="0">
                    <a:pos x="86" y="21"/>
                  </a:cxn>
                  <a:cxn ang="0">
                    <a:pos x="82" y="34"/>
                  </a:cxn>
                  <a:cxn ang="0">
                    <a:pos x="81" y="38"/>
                  </a:cxn>
                  <a:cxn ang="0">
                    <a:pos x="82" y="159"/>
                  </a:cxn>
                  <a:cxn ang="0">
                    <a:pos x="82" y="237"/>
                  </a:cxn>
                  <a:cxn ang="0">
                    <a:pos x="82" y="280"/>
                  </a:cxn>
                  <a:cxn ang="0">
                    <a:pos x="79" y="287"/>
                  </a:cxn>
                  <a:cxn ang="0">
                    <a:pos x="72" y="291"/>
                  </a:cxn>
                  <a:cxn ang="0">
                    <a:pos x="72" y="291"/>
                  </a:cxn>
                  <a:cxn ang="0">
                    <a:pos x="65" y="287"/>
                  </a:cxn>
                  <a:cxn ang="0">
                    <a:pos x="62" y="280"/>
                  </a:cxn>
                  <a:cxn ang="0">
                    <a:pos x="62" y="218"/>
                  </a:cxn>
                  <a:cxn ang="0">
                    <a:pos x="55" y="216"/>
                  </a:cxn>
                  <a:cxn ang="0">
                    <a:pos x="48" y="216"/>
                  </a:cxn>
                  <a:cxn ang="0">
                    <a:pos x="30" y="221"/>
                  </a:cxn>
                  <a:cxn ang="0">
                    <a:pos x="16" y="230"/>
                  </a:cxn>
                  <a:cxn ang="0">
                    <a:pos x="8" y="237"/>
                  </a:cxn>
                  <a:cxn ang="0">
                    <a:pos x="0" y="259"/>
                  </a:cxn>
                  <a:cxn ang="0">
                    <a:pos x="6" y="279"/>
                  </a:cxn>
                  <a:cxn ang="0">
                    <a:pos x="64" y="415"/>
                  </a:cxn>
                  <a:cxn ang="0">
                    <a:pos x="123" y="461"/>
                  </a:cxn>
                  <a:cxn ang="0">
                    <a:pos x="126" y="471"/>
                  </a:cxn>
                  <a:cxn ang="0">
                    <a:pos x="126" y="493"/>
                  </a:cxn>
                  <a:cxn ang="0">
                    <a:pos x="129" y="500"/>
                  </a:cxn>
                  <a:cxn ang="0">
                    <a:pos x="136" y="503"/>
                  </a:cxn>
                </a:cxnLst>
                <a:rect l="0" t="0" r="r" b="b"/>
                <a:pathLst>
                  <a:path w="359" h="503">
                    <a:moveTo>
                      <a:pt x="136" y="503"/>
                    </a:moveTo>
                    <a:lnTo>
                      <a:pt x="286" y="503"/>
                    </a:lnTo>
                    <a:lnTo>
                      <a:pt x="286" y="503"/>
                    </a:lnTo>
                    <a:lnTo>
                      <a:pt x="290" y="501"/>
                    </a:lnTo>
                    <a:lnTo>
                      <a:pt x="293" y="500"/>
                    </a:lnTo>
                    <a:lnTo>
                      <a:pt x="295" y="496"/>
                    </a:lnTo>
                    <a:lnTo>
                      <a:pt x="296" y="493"/>
                    </a:lnTo>
                    <a:lnTo>
                      <a:pt x="296" y="471"/>
                    </a:lnTo>
                    <a:lnTo>
                      <a:pt x="296" y="471"/>
                    </a:lnTo>
                    <a:lnTo>
                      <a:pt x="296" y="466"/>
                    </a:lnTo>
                    <a:lnTo>
                      <a:pt x="300" y="463"/>
                    </a:lnTo>
                    <a:lnTo>
                      <a:pt x="350" y="421"/>
                    </a:lnTo>
                    <a:lnTo>
                      <a:pt x="350" y="421"/>
                    </a:lnTo>
                    <a:lnTo>
                      <a:pt x="354" y="417"/>
                    </a:lnTo>
                    <a:lnTo>
                      <a:pt x="357" y="414"/>
                    </a:lnTo>
                    <a:lnTo>
                      <a:pt x="359" y="409"/>
                    </a:lnTo>
                    <a:lnTo>
                      <a:pt x="359" y="404"/>
                    </a:lnTo>
                    <a:lnTo>
                      <a:pt x="359" y="334"/>
                    </a:lnTo>
                    <a:lnTo>
                      <a:pt x="359" y="247"/>
                    </a:lnTo>
                    <a:lnTo>
                      <a:pt x="359" y="247"/>
                    </a:lnTo>
                    <a:lnTo>
                      <a:pt x="359" y="243"/>
                    </a:lnTo>
                    <a:lnTo>
                      <a:pt x="355" y="238"/>
                    </a:lnTo>
                    <a:lnTo>
                      <a:pt x="354" y="235"/>
                    </a:lnTo>
                    <a:lnTo>
                      <a:pt x="349" y="233"/>
                    </a:lnTo>
                    <a:lnTo>
                      <a:pt x="330" y="227"/>
                    </a:lnTo>
                    <a:lnTo>
                      <a:pt x="195" y="184"/>
                    </a:lnTo>
                    <a:lnTo>
                      <a:pt x="195" y="184"/>
                    </a:lnTo>
                    <a:lnTo>
                      <a:pt x="192" y="181"/>
                    </a:lnTo>
                    <a:lnTo>
                      <a:pt x="192" y="178"/>
                    </a:lnTo>
                    <a:lnTo>
                      <a:pt x="192" y="34"/>
                    </a:lnTo>
                    <a:lnTo>
                      <a:pt x="192" y="33"/>
                    </a:lnTo>
                    <a:lnTo>
                      <a:pt x="192" y="33"/>
                    </a:lnTo>
                    <a:lnTo>
                      <a:pt x="190" y="26"/>
                    </a:lnTo>
                    <a:lnTo>
                      <a:pt x="188" y="21"/>
                    </a:lnTo>
                    <a:lnTo>
                      <a:pt x="185" y="16"/>
                    </a:lnTo>
                    <a:lnTo>
                      <a:pt x="182" y="11"/>
                    </a:lnTo>
                    <a:lnTo>
                      <a:pt x="177" y="7"/>
                    </a:lnTo>
                    <a:lnTo>
                      <a:pt x="172" y="4"/>
                    </a:lnTo>
                    <a:lnTo>
                      <a:pt x="167" y="2"/>
                    </a:lnTo>
                    <a:lnTo>
                      <a:pt x="160" y="0"/>
                    </a:lnTo>
                    <a:lnTo>
                      <a:pt x="118" y="0"/>
                    </a:lnTo>
                    <a:lnTo>
                      <a:pt x="118" y="0"/>
                    </a:lnTo>
                    <a:lnTo>
                      <a:pt x="111" y="2"/>
                    </a:lnTo>
                    <a:lnTo>
                      <a:pt x="106" y="4"/>
                    </a:lnTo>
                    <a:lnTo>
                      <a:pt x="99" y="7"/>
                    </a:lnTo>
                    <a:lnTo>
                      <a:pt x="94" y="11"/>
                    </a:lnTo>
                    <a:lnTo>
                      <a:pt x="89" y="16"/>
                    </a:lnTo>
                    <a:lnTo>
                      <a:pt x="86" y="21"/>
                    </a:lnTo>
                    <a:lnTo>
                      <a:pt x="84" y="27"/>
                    </a:lnTo>
                    <a:lnTo>
                      <a:pt x="82" y="34"/>
                    </a:lnTo>
                    <a:lnTo>
                      <a:pt x="82" y="34"/>
                    </a:lnTo>
                    <a:lnTo>
                      <a:pt x="81" y="38"/>
                    </a:lnTo>
                    <a:lnTo>
                      <a:pt x="81" y="159"/>
                    </a:lnTo>
                    <a:lnTo>
                      <a:pt x="82" y="159"/>
                    </a:lnTo>
                    <a:lnTo>
                      <a:pt x="82" y="237"/>
                    </a:lnTo>
                    <a:lnTo>
                      <a:pt x="82" y="237"/>
                    </a:lnTo>
                    <a:lnTo>
                      <a:pt x="82" y="280"/>
                    </a:lnTo>
                    <a:lnTo>
                      <a:pt x="82" y="280"/>
                    </a:lnTo>
                    <a:lnTo>
                      <a:pt x="81" y="284"/>
                    </a:lnTo>
                    <a:lnTo>
                      <a:pt x="79" y="287"/>
                    </a:lnTo>
                    <a:lnTo>
                      <a:pt x="75" y="289"/>
                    </a:lnTo>
                    <a:lnTo>
                      <a:pt x="72" y="291"/>
                    </a:lnTo>
                    <a:lnTo>
                      <a:pt x="72" y="291"/>
                    </a:lnTo>
                    <a:lnTo>
                      <a:pt x="72" y="291"/>
                    </a:lnTo>
                    <a:lnTo>
                      <a:pt x="67" y="289"/>
                    </a:lnTo>
                    <a:lnTo>
                      <a:pt x="65" y="287"/>
                    </a:lnTo>
                    <a:lnTo>
                      <a:pt x="62" y="284"/>
                    </a:lnTo>
                    <a:lnTo>
                      <a:pt x="62" y="280"/>
                    </a:lnTo>
                    <a:lnTo>
                      <a:pt x="62" y="237"/>
                    </a:lnTo>
                    <a:lnTo>
                      <a:pt x="62" y="218"/>
                    </a:lnTo>
                    <a:lnTo>
                      <a:pt x="62" y="218"/>
                    </a:lnTo>
                    <a:lnTo>
                      <a:pt x="55" y="216"/>
                    </a:lnTo>
                    <a:lnTo>
                      <a:pt x="48" y="216"/>
                    </a:lnTo>
                    <a:lnTo>
                      <a:pt x="48" y="216"/>
                    </a:lnTo>
                    <a:lnTo>
                      <a:pt x="40" y="218"/>
                    </a:lnTo>
                    <a:lnTo>
                      <a:pt x="30" y="221"/>
                    </a:lnTo>
                    <a:lnTo>
                      <a:pt x="16" y="230"/>
                    </a:lnTo>
                    <a:lnTo>
                      <a:pt x="16" y="230"/>
                    </a:lnTo>
                    <a:lnTo>
                      <a:pt x="8" y="237"/>
                    </a:lnTo>
                    <a:lnTo>
                      <a:pt x="8" y="237"/>
                    </a:lnTo>
                    <a:lnTo>
                      <a:pt x="3" y="247"/>
                    </a:lnTo>
                    <a:lnTo>
                      <a:pt x="0" y="259"/>
                    </a:lnTo>
                    <a:lnTo>
                      <a:pt x="1" y="269"/>
                    </a:lnTo>
                    <a:lnTo>
                      <a:pt x="6" y="279"/>
                    </a:lnTo>
                    <a:lnTo>
                      <a:pt x="28" y="334"/>
                    </a:lnTo>
                    <a:lnTo>
                      <a:pt x="64" y="415"/>
                    </a:lnTo>
                    <a:lnTo>
                      <a:pt x="123" y="461"/>
                    </a:lnTo>
                    <a:lnTo>
                      <a:pt x="123" y="461"/>
                    </a:lnTo>
                    <a:lnTo>
                      <a:pt x="126" y="466"/>
                    </a:lnTo>
                    <a:lnTo>
                      <a:pt x="126" y="471"/>
                    </a:lnTo>
                    <a:lnTo>
                      <a:pt x="126" y="493"/>
                    </a:lnTo>
                    <a:lnTo>
                      <a:pt x="126" y="493"/>
                    </a:lnTo>
                    <a:lnTo>
                      <a:pt x="128" y="496"/>
                    </a:lnTo>
                    <a:lnTo>
                      <a:pt x="129" y="500"/>
                    </a:lnTo>
                    <a:lnTo>
                      <a:pt x="133" y="501"/>
                    </a:lnTo>
                    <a:lnTo>
                      <a:pt x="136" y="503"/>
                    </a:lnTo>
                    <a:lnTo>
                      <a:pt x="136" y="5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solidFill>
                    <a:prstClr val="black"/>
                  </a:solidFill>
                  <a:latin typeface="Huawei Sans" panose="020C0503030203020204" pitchFamily="34" charset="0"/>
                  <a:cs typeface="Arial" pitchFamily="34" charset="0"/>
                  <a:sym typeface="Arial" panose="020B0604020202020204" pitchFamily="34" charset="0"/>
                </a:endParaRPr>
              </a:p>
            </p:txBody>
          </p:sp>
        </p:grpSp>
        <p:sp>
          <p:nvSpPr>
            <p:cNvPr id="11" name="矩形 10"/>
            <p:cNvSpPr/>
            <p:nvPr/>
          </p:nvSpPr>
          <p:spPr bwMode="gray">
            <a:xfrm>
              <a:off x="406666" y="2163729"/>
              <a:ext cx="1099980" cy="276999"/>
            </a:xfrm>
            <a:prstGeom prst="rect">
              <a:avLst/>
            </a:prstGeom>
          </p:spPr>
          <p:txBody>
            <a:bodyPr wrap="none">
              <a:spAutoFit/>
            </a:bodyPr>
            <a:lstStyle/>
            <a:p>
              <a:pPr algn="ctr" fontAlgn="ctr"/>
              <a:r>
                <a:rPr lang="en-US" sz="1200" b="1" dirty="0" smtClean="0">
                  <a:solidFill>
                    <a:prstClr val="black"/>
                  </a:solidFill>
                  <a:latin typeface="Huawei Sans" panose="020C0503030203020204" pitchFamily="34" charset="0"/>
                </a:rPr>
                <a:t>Applications</a:t>
              </a:r>
              <a:endParaRPr lang="en-US" altLang="zh-CN" sz="1200" b="1" dirty="0">
                <a:solidFill>
                  <a:prstClr val="black"/>
                </a:solidFill>
                <a:latin typeface="Huawei Sans" panose="020C0503030203020204" pitchFamily="34" charset="0"/>
                <a:cs typeface="Arial" panose="020B0604020202020204" pitchFamily="34" charset="0"/>
                <a:sym typeface="Arial" panose="020B0604020202020204" pitchFamily="34" charset="0"/>
              </a:endParaRPr>
            </a:p>
          </p:txBody>
        </p:sp>
        <p:sp>
          <p:nvSpPr>
            <p:cNvPr id="12" name="矩形 11"/>
            <p:cNvSpPr/>
            <p:nvPr/>
          </p:nvSpPr>
          <p:spPr bwMode="gray">
            <a:xfrm>
              <a:off x="1506029" y="1737959"/>
              <a:ext cx="1303200" cy="564211"/>
            </a:xfrm>
            <a:prstGeom prst="rect">
              <a:avLst/>
            </a:prstGeom>
            <a:solidFill>
              <a:srgbClr val="56C4D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400" fontAlgn="ctr">
                <a:defRPr/>
              </a:pPr>
              <a:r>
                <a:rPr lang="en-US" sz="1200" b="1" dirty="0" smtClean="0">
                  <a:solidFill>
                    <a:prstClr val="white"/>
                  </a:solidFill>
                </a:rPr>
                <a:t>Security polic</a:t>
              </a:r>
              <a:r>
                <a:rPr lang="en-US" altLang="zh-CN" sz="1200" b="1" dirty="0" smtClean="0">
                  <a:solidFill>
                    <a:prstClr val="white"/>
                  </a:solidFill>
                </a:rPr>
                <a:t>y application</a:t>
              </a:r>
              <a:endParaRPr lang="en-US" sz="1200" b="1" dirty="0">
                <a:solidFill>
                  <a:prstClr val="white"/>
                </a:solidFill>
              </a:endParaRPr>
            </a:p>
          </p:txBody>
        </p:sp>
        <p:sp>
          <p:nvSpPr>
            <p:cNvPr id="13" name="矩形 12"/>
            <p:cNvSpPr/>
            <p:nvPr/>
          </p:nvSpPr>
          <p:spPr bwMode="gray">
            <a:xfrm>
              <a:off x="3230035" y="1737959"/>
              <a:ext cx="1303200" cy="564211"/>
            </a:xfrm>
            <a:prstGeom prst="rect">
              <a:avLst/>
            </a:prstGeom>
            <a:solidFill>
              <a:srgbClr val="56C4D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400" fontAlgn="ctr">
                <a:defRPr/>
              </a:pPr>
              <a:r>
                <a:rPr lang="en-US" sz="1200" b="1" dirty="0" smtClean="0">
                  <a:solidFill>
                    <a:prstClr val="white"/>
                  </a:solidFill>
                </a:rPr>
                <a:t>APM application</a:t>
              </a:r>
              <a:endParaRPr lang="en-US" altLang="zh-CN" sz="1200" b="1" kern="0" dirty="0" smtClean="0">
                <a:solidFill>
                  <a:prstClr val="white"/>
                </a:solidFill>
                <a:cs typeface="Arial" pitchFamily="34" charset="0"/>
              </a:endParaRPr>
            </a:p>
          </p:txBody>
        </p:sp>
        <p:sp>
          <p:nvSpPr>
            <p:cNvPr id="14" name="矩形 13"/>
            <p:cNvSpPr/>
            <p:nvPr/>
          </p:nvSpPr>
          <p:spPr bwMode="gray">
            <a:xfrm>
              <a:off x="4954041" y="1737959"/>
              <a:ext cx="1304445" cy="564211"/>
            </a:xfrm>
            <a:prstGeom prst="rect">
              <a:avLst/>
            </a:prstGeom>
            <a:solidFill>
              <a:srgbClr val="56C4D2"/>
            </a:solidFill>
            <a:ln w="9525">
              <a:noFill/>
            </a:ln>
          </p:spPr>
          <p:style>
            <a:lnRef idx="2">
              <a:schemeClr val="accent6">
                <a:shade val="50000"/>
              </a:schemeClr>
            </a:lnRef>
            <a:fillRef idx="1">
              <a:schemeClr val="accent6"/>
            </a:fillRef>
            <a:effectRef idx="0">
              <a:schemeClr val="accent6"/>
            </a:effectRef>
            <a:fontRef idx="minor">
              <a:schemeClr val="lt1"/>
            </a:fontRef>
          </p:style>
          <p:txBody>
            <a:bodyPr lIns="36000" rIns="36000" rtlCol="0" anchor="ctr"/>
            <a:lstStyle/>
            <a:p>
              <a:pPr algn="ctr" defTabSz="914400" fontAlgn="ctr">
                <a:defRPr/>
              </a:pPr>
              <a:r>
                <a:rPr lang="en-US" sz="1200" b="1" dirty="0" smtClean="0">
                  <a:solidFill>
                    <a:prstClr val="white"/>
                  </a:solidFill>
                </a:rPr>
                <a:t>Data visualization application</a:t>
              </a:r>
              <a:endParaRPr lang="en-US" altLang="zh-CN" sz="1200" b="1" kern="0" dirty="0">
                <a:solidFill>
                  <a:prstClr val="white"/>
                </a:solidFill>
                <a:cs typeface="Arial" pitchFamily="34" charset="0"/>
              </a:endParaRPr>
            </a:p>
          </p:txBody>
        </p:sp>
        <p:sp>
          <p:nvSpPr>
            <p:cNvPr id="16" name="TextBox 568"/>
            <p:cNvSpPr txBox="1"/>
            <p:nvPr/>
          </p:nvSpPr>
          <p:spPr bwMode="gray">
            <a:xfrm>
              <a:off x="3925179" y="2347062"/>
              <a:ext cx="601024" cy="276999"/>
            </a:xfrm>
            <a:prstGeom prst="rect">
              <a:avLst/>
            </a:prstGeom>
            <a:noFill/>
          </p:spPr>
          <p:txBody>
            <a:bodyPr wrap="square" rtlCol="0">
              <a:spAutoFit/>
            </a:bodyPr>
            <a:lstStyle/>
            <a:p>
              <a:pPr algn="ctr" fontAlgn="ctr"/>
              <a:r>
                <a:rPr lang="en-US" sz="1200" dirty="0" smtClean="0">
                  <a:solidFill>
                    <a:prstClr val="black"/>
                  </a:solidFill>
                  <a:latin typeface="Huawei Sans" panose="020C0503030203020204" pitchFamily="34" charset="0"/>
                </a:rPr>
                <a:t>APIs</a:t>
              </a:r>
              <a:endParaRPr lang="en-US" altLang="zh-CN" sz="1200" dirty="0">
                <a:solidFill>
                  <a:prstClr val="black"/>
                </a:solidFill>
                <a:latin typeface="Huawei Sans" panose="020C0503030203020204" pitchFamily="34" charset="0"/>
              </a:endParaRPr>
            </a:p>
          </p:txBody>
        </p:sp>
        <p:sp>
          <p:nvSpPr>
            <p:cNvPr id="50" name="圆角矩形 49"/>
            <p:cNvSpPr/>
            <p:nvPr/>
          </p:nvSpPr>
          <p:spPr bwMode="gray">
            <a:xfrm>
              <a:off x="1490084" y="4995426"/>
              <a:ext cx="4738619" cy="888601"/>
            </a:xfrm>
            <a:prstGeom prst="roundRect">
              <a:avLst>
                <a:gd name="adj" fmla="val 7054"/>
              </a:avLst>
            </a:prstGeom>
            <a:noFill/>
            <a:ln w="9525" cap="flat" cmpd="sng" algn="ctr">
              <a:solidFill>
                <a:schemeClr val="bg1">
                  <a:lumMod val="7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801688" fontAlgn="ctr">
                <a:spcBef>
                  <a:spcPct val="0"/>
                </a:spcBef>
                <a:spcAft>
                  <a:spcPct val="0"/>
                </a:spcAft>
              </a:pPr>
              <a:endParaRPr lang="en-US" altLang="zh-CN" sz="1200" b="1" dirty="0" smtClean="0">
                <a:solidFill>
                  <a:prstClr val="black"/>
                </a:solidFill>
                <a:latin typeface="Huawei Sans" panose="020C0503030203020204" pitchFamily="34" charset="0"/>
                <a:cs typeface="Arial" pitchFamily="34" charset="0"/>
                <a:sym typeface="Arial" panose="020B0604020202020204" pitchFamily="34" charset="0"/>
              </a:endParaRPr>
            </a:p>
          </p:txBody>
        </p:sp>
        <p:cxnSp>
          <p:nvCxnSpPr>
            <p:cNvPr id="51" name="直接连接符 50"/>
            <p:cNvCxnSpPr/>
            <p:nvPr/>
          </p:nvCxnSpPr>
          <p:spPr bwMode="gray">
            <a:xfrm flipV="1">
              <a:off x="1799125" y="5257681"/>
              <a:ext cx="1437031" cy="398663"/>
            </a:xfrm>
            <a:prstGeom prst="line">
              <a:avLst/>
            </a:prstGeom>
            <a:solidFill>
              <a:schemeClr val="accent1"/>
            </a:solidFill>
            <a:ln w="3175" cap="flat" cmpd="sng" algn="ctr">
              <a:solidFill>
                <a:srgbClr val="56C4D2"/>
              </a:solidFill>
              <a:prstDash val="sysDot"/>
              <a:round/>
              <a:headEnd type="none" w="med" len="med"/>
              <a:tailEnd type="none" w="med" len="med"/>
            </a:ln>
            <a:effectLst/>
          </p:spPr>
        </p:cxnSp>
        <p:cxnSp>
          <p:nvCxnSpPr>
            <p:cNvPr id="52" name="直接连接符 51"/>
            <p:cNvCxnSpPr/>
            <p:nvPr/>
          </p:nvCxnSpPr>
          <p:spPr bwMode="gray">
            <a:xfrm flipV="1">
              <a:off x="2983779" y="5257682"/>
              <a:ext cx="252377" cy="407112"/>
            </a:xfrm>
            <a:prstGeom prst="line">
              <a:avLst/>
            </a:prstGeom>
            <a:solidFill>
              <a:schemeClr val="accent1"/>
            </a:solidFill>
            <a:ln w="3175" cap="flat" cmpd="sng" algn="ctr">
              <a:solidFill>
                <a:srgbClr val="56C4D2"/>
              </a:solidFill>
              <a:prstDash val="sysDot"/>
              <a:round/>
              <a:headEnd type="none" w="med" len="med"/>
              <a:tailEnd type="none" w="med" len="med"/>
            </a:ln>
            <a:effectLst/>
          </p:spPr>
        </p:cxnSp>
        <p:cxnSp>
          <p:nvCxnSpPr>
            <p:cNvPr id="53" name="直接连接符 52"/>
            <p:cNvCxnSpPr/>
            <p:nvPr/>
          </p:nvCxnSpPr>
          <p:spPr bwMode="gray">
            <a:xfrm flipV="1">
              <a:off x="2983779" y="5253246"/>
              <a:ext cx="1411222" cy="403098"/>
            </a:xfrm>
            <a:prstGeom prst="line">
              <a:avLst/>
            </a:prstGeom>
            <a:solidFill>
              <a:schemeClr val="accent1"/>
            </a:solidFill>
            <a:ln w="3175" cap="flat" cmpd="sng" algn="ctr">
              <a:solidFill>
                <a:srgbClr val="56C4D2"/>
              </a:solidFill>
              <a:prstDash val="sysDot"/>
              <a:round/>
              <a:headEnd type="none" w="med" len="med"/>
              <a:tailEnd type="none" w="med" len="med"/>
            </a:ln>
            <a:effectLst/>
          </p:spPr>
        </p:cxnSp>
        <p:cxnSp>
          <p:nvCxnSpPr>
            <p:cNvPr id="54" name="直接连接符 53"/>
            <p:cNvCxnSpPr/>
            <p:nvPr/>
          </p:nvCxnSpPr>
          <p:spPr bwMode="gray">
            <a:xfrm flipH="1" flipV="1">
              <a:off x="3236156" y="5257682"/>
              <a:ext cx="915552" cy="395026"/>
            </a:xfrm>
            <a:prstGeom prst="line">
              <a:avLst/>
            </a:prstGeom>
            <a:solidFill>
              <a:schemeClr val="accent1"/>
            </a:solidFill>
            <a:ln w="3175" cap="flat" cmpd="sng" algn="ctr">
              <a:solidFill>
                <a:srgbClr val="56C4D2"/>
              </a:solidFill>
              <a:prstDash val="sysDot"/>
              <a:round/>
              <a:headEnd type="none" w="med" len="med"/>
              <a:tailEnd type="none" w="med" len="med"/>
            </a:ln>
            <a:effectLst/>
          </p:spPr>
        </p:cxnSp>
        <p:cxnSp>
          <p:nvCxnSpPr>
            <p:cNvPr id="55" name="直接连接符 54"/>
            <p:cNvCxnSpPr/>
            <p:nvPr/>
          </p:nvCxnSpPr>
          <p:spPr bwMode="gray">
            <a:xfrm flipH="1" flipV="1">
              <a:off x="3236157" y="5257685"/>
              <a:ext cx="1474699" cy="388922"/>
            </a:xfrm>
            <a:prstGeom prst="line">
              <a:avLst/>
            </a:prstGeom>
            <a:solidFill>
              <a:schemeClr val="accent1"/>
            </a:solidFill>
            <a:ln w="3175" cap="flat" cmpd="sng" algn="ctr">
              <a:solidFill>
                <a:srgbClr val="56C4D2"/>
              </a:solidFill>
              <a:prstDash val="sysDot"/>
              <a:round/>
              <a:headEnd type="none" w="med" len="med"/>
              <a:tailEnd type="none" w="med" len="med"/>
            </a:ln>
            <a:effectLst/>
          </p:spPr>
        </p:cxnSp>
        <p:grpSp>
          <p:nvGrpSpPr>
            <p:cNvPr id="56" name="组合 387"/>
            <p:cNvGrpSpPr/>
            <p:nvPr/>
          </p:nvGrpSpPr>
          <p:grpSpPr bwMode="gray">
            <a:xfrm>
              <a:off x="3138299" y="5051972"/>
              <a:ext cx="170771" cy="201273"/>
              <a:chOff x="4622166" y="3061494"/>
              <a:chExt cx="489584" cy="615667"/>
            </a:xfrm>
            <a:solidFill>
              <a:srgbClr val="56C4D2"/>
            </a:solidFill>
          </p:grpSpPr>
          <p:grpSp>
            <p:nvGrpSpPr>
              <p:cNvPr id="86" name="组合 376"/>
              <p:cNvGrpSpPr/>
              <p:nvPr/>
            </p:nvGrpSpPr>
            <p:grpSpPr bwMode="gray">
              <a:xfrm>
                <a:off x="4622166" y="3467100"/>
                <a:ext cx="489584" cy="210061"/>
                <a:chOff x="3298897" y="4095287"/>
                <a:chExt cx="1257750" cy="591162"/>
              </a:xfrm>
              <a:grpFill/>
            </p:grpSpPr>
            <p:sp>
              <p:nvSpPr>
                <p:cNvPr id="93" name="Freeform 13"/>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94" name="Freeform 13"/>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grpSp>
          <p:grpSp>
            <p:nvGrpSpPr>
              <p:cNvPr id="87" name="组合 379"/>
              <p:cNvGrpSpPr/>
              <p:nvPr/>
            </p:nvGrpSpPr>
            <p:grpSpPr bwMode="gray">
              <a:xfrm>
                <a:off x="4622166" y="3263900"/>
                <a:ext cx="489584" cy="210061"/>
                <a:chOff x="3298897" y="4095287"/>
                <a:chExt cx="1257750" cy="591162"/>
              </a:xfrm>
              <a:grpFill/>
            </p:grpSpPr>
            <p:sp>
              <p:nvSpPr>
                <p:cNvPr id="91" name="Freeform 13"/>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92" name="Freeform 13"/>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grpSp>
          <p:grpSp>
            <p:nvGrpSpPr>
              <p:cNvPr id="88" name="组合 388"/>
              <p:cNvGrpSpPr/>
              <p:nvPr/>
            </p:nvGrpSpPr>
            <p:grpSpPr bwMode="gray">
              <a:xfrm>
                <a:off x="4622166" y="3061494"/>
                <a:ext cx="489584" cy="210061"/>
                <a:chOff x="3298897" y="4095287"/>
                <a:chExt cx="1257750" cy="591162"/>
              </a:xfrm>
              <a:grpFill/>
            </p:grpSpPr>
            <p:sp>
              <p:nvSpPr>
                <p:cNvPr id="89" name="Freeform 13"/>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90" name="Freeform 13"/>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grpSp>
        </p:grpSp>
        <p:grpSp>
          <p:nvGrpSpPr>
            <p:cNvPr id="57" name="组合 387"/>
            <p:cNvGrpSpPr/>
            <p:nvPr/>
          </p:nvGrpSpPr>
          <p:grpSpPr bwMode="gray">
            <a:xfrm>
              <a:off x="4306703" y="5051972"/>
              <a:ext cx="170771" cy="201273"/>
              <a:chOff x="4622166" y="3061494"/>
              <a:chExt cx="489584" cy="615667"/>
            </a:xfrm>
            <a:solidFill>
              <a:srgbClr val="56C4D2"/>
            </a:solidFill>
          </p:grpSpPr>
          <p:grpSp>
            <p:nvGrpSpPr>
              <p:cNvPr id="77" name="组合 376"/>
              <p:cNvGrpSpPr/>
              <p:nvPr/>
            </p:nvGrpSpPr>
            <p:grpSpPr bwMode="gray">
              <a:xfrm>
                <a:off x="4622166" y="3467100"/>
                <a:ext cx="489584" cy="210061"/>
                <a:chOff x="3298897" y="4095287"/>
                <a:chExt cx="1257750" cy="591162"/>
              </a:xfrm>
              <a:grpFill/>
            </p:grpSpPr>
            <p:sp>
              <p:nvSpPr>
                <p:cNvPr id="84" name="Freeform 13"/>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85" name="Freeform 13"/>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grpSp>
          <p:grpSp>
            <p:nvGrpSpPr>
              <p:cNvPr id="78" name="组合 379"/>
              <p:cNvGrpSpPr/>
              <p:nvPr/>
            </p:nvGrpSpPr>
            <p:grpSpPr bwMode="gray">
              <a:xfrm>
                <a:off x="4622166" y="3263900"/>
                <a:ext cx="489584" cy="210061"/>
                <a:chOff x="3298897" y="4095287"/>
                <a:chExt cx="1257750" cy="591162"/>
              </a:xfrm>
              <a:grpFill/>
            </p:grpSpPr>
            <p:sp>
              <p:nvSpPr>
                <p:cNvPr id="82" name="Freeform 13"/>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83" name="Freeform 13"/>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grpSp>
          <p:grpSp>
            <p:nvGrpSpPr>
              <p:cNvPr id="79" name="组合 388"/>
              <p:cNvGrpSpPr/>
              <p:nvPr/>
            </p:nvGrpSpPr>
            <p:grpSpPr bwMode="gray">
              <a:xfrm>
                <a:off x="4622166" y="3061494"/>
                <a:ext cx="489584" cy="210061"/>
                <a:chOff x="3298897" y="4095287"/>
                <a:chExt cx="1257750" cy="591162"/>
              </a:xfrm>
              <a:grpFill/>
            </p:grpSpPr>
            <p:sp>
              <p:nvSpPr>
                <p:cNvPr id="80" name="Freeform 13"/>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81" name="Freeform 13"/>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grpSp>
        </p:grpSp>
        <p:sp>
          <p:nvSpPr>
            <p:cNvPr id="58" name="Freeform 13"/>
            <p:cNvSpPr>
              <a:spLocks noEditPoints="1"/>
            </p:cNvSpPr>
            <p:nvPr/>
          </p:nvSpPr>
          <p:spPr bwMode="gray">
            <a:xfrm>
              <a:off x="5150871" y="5646607"/>
              <a:ext cx="365938" cy="104127"/>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56C4D2"/>
            </a:solid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59" name="Freeform 13"/>
            <p:cNvSpPr>
              <a:spLocks noEditPoints="1"/>
            </p:cNvSpPr>
            <p:nvPr/>
          </p:nvSpPr>
          <p:spPr bwMode="gray">
            <a:xfrm>
              <a:off x="3966217" y="5650242"/>
              <a:ext cx="365938" cy="104127"/>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56C4D2"/>
            </a:solid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60" name="Freeform 13"/>
            <p:cNvSpPr>
              <a:spLocks noEditPoints="1"/>
            </p:cNvSpPr>
            <p:nvPr/>
          </p:nvSpPr>
          <p:spPr bwMode="gray">
            <a:xfrm>
              <a:off x="4552019" y="5646607"/>
              <a:ext cx="365938" cy="104127"/>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56C4D2"/>
            </a:solid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61" name="Freeform 13"/>
            <p:cNvSpPr>
              <a:spLocks noEditPoints="1"/>
            </p:cNvSpPr>
            <p:nvPr/>
          </p:nvSpPr>
          <p:spPr bwMode="gray">
            <a:xfrm>
              <a:off x="5708244" y="5650242"/>
              <a:ext cx="365938" cy="104127"/>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56C4D2"/>
            </a:solid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cxnSp>
          <p:nvCxnSpPr>
            <p:cNvPr id="62" name="直接连接符 61"/>
            <p:cNvCxnSpPr/>
            <p:nvPr/>
          </p:nvCxnSpPr>
          <p:spPr bwMode="gray">
            <a:xfrm flipH="1" flipV="1">
              <a:off x="3236157" y="5257682"/>
              <a:ext cx="314196" cy="388925"/>
            </a:xfrm>
            <a:prstGeom prst="line">
              <a:avLst/>
            </a:prstGeom>
            <a:solidFill>
              <a:schemeClr val="accent1"/>
            </a:solidFill>
            <a:ln w="3175" cap="flat" cmpd="sng" algn="ctr">
              <a:solidFill>
                <a:srgbClr val="56C4D2"/>
              </a:solidFill>
              <a:prstDash val="sysDot"/>
              <a:round/>
              <a:headEnd type="none" w="med" len="med"/>
              <a:tailEnd type="none" w="med" len="med"/>
            </a:ln>
            <a:effectLst/>
          </p:spPr>
        </p:cxnSp>
        <p:cxnSp>
          <p:nvCxnSpPr>
            <p:cNvPr id="63" name="直接连接符 62"/>
            <p:cNvCxnSpPr/>
            <p:nvPr/>
          </p:nvCxnSpPr>
          <p:spPr bwMode="gray">
            <a:xfrm flipV="1">
              <a:off x="4151708" y="5257685"/>
              <a:ext cx="243294" cy="388922"/>
            </a:xfrm>
            <a:prstGeom prst="line">
              <a:avLst/>
            </a:prstGeom>
            <a:solidFill>
              <a:schemeClr val="accent1"/>
            </a:solidFill>
            <a:ln w="3175" cap="flat" cmpd="sng" algn="ctr">
              <a:solidFill>
                <a:srgbClr val="56C4D2"/>
              </a:solidFill>
              <a:prstDash val="sysDot"/>
              <a:round/>
              <a:headEnd type="none" w="med" len="med"/>
              <a:tailEnd type="none" w="med" len="med"/>
            </a:ln>
            <a:effectLst/>
          </p:spPr>
        </p:cxnSp>
        <p:cxnSp>
          <p:nvCxnSpPr>
            <p:cNvPr id="64" name="直接连接符 63"/>
            <p:cNvCxnSpPr/>
            <p:nvPr/>
          </p:nvCxnSpPr>
          <p:spPr bwMode="gray">
            <a:xfrm flipV="1">
              <a:off x="3550354" y="5239766"/>
              <a:ext cx="875614" cy="419058"/>
            </a:xfrm>
            <a:prstGeom prst="line">
              <a:avLst/>
            </a:prstGeom>
            <a:solidFill>
              <a:schemeClr val="accent1"/>
            </a:solidFill>
            <a:ln w="3175" cap="flat" cmpd="sng" algn="ctr">
              <a:solidFill>
                <a:srgbClr val="56C4D2"/>
              </a:solidFill>
              <a:prstDash val="sysDot"/>
              <a:round/>
              <a:headEnd type="none" w="med" len="med"/>
              <a:tailEnd type="none" w="med" len="med"/>
            </a:ln>
            <a:effectLst/>
          </p:spPr>
        </p:cxnSp>
        <p:sp>
          <p:nvSpPr>
            <p:cNvPr id="65" name="Freeform 13"/>
            <p:cNvSpPr>
              <a:spLocks noEditPoints="1"/>
            </p:cNvSpPr>
            <p:nvPr/>
          </p:nvSpPr>
          <p:spPr bwMode="gray">
            <a:xfrm>
              <a:off x="2827587" y="5652707"/>
              <a:ext cx="365938" cy="104127"/>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56C4D2"/>
            </a:solid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66" name="Freeform 13"/>
            <p:cNvSpPr>
              <a:spLocks noEditPoints="1"/>
            </p:cNvSpPr>
            <p:nvPr/>
          </p:nvSpPr>
          <p:spPr bwMode="gray">
            <a:xfrm>
              <a:off x="1642932" y="5656343"/>
              <a:ext cx="365938" cy="104127"/>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56C4D2"/>
            </a:solid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67" name="Freeform 13"/>
            <p:cNvSpPr>
              <a:spLocks noEditPoints="1"/>
            </p:cNvSpPr>
            <p:nvPr/>
          </p:nvSpPr>
          <p:spPr bwMode="gray">
            <a:xfrm>
              <a:off x="2228733" y="5652707"/>
              <a:ext cx="365938" cy="104127"/>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56C4D2"/>
            </a:solid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sp>
          <p:nvSpPr>
            <p:cNvPr id="68" name="Freeform 13"/>
            <p:cNvSpPr>
              <a:spLocks noEditPoints="1"/>
            </p:cNvSpPr>
            <p:nvPr/>
          </p:nvSpPr>
          <p:spPr bwMode="gray">
            <a:xfrm>
              <a:off x="3384960" y="5656343"/>
              <a:ext cx="365938" cy="104127"/>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56C4D2"/>
            </a:solidFill>
            <a:ln w="9525">
              <a:noFill/>
              <a:round/>
              <a:headEnd/>
              <a:tailEnd/>
            </a:ln>
          </p:spPr>
          <p:txBody>
            <a:bodyPr vert="horz" wrap="square" lIns="91401" tIns="45701" rIns="91401" bIns="45701" numCol="1" anchor="t" anchorCtr="0" compatLnSpc="1">
              <a:prstTxWarp prst="textNoShape">
                <a:avLst/>
              </a:prstTxWarp>
            </a:bodyPr>
            <a:lstStyle/>
            <a:p>
              <a:pPr defTabSz="1218580" fontAlgn="ctr">
                <a:defRPr/>
              </a:pPr>
              <a:endParaRPr lang="en-US" altLang="zh-CN" sz="1200" kern="0" dirty="0">
                <a:solidFill>
                  <a:prstClr val="black"/>
                </a:solidFill>
                <a:latin typeface="Huawei Sans" panose="020C0503030203020204" pitchFamily="34" charset="0"/>
                <a:cs typeface="Arial" pitchFamily="34" charset="0"/>
                <a:sym typeface="Arial" panose="020B0604020202020204" pitchFamily="34" charset="0"/>
              </a:endParaRPr>
            </a:p>
          </p:txBody>
        </p:sp>
        <p:cxnSp>
          <p:nvCxnSpPr>
            <p:cNvPr id="69" name="直接连接符 68"/>
            <p:cNvCxnSpPr/>
            <p:nvPr/>
          </p:nvCxnSpPr>
          <p:spPr bwMode="gray">
            <a:xfrm flipV="1">
              <a:off x="2417205" y="5257682"/>
              <a:ext cx="818950" cy="392560"/>
            </a:xfrm>
            <a:prstGeom prst="line">
              <a:avLst/>
            </a:prstGeom>
            <a:solidFill>
              <a:schemeClr val="accent1"/>
            </a:solidFill>
            <a:ln w="3175" cap="flat" cmpd="sng" algn="ctr">
              <a:solidFill>
                <a:srgbClr val="56C4D2"/>
              </a:solidFill>
              <a:prstDash val="sysDot"/>
              <a:round/>
              <a:headEnd type="none" w="med" len="med"/>
              <a:tailEnd type="none" w="med" len="med"/>
            </a:ln>
            <a:effectLst/>
          </p:spPr>
        </p:cxnSp>
        <p:cxnSp>
          <p:nvCxnSpPr>
            <p:cNvPr id="70" name="直接连接符 69"/>
            <p:cNvCxnSpPr/>
            <p:nvPr/>
          </p:nvCxnSpPr>
          <p:spPr bwMode="gray">
            <a:xfrm flipH="1" flipV="1">
              <a:off x="4395002" y="5257685"/>
              <a:ext cx="315855" cy="392559"/>
            </a:xfrm>
            <a:prstGeom prst="line">
              <a:avLst/>
            </a:prstGeom>
            <a:solidFill>
              <a:schemeClr val="accent1"/>
            </a:solidFill>
            <a:ln w="3175" cap="flat" cmpd="sng" algn="ctr">
              <a:solidFill>
                <a:srgbClr val="56C4D2"/>
              </a:solidFill>
              <a:prstDash val="sysDot"/>
              <a:round/>
              <a:headEnd type="none" w="med" len="med"/>
              <a:tailEnd type="none" w="med" len="med"/>
            </a:ln>
            <a:effectLst/>
          </p:spPr>
        </p:cxnSp>
        <p:cxnSp>
          <p:nvCxnSpPr>
            <p:cNvPr id="71" name="直接连接符 70"/>
            <p:cNvCxnSpPr/>
            <p:nvPr/>
          </p:nvCxnSpPr>
          <p:spPr bwMode="gray">
            <a:xfrm>
              <a:off x="4395002" y="5257685"/>
              <a:ext cx="958087" cy="388922"/>
            </a:xfrm>
            <a:prstGeom prst="line">
              <a:avLst/>
            </a:prstGeom>
            <a:solidFill>
              <a:schemeClr val="accent1"/>
            </a:solidFill>
            <a:ln w="3175" cap="flat" cmpd="sng" algn="ctr">
              <a:solidFill>
                <a:srgbClr val="56C4D2"/>
              </a:solidFill>
              <a:prstDash val="sysDot"/>
              <a:round/>
              <a:headEnd type="none" w="med" len="med"/>
              <a:tailEnd type="none" w="med" len="med"/>
            </a:ln>
            <a:effectLst/>
          </p:spPr>
        </p:cxnSp>
        <p:cxnSp>
          <p:nvCxnSpPr>
            <p:cNvPr id="72" name="直接连接符 71"/>
            <p:cNvCxnSpPr>
              <a:stCxn id="85" idx="4"/>
            </p:cNvCxnSpPr>
            <p:nvPr/>
          </p:nvCxnSpPr>
          <p:spPr bwMode="gray">
            <a:xfrm>
              <a:off x="4318586" y="5221284"/>
              <a:ext cx="1601076" cy="431424"/>
            </a:xfrm>
            <a:prstGeom prst="line">
              <a:avLst/>
            </a:prstGeom>
            <a:solidFill>
              <a:schemeClr val="accent1"/>
            </a:solidFill>
            <a:ln w="3175" cap="flat" cmpd="sng" algn="ctr">
              <a:solidFill>
                <a:srgbClr val="56C4D2"/>
              </a:solidFill>
              <a:prstDash val="sysDot"/>
              <a:round/>
              <a:headEnd type="none" w="med" len="med"/>
              <a:tailEnd type="none" w="med" len="med"/>
            </a:ln>
            <a:effectLst/>
          </p:spPr>
        </p:cxnSp>
        <p:cxnSp>
          <p:nvCxnSpPr>
            <p:cNvPr id="73" name="直接连接符 72"/>
            <p:cNvCxnSpPr/>
            <p:nvPr/>
          </p:nvCxnSpPr>
          <p:spPr bwMode="gray">
            <a:xfrm>
              <a:off x="3228397" y="5257681"/>
              <a:ext cx="2124692" cy="388926"/>
            </a:xfrm>
            <a:prstGeom prst="line">
              <a:avLst/>
            </a:prstGeom>
            <a:solidFill>
              <a:schemeClr val="accent1"/>
            </a:solidFill>
            <a:ln w="3175" cap="flat" cmpd="sng" algn="ctr">
              <a:solidFill>
                <a:srgbClr val="56C4D2"/>
              </a:solidFill>
              <a:prstDash val="sysDot"/>
              <a:round/>
              <a:headEnd type="none" w="med" len="med"/>
              <a:tailEnd type="none" w="med" len="med"/>
            </a:ln>
            <a:effectLst/>
          </p:spPr>
        </p:cxnSp>
        <p:cxnSp>
          <p:nvCxnSpPr>
            <p:cNvPr id="74" name="直接连接符 53"/>
            <p:cNvCxnSpPr/>
            <p:nvPr/>
          </p:nvCxnSpPr>
          <p:spPr bwMode="gray">
            <a:xfrm>
              <a:off x="3236156" y="5257681"/>
              <a:ext cx="2683507" cy="392562"/>
            </a:xfrm>
            <a:prstGeom prst="line">
              <a:avLst/>
            </a:prstGeom>
            <a:solidFill>
              <a:schemeClr val="accent1"/>
            </a:solidFill>
            <a:ln w="3175" cap="flat" cmpd="sng" algn="ctr">
              <a:solidFill>
                <a:srgbClr val="56C4D2"/>
              </a:solidFill>
              <a:prstDash val="sysDot"/>
              <a:round/>
              <a:headEnd type="none" w="med" len="med"/>
              <a:tailEnd type="none" w="med" len="med"/>
            </a:ln>
            <a:effectLst/>
          </p:spPr>
        </p:cxnSp>
        <p:cxnSp>
          <p:nvCxnSpPr>
            <p:cNvPr id="75" name="直接连接符 54"/>
            <p:cNvCxnSpPr/>
            <p:nvPr/>
          </p:nvCxnSpPr>
          <p:spPr bwMode="gray">
            <a:xfrm flipV="1">
              <a:off x="1799125" y="5253246"/>
              <a:ext cx="2626843" cy="403098"/>
            </a:xfrm>
            <a:prstGeom prst="line">
              <a:avLst/>
            </a:prstGeom>
            <a:solidFill>
              <a:schemeClr val="accent1"/>
            </a:solidFill>
            <a:ln w="3175" cap="flat" cmpd="sng" algn="ctr">
              <a:solidFill>
                <a:srgbClr val="56C4D2"/>
              </a:solidFill>
              <a:prstDash val="sysDot"/>
              <a:round/>
              <a:headEnd type="none" w="med" len="med"/>
              <a:tailEnd type="none" w="med" len="med"/>
            </a:ln>
            <a:effectLst/>
          </p:spPr>
        </p:cxnSp>
        <p:cxnSp>
          <p:nvCxnSpPr>
            <p:cNvPr id="76" name="直接连接符 75"/>
            <p:cNvCxnSpPr/>
            <p:nvPr/>
          </p:nvCxnSpPr>
          <p:spPr bwMode="gray">
            <a:xfrm flipV="1">
              <a:off x="2417205" y="5257683"/>
              <a:ext cx="2008762" cy="398661"/>
            </a:xfrm>
            <a:prstGeom prst="line">
              <a:avLst/>
            </a:prstGeom>
            <a:solidFill>
              <a:schemeClr val="accent1"/>
            </a:solidFill>
            <a:ln w="3175" cap="flat" cmpd="sng" algn="ctr">
              <a:solidFill>
                <a:srgbClr val="56C4D2"/>
              </a:solidFill>
              <a:prstDash val="sysDot"/>
              <a:round/>
              <a:headEnd type="none" w="med" len="med"/>
              <a:tailEnd type="none" w="med" len="med"/>
            </a:ln>
            <a:effectLst/>
          </p:spPr>
        </p:cxnSp>
        <p:sp>
          <p:nvSpPr>
            <p:cNvPr id="19" name="TextBox 568"/>
            <p:cNvSpPr txBox="1"/>
            <p:nvPr/>
          </p:nvSpPr>
          <p:spPr bwMode="gray">
            <a:xfrm>
              <a:off x="3925179" y="4569065"/>
              <a:ext cx="1807017" cy="276999"/>
            </a:xfrm>
            <a:prstGeom prst="rect">
              <a:avLst/>
            </a:prstGeom>
            <a:noFill/>
          </p:spPr>
          <p:txBody>
            <a:bodyPr wrap="square" rtlCol="0">
              <a:spAutoFit/>
            </a:bodyPr>
            <a:lstStyle/>
            <a:p>
              <a:pPr algn="ctr" fontAlgn="ctr"/>
              <a:r>
                <a:rPr lang="en-US" sz="1200" dirty="0" smtClean="0">
                  <a:solidFill>
                    <a:prstClr val="black"/>
                  </a:solidFill>
                  <a:latin typeface="Huawei Sans" panose="020C0503030203020204" pitchFamily="34" charset="0"/>
                </a:rPr>
                <a:t>Network telemetry</a:t>
              </a:r>
              <a:endParaRPr lang="en-US" sz="1200" dirty="0">
                <a:solidFill>
                  <a:prstClr val="black"/>
                </a:solidFill>
                <a:latin typeface="Huawei Sans" panose="020C0503030203020204" pitchFamily="34" charset="0"/>
              </a:endParaRPr>
            </a:p>
          </p:txBody>
        </p:sp>
        <p:sp>
          <p:nvSpPr>
            <p:cNvPr id="2" name="矩形 1"/>
            <p:cNvSpPr/>
            <p:nvPr/>
          </p:nvSpPr>
          <p:spPr bwMode="gray">
            <a:xfrm>
              <a:off x="1506029" y="3138033"/>
              <a:ext cx="3240000" cy="371023"/>
            </a:xfrm>
            <a:prstGeom prst="rect">
              <a:avLst/>
            </a:prstGeom>
            <a:solidFill>
              <a:srgbClr val="F3FBF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prstClr val="black"/>
                  </a:solidFill>
                </a:rPr>
                <a:t>Big data analytics platform</a:t>
              </a:r>
              <a:endParaRPr lang="en-US" altLang="zh-CN" sz="1200" dirty="0">
                <a:solidFill>
                  <a:prstClr val="black"/>
                </a:solidFill>
              </a:endParaRPr>
            </a:p>
          </p:txBody>
        </p:sp>
        <p:sp>
          <p:nvSpPr>
            <p:cNvPr id="122" name="矩形 121"/>
            <p:cNvSpPr/>
            <p:nvPr/>
          </p:nvSpPr>
          <p:spPr bwMode="gray">
            <a:xfrm>
              <a:off x="1506029" y="3590298"/>
              <a:ext cx="720000" cy="371023"/>
            </a:xfrm>
            <a:prstGeom prst="rect">
              <a:avLst/>
            </a:prstGeom>
            <a:solidFill>
              <a:srgbClr val="F3FBF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prstClr val="black"/>
                  </a:solidFill>
                </a:rPr>
                <a:t>Spark</a:t>
              </a:r>
              <a:endParaRPr lang="en-US" altLang="zh-CN" sz="1200" dirty="0">
                <a:solidFill>
                  <a:prstClr val="black"/>
                </a:solidFill>
              </a:endParaRPr>
            </a:p>
          </p:txBody>
        </p:sp>
        <p:sp>
          <p:nvSpPr>
            <p:cNvPr id="123" name="矩形 122"/>
            <p:cNvSpPr/>
            <p:nvPr/>
          </p:nvSpPr>
          <p:spPr bwMode="gray">
            <a:xfrm>
              <a:off x="2346029" y="3590298"/>
              <a:ext cx="720000" cy="371023"/>
            </a:xfrm>
            <a:prstGeom prst="rect">
              <a:avLst/>
            </a:prstGeom>
            <a:solidFill>
              <a:srgbClr val="F3FBF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prstClr val="black"/>
                  </a:solidFill>
                </a:rPr>
                <a:t>Druid</a:t>
              </a:r>
              <a:endParaRPr lang="en-US" altLang="zh-CN" sz="1200" dirty="0">
                <a:solidFill>
                  <a:prstClr val="black"/>
                </a:solidFill>
              </a:endParaRPr>
            </a:p>
          </p:txBody>
        </p:sp>
        <p:sp>
          <p:nvSpPr>
            <p:cNvPr id="124" name="矩形 123"/>
            <p:cNvSpPr/>
            <p:nvPr/>
          </p:nvSpPr>
          <p:spPr bwMode="gray">
            <a:xfrm>
              <a:off x="3186029" y="3590298"/>
              <a:ext cx="720000" cy="371023"/>
            </a:xfrm>
            <a:prstGeom prst="rect">
              <a:avLst/>
            </a:prstGeom>
            <a:solidFill>
              <a:srgbClr val="F3FBF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prstClr val="black"/>
                  </a:solidFill>
                </a:rPr>
                <a:t>Kafka</a:t>
              </a:r>
              <a:endParaRPr lang="en-US" altLang="zh-CN" sz="1200" dirty="0">
                <a:solidFill>
                  <a:prstClr val="black"/>
                </a:solidFill>
              </a:endParaRPr>
            </a:p>
          </p:txBody>
        </p:sp>
        <p:sp>
          <p:nvSpPr>
            <p:cNvPr id="125" name="矩形 124"/>
            <p:cNvSpPr/>
            <p:nvPr/>
          </p:nvSpPr>
          <p:spPr bwMode="gray">
            <a:xfrm>
              <a:off x="4026029" y="3590298"/>
              <a:ext cx="720000" cy="371023"/>
            </a:xfrm>
            <a:prstGeom prst="rect">
              <a:avLst/>
            </a:prstGeom>
            <a:solidFill>
              <a:srgbClr val="F3FBF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prstClr val="black"/>
                  </a:solidFill>
                </a:rPr>
                <a:t>HDFS</a:t>
              </a:r>
              <a:endParaRPr lang="en-US" altLang="zh-CN" sz="1200" dirty="0">
                <a:solidFill>
                  <a:prstClr val="black"/>
                </a:solidFill>
              </a:endParaRPr>
            </a:p>
          </p:txBody>
        </p:sp>
        <p:sp>
          <p:nvSpPr>
            <p:cNvPr id="126" name="矩形 125"/>
            <p:cNvSpPr/>
            <p:nvPr/>
          </p:nvSpPr>
          <p:spPr bwMode="gray">
            <a:xfrm>
              <a:off x="1506029" y="4042562"/>
              <a:ext cx="1560000" cy="371023"/>
            </a:xfrm>
            <a:prstGeom prst="rect">
              <a:avLst/>
            </a:prstGeom>
            <a:solidFill>
              <a:srgbClr val="F3FBF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prstClr val="black"/>
                  </a:solidFill>
                </a:rPr>
                <a:t>Fabric state database</a:t>
              </a:r>
              <a:endParaRPr lang="en-US" altLang="zh-CN" sz="1200" dirty="0">
                <a:solidFill>
                  <a:prstClr val="black"/>
                </a:solidFill>
              </a:endParaRPr>
            </a:p>
          </p:txBody>
        </p:sp>
        <p:sp>
          <p:nvSpPr>
            <p:cNvPr id="127" name="矩形 126"/>
            <p:cNvSpPr/>
            <p:nvPr/>
          </p:nvSpPr>
          <p:spPr bwMode="gray">
            <a:xfrm>
              <a:off x="3186029" y="4042562"/>
              <a:ext cx="1560000" cy="371023"/>
            </a:xfrm>
            <a:prstGeom prst="rect">
              <a:avLst/>
            </a:prstGeom>
            <a:solidFill>
              <a:srgbClr val="F3FBF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prstClr val="black"/>
                  </a:solidFill>
                </a:rPr>
                <a:t>Flow state database</a:t>
              </a:r>
              <a:endParaRPr lang="en-US" altLang="zh-CN" sz="1200" dirty="0">
                <a:solidFill>
                  <a:prstClr val="black"/>
                </a:solidFill>
              </a:endParaRPr>
            </a:p>
          </p:txBody>
        </p:sp>
        <p:sp>
          <p:nvSpPr>
            <p:cNvPr id="128" name="矩形 127"/>
            <p:cNvSpPr/>
            <p:nvPr/>
          </p:nvSpPr>
          <p:spPr bwMode="gray">
            <a:xfrm>
              <a:off x="4954041" y="3188212"/>
              <a:ext cx="1305094" cy="371023"/>
            </a:xfrm>
            <a:prstGeom prst="rect">
              <a:avLst/>
            </a:prstGeom>
            <a:solidFill>
              <a:srgbClr val="F3FBF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black"/>
                  </a:solidFill>
                </a:rPr>
                <a:t>AI engine</a:t>
              </a:r>
              <a:endParaRPr lang="en-US" altLang="zh-CN" sz="1200" dirty="0">
                <a:solidFill>
                  <a:prstClr val="black"/>
                </a:solidFill>
              </a:endParaRPr>
            </a:p>
          </p:txBody>
        </p:sp>
        <p:sp>
          <p:nvSpPr>
            <p:cNvPr id="129" name="矩形 128"/>
            <p:cNvSpPr/>
            <p:nvPr/>
          </p:nvSpPr>
          <p:spPr bwMode="gray">
            <a:xfrm>
              <a:off x="4954041" y="3590298"/>
              <a:ext cx="1305094" cy="371023"/>
            </a:xfrm>
            <a:prstGeom prst="rect">
              <a:avLst/>
            </a:prstGeom>
            <a:solidFill>
              <a:srgbClr val="F3FBF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prstClr val="black"/>
                  </a:solidFill>
                </a:rPr>
                <a:t>Machine learning algorithm library</a:t>
              </a:r>
              <a:endParaRPr lang="en-US" altLang="zh-CN" sz="1200" dirty="0">
                <a:solidFill>
                  <a:prstClr val="black"/>
                </a:solidFill>
              </a:endParaRPr>
            </a:p>
          </p:txBody>
        </p:sp>
        <p:sp>
          <p:nvSpPr>
            <p:cNvPr id="130" name="矩形 129"/>
            <p:cNvSpPr/>
            <p:nvPr/>
          </p:nvSpPr>
          <p:spPr bwMode="gray">
            <a:xfrm>
              <a:off x="4954041" y="4042562"/>
              <a:ext cx="1305094" cy="371023"/>
            </a:xfrm>
            <a:prstGeom prst="rect">
              <a:avLst/>
            </a:prstGeom>
            <a:solidFill>
              <a:srgbClr val="F3FBF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prstClr val="black"/>
                  </a:solidFill>
                </a:rPr>
                <a:t>Machine learning framework</a:t>
              </a:r>
              <a:endParaRPr lang="en-US" altLang="zh-CN" sz="1200" dirty="0">
                <a:solidFill>
                  <a:prstClr val="black"/>
                </a:solidFill>
              </a:endParaRPr>
            </a:p>
          </p:txBody>
        </p:sp>
        <p:sp>
          <p:nvSpPr>
            <p:cNvPr id="131" name="矩形 130"/>
            <p:cNvSpPr/>
            <p:nvPr/>
          </p:nvSpPr>
          <p:spPr bwMode="gray">
            <a:xfrm>
              <a:off x="1506029" y="2685768"/>
              <a:ext cx="4753106" cy="371023"/>
            </a:xfrm>
            <a:prstGeom prst="rect">
              <a:avLst/>
            </a:prstGeom>
            <a:solidFill>
              <a:srgbClr val="56C4D2"/>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rgbClr val="FFFFFF"/>
                  </a:solidFill>
                </a:rPr>
                <a:t>Intelligent analysis system</a:t>
              </a:r>
              <a:endParaRPr lang="en-US" altLang="zh-CN" sz="1200" dirty="0">
                <a:solidFill>
                  <a:srgbClr val="FFFFFF"/>
                </a:solidFill>
              </a:endParaRPr>
            </a:p>
          </p:txBody>
        </p:sp>
        <p:sp>
          <p:nvSpPr>
            <p:cNvPr id="18" name="下箭头 17"/>
            <p:cNvSpPr/>
            <p:nvPr/>
          </p:nvSpPr>
          <p:spPr bwMode="gray">
            <a:xfrm rot="10800000">
              <a:off x="3760692" y="2349062"/>
              <a:ext cx="241886" cy="259215"/>
            </a:xfrm>
            <a:prstGeom prst="downArrow">
              <a:avLst/>
            </a:prstGeom>
            <a:solidFill>
              <a:srgbClr val="56C4D2"/>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algn="ctr" defTabSz="801688" fontAlgn="ctr">
                <a:spcBef>
                  <a:spcPct val="0"/>
                </a:spcBef>
                <a:spcAft>
                  <a:spcPct val="0"/>
                </a:spcAft>
              </a:pPr>
              <a:endParaRPr lang="en-US" altLang="zh-CN" sz="1200" b="1" dirty="0" smtClean="0">
                <a:solidFill>
                  <a:prstClr val="black"/>
                </a:solidFill>
                <a:cs typeface="Arial" pitchFamily="34" charset="0"/>
              </a:endParaRPr>
            </a:p>
          </p:txBody>
        </p:sp>
        <p:sp>
          <p:nvSpPr>
            <p:cNvPr id="133" name="下箭头 132"/>
            <p:cNvSpPr/>
            <p:nvPr/>
          </p:nvSpPr>
          <p:spPr bwMode="gray">
            <a:xfrm rot="10800000">
              <a:off x="3760692" y="4576250"/>
              <a:ext cx="241886" cy="235038"/>
            </a:xfrm>
            <a:prstGeom prst="downArrow">
              <a:avLst/>
            </a:prstGeom>
            <a:solidFill>
              <a:srgbClr val="56C4D2"/>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algn="ctr" defTabSz="801688" fontAlgn="ctr">
                <a:spcBef>
                  <a:spcPct val="0"/>
                </a:spcBef>
                <a:spcAft>
                  <a:spcPct val="0"/>
                </a:spcAft>
              </a:pPr>
              <a:endParaRPr lang="en-US" altLang="zh-CN" sz="1200" b="1" dirty="0" smtClean="0">
                <a:solidFill>
                  <a:prstClr val="black"/>
                </a:solidFill>
                <a:cs typeface="Arial" pitchFamily="34" charset="0"/>
              </a:endParaRPr>
            </a:p>
          </p:txBody>
        </p:sp>
      </p:grpSp>
    </p:spTree>
    <p:extLst>
      <p:ext uri="{BB962C8B-B14F-4D97-AF65-F5344CB8AC3E}">
        <p14:creationId xmlns:p14="http://schemas.microsoft.com/office/powerpoint/2010/main" val="3869817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68">
            <a:extLst>
              <a:ext uri="{FF2B5EF4-FFF2-40B4-BE49-F238E27FC236}">
                <a16:creationId xmlns:a16="http://schemas.microsoft.com/office/drawing/2014/main" xmlns="" id="{D5B4F3C1-92E6-4E2F-9336-1727C64DCE7C}"/>
              </a:ext>
            </a:extLst>
          </p:cNvPr>
          <p:cNvSpPr/>
          <p:nvPr/>
        </p:nvSpPr>
        <p:spPr bwMode="gray">
          <a:xfrm>
            <a:off x="802161" y="3381015"/>
            <a:ext cx="4476954" cy="2754307"/>
          </a:xfrm>
          <a:prstGeom prst="rect">
            <a:avLst/>
          </a:prstGeom>
          <a:solidFill>
            <a:schemeClr val="bg1">
              <a:lumMod val="95000"/>
              <a:alpha val="25000"/>
            </a:schemeClr>
          </a:solidFill>
          <a:ln w="3175">
            <a:solidFill>
              <a:srgbClr val="B5B5B5"/>
            </a:solidFill>
            <a:tailEnd type="triangle"/>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a:lstStyle/>
          <a:p>
            <a:r>
              <a:rPr lang="en-US" smtClean="0"/>
              <a:t>What Is a DC?</a:t>
            </a:r>
            <a:endParaRPr lang="en-US" dirty="0"/>
          </a:p>
        </p:txBody>
      </p:sp>
      <p:sp>
        <p:nvSpPr>
          <p:cNvPr id="4" name="文本占位符 3"/>
          <p:cNvSpPr>
            <a:spLocks noGrp="1"/>
          </p:cNvSpPr>
          <p:nvPr>
            <p:ph type="body" sz="quarter" idx="10"/>
          </p:nvPr>
        </p:nvSpPr>
        <p:spPr>
          <a:xfrm>
            <a:off x="455612" y="1052514"/>
            <a:ext cx="11293476" cy="1952468"/>
          </a:xfrm>
        </p:spPr>
        <p:txBody>
          <a:bodyPr/>
          <a:lstStyle/>
          <a:p>
            <a:pPr algn="l"/>
            <a:r>
              <a:rPr lang="en-US" sz="1600" smtClean="0"/>
              <a:t>A DC is a complex set of facilities. It consists of the computer system and </a:t>
            </a:r>
            <a:r>
              <a:rPr lang="en-US" altLang="zh-CN" sz="1600" smtClean="0"/>
              <a:t>related devices</a:t>
            </a:r>
            <a:r>
              <a:rPr lang="en-US" sz="1600" smtClean="0"/>
              <a:t> (such as communications and storage devices), as well as redundant data communication connections, environmental control devices, monitoring devices, and various security devices.</a:t>
            </a:r>
            <a:endParaRPr lang="en-US" altLang="zh-CN" sz="1600" smtClean="0">
              <a:sym typeface="Huawei Sans" panose="020C0503030203020204" pitchFamily="34" charset="0"/>
            </a:endParaRPr>
          </a:p>
          <a:p>
            <a:pPr algn="l"/>
            <a:r>
              <a:rPr lang="en-US" sz="1600" smtClean="0"/>
              <a:t>A DC uses a layered architecture. Generally, L1 refers to the DC infrastructure, and L2 refers to the ICT devices in the DC.</a:t>
            </a:r>
            <a:endParaRPr lang="en-US" sz="1600" dirty="0"/>
          </a:p>
        </p:txBody>
      </p:sp>
      <p:grpSp>
        <p:nvGrpSpPr>
          <p:cNvPr id="6" name="组合 5">
            <a:extLst>
              <a:ext uri="{FF2B5EF4-FFF2-40B4-BE49-F238E27FC236}">
                <a16:creationId xmlns:a16="http://schemas.microsoft.com/office/drawing/2014/main" xmlns="" id="{F1DE2041-6073-41DF-B437-9ECC24F6FFC5}"/>
              </a:ext>
            </a:extLst>
          </p:cNvPr>
          <p:cNvGrpSpPr/>
          <p:nvPr/>
        </p:nvGrpSpPr>
        <p:grpSpPr bwMode="gray">
          <a:xfrm>
            <a:off x="1032406" y="3900766"/>
            <a:ext cx="3876582" cy="2307342"/>
            <a:chOff x="621469" y="2354448"/>
            <a:chExt cx="4137961" cy="2696688"/>
          </a:xfrm>
        </p:grpSpPr>
        <p:sp>
          <p:nvSpPr>
            <p:cNvPr id="13" name="Text Box 14">
              <a:extLst>
                <a:ext uri="{FF2B5EF4-FFF2-40B4-BE49-F238E27FC236}">
                  <a16:creationId xmlns:a16="http://schemas.microsoft.com/office/drawing/2014/main" xmlns="" id="{4F1E5F46-90BD-4736-9DAE-7C9D33A6DFDB}"/>
                </a:ext>
              </a:extLst>
            </p:cNvPr>
            <p:cNvSpPr txBox="1">
              <a:spLocks noChangeArrowheads="1"/>
            </p:cNvSpPr>
            <p:nvPr/>
          </p:nvSpPr>
          <p:spPr bwMode="gray">
            <a:xfrm>
              <a:off x="661169" y="4759951"/>
              <a:ext cx="2248779" cy="291185"/>
            </a:xfrm>
            <a:prstGeom prst="rect">
              <a:avLst/>
            </a:prstGeom>
            <a:noFill/>
            <a:ln w="9525" algn="ctr">
              <a:noFill/>
              <a:miter lim="800000"/>
              <a:headEnd/>
              <a:tailEnd/>
            </a:ln>
          </p:spPr>
          <p:txBody>
            <a:bodyPr wrap="none" lIns="86710" tIns="43357" rIns="86710" bIns="43357">
              <a:spAutoFit/>
            </a:bodyPr>
            <a:lstStyle/>
            <a:p>
              <a:pPr defTabSz="1125401" fontAlgn="ctr"/>
              <a:r>
                <a:rPr lang="en-US" sz="1050" b="1" dirty="0" smtClean="0">
                  <a:solidFill>
                    <a:prstClr val="white"/>
                  </a:solidFill>
                  <a:latin typeface="Huawei Sans" panose="020C0503030203020204" pitchFamily="34" charset="0"/>
                </a:rPr>
                <a:t>Data center equipment room</a:t>
              </a:r>
              <a:r>
                <a:rPr lang="en-US" sz="1050" dirty="0" smtClean="0">
                  <a:solidFill>
                    <a:prstClr val="white"/>
                  </a:solidFill>
                  <a:latin typeface="Huawei Sans" panose="020C0503030203020204" pitchFamily="34" charset="0"/>
                </a:rPr>
                <a:t> </a:t>
              </a:r>
              <a:endParaRPr lang="en-US" sz="1050" dirty="0">
                <a:solidFill>
                  <a:prstClr val="white"/>
                </a:solidFill>
                <a:latin typeface="Huawei Sans" panose="020C0503030203020204" pitchFamily="34" charset="0"/>
              </a:endParaRPr>
            </a:p>
          </p:txBody>
        </p:sp>
        <p:sp>
          <p:nvSpPr>
            <p:cNvPr id="8" name="平行四边形 13">
              <a:extLst>
                <a:ext uri="{FF2B5EF4-FFF2-40B4-BE49-F238E27FC236}">
                  <a16:creationId xmlns:a16="http://schemas.microsoft.com/office/drawing/2014/main" xmlns="" id="{640855C1-B407-4E27-9378-EC5E2025B82E}"/>
                </a:ext>
              </a:extLst>
            </p:cNvPr>
            <p:cNvSpPr/>
            <p:nvPr/>
          </p:nvSpPr>
          <p:spPr bwMode="gray">
            <a:xfrm rot="1293781">
              <a:off x="2194075" y="2354448"/>
              <a:ext cx="2565355" cy="538476"/>
            </a:xfrm>
            <a:custGeom>
              <a:avLst/>
              <a:gdLst>
                <a:gd name="connsiteX0" fmla="*/ 0 w 1952167"/>
                <a:gd name="connsiteY0" fmla="*/ 463729 h 463729"/>
                <a:gd name="connsiteX1" fmla="*/ 118316 w 1952167"/>
                <a:gd name="connsiteY1" fmla="*/ 0 h 463729"/>
                <a:gd name="connsiteX2" fmla="*/ 1952167 w 1952167"/>
                <a:gd name="connsiteY2" fmla="*/ 0 h 463729"/>
                <a:gd name="connsiteX3" fmla="*/ 1833851 w 1952167"/>
                <a:gd name="connsiteY3" fmla="*/ 463729 h 463729"/>
                <a:gd name="connsiteX4" fmla="*/ 0 w 1952167"/>
                <a:gd name="connsiteY4" fmla="*/ 463729 h 463729"/>
                <a:gd name="connsiteX0" fmla="*/ 0 w 1952167"/>
                <a:gd name="connsiteY0" fmla="*/ 463729 h 463729"/>
                <a:gd name="connsiteX1" fmla="*/ 161217 w 1952167"/>
                <a:gd name="connsiteY1" fmla="*/ 108562 h 463729"/>
                <a:gd name="connsiteX2" fmla="*/ 1952167 w 1952167"/>
                <a:gd name="connsiteY2" fmla="*/ 0 h 463729"/>
                <a:gd name="connsiteX3" fmla="*/ 1833851 w 1952167"/>
                <a:gd name="connsiteY3" fmla="*/ 463729 h 463729"/>
                <a:gd name="connsiteX4" fmla="*/ 0 w 1952167"/>
                <a:gd name="connsiteY4" fmla="*/ 463729 h 463729"/>
                <a:gd name="connsiteX0" fmla="*/ 0 w 1833851"/>
                <a:gd name="connsiteY0" fmla="*/ 466061 h 466061"/>
                <a:gd name="connsiteX1" fmla="*/ 161217 w 1833851"/>
                <a:gd name="connsiteY1" fmla="*/ 110894 h 466061"/>
                <a:gd name="connsiteX2" fmla="*/ 1825729 w 1833851"/>
                <a:gd name="connsiteY2" fmla="*/ 0 h 466061"/>
                <a:gd name="connsiteX3" fmla="*/ 1833851 w 1833851"/>
                <a:gd name="connsiteY3" fmla="*/ 466061 h 466061"/>
                <a:gd name="connsiteX4" fmla="*/ 0 w 1833851"/>
                <a:gd name="connsiteY4" fmla="*/ 466061 h 466061"/>
                <a:gd name="connsiteX0" fmla="*/ 0 w 1825729"/>
                <a:gd name="connsiteY0" fmla="*/ 466061 h 466061"/>
                <a:gd name="connsiteX1" fmla="*/ 161217 w 1825729"/>
                <a:gd name="connsiteY1" fmla="*/ 110894 h 466061"/>
                <a:gd name="connsiteX2" fmla="*/ 1825729 w 1825729"/>
                <a:gd name="connsiteY2" fmla="*/ 0 h 466061"/>
                <a:gd name="connsiteX3" fmla="*/ 1729300 w 1825729"/>
                <a:gd name="connsiteY3" fmla="*/ 413240 h 466061"/>
                <a:gd name="connsiteX4" fmla="*/ 0 w 1825729"/>
                <a:gd name="connsiteY4" fmla="*/ 466061 h 466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5729" h="466061">
                  <a:moveTo>
                    <a:pt x="0" y="466061"/>
                  </a:moveTo>
                  <a:lnTo>
                    <a:pt x="161217" y="110894"/>
                  </a:lnTo>
                  <a:lnTo>
                    <a:pt x="1825729" y="0"/>
                  </a:lnTo>
                  <a:lnTo>
                    <a:pt x="1729300" y="413240"/>
                  </a:lnTo>
                  <a:lnTo>
                    <a:pt x="0" y="466061"/>
                  </a:lnTo>
                  <a:close/>
                </a:path>
              </a:pathLst>
            </a:cu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54" tIns="58627" rIns="117254" bIns="58627" rtlCol="0" anchor="ctr"/>
            <a:lstStyle/>
            <a:p>
              <a:pPr algn="ctr" defTabSz="1165736" fontAlgn="ctr"/>
              <a:r>
                <a:rPr lang="en-US" sz="1200" b="1" dirty="0" smtClean="0">
                  <a:solidFill>
                    <a:prstClr val="black"/>
                  </a:solidFill>
                  <a:latin typeface="Huawei Sans" panose="020C0503030203020204" pitchFamily="34" charset="0"/>
                </a:rPr>
                <a:t>Power distribution </a:t>
              </a:r>
              <a:r>
                <a:rPr lang="en-US" altLang="zh-CN" sz="1200" b="1" dirty="0" smtClean="0">
                  <a:solidFill>
                    <a:prstClr val="black"/>
                  </a:solidFill>
                  <a:latin typeface="Huawei Sans" panose="020C0503030203020204" pitchFamily="34" charset="0"/>
                </a:rPr>
                <a:t>facilities</a:t>
              </a:r>
              <a:endParaRPr lang="en-US" sz="1200" b="1" dirty="0">
                <a:solidFill>
                  <a:prstClr val="black"/>
                </a:solidFill>
                <a:latin typeface="Huawei Sans" panose="020C0503030203020204" pitchFamily="34" charset="0"/>
              </a:endParaRPr>
            </a:p>
          </p:txBody>
        </p:sp>
        <p:sp>
          <p:nvSpPr>
            <p:cNvPr id="9" name="平行四边形 13">
              <a:extLst>
                <a:ext uri="{FF2B5EF4-FFF2-40B4-BE49-F238E27FC236}">
                  <a16:creationId xmlns:a16="http://schemas.microsoft.com/office/drawing/2014/main" xmlns="" id="{8E7767BA-66FE-4942-9398-D06014416B20}"/>
                </a:ext>
              </a:extLst>
            </p:cNvPr>
            <p:cNvSpPr/>
            <p:nvPr/>
          </p:nvSpPr>
          <p:spPr bwMode="gray">
            <a:xfrm rot="1293781">
              <a:off x="1013973" y="2483247"/>
              <a:ext cx="2782066" cy="1330593"/>
            </a:xfrm>
            <a:custGeom>
              <a:avLst/>
              <a:gdLst>
                <a:gd name="connsiteX0" fmla="*/ 0 w 1952167"/>
                <a:gd name="connsiteY0" fmla="*/ 463729 h 463729"/>
                <a:gd name="connsiteX1" fmla="*/ 118316 w 1952167"/>
                <a:gd name="connsiteY1" fmla="*/ 0 h 463729"/>
                <a:gd name="connsiteX2" fmla="*/ 1952167 w 1952167"/>
                <a:gd name="connsiteY2" fmla="*/ 0 h 463729"/>
                <a:gd name="connsiteX3" fmla="*/ 1833851 w 1952167"/>
                <a:gd name="connsiteY3" fmla="*/ 463729 h 463729"/>
                <a:gd name="connsiteX4" fmla="*/ 0 w 1952167"/>
                <a:gd name="connsiteY4" fmla="*/ 463729 h 463729"/>
                <a:gd name="connsiteX0" fmla="*/ 0 w 1952167"/>
                <a:gd name="connsiteY0" fmla="*/ 463729 h 463729"/>
                <a:gd name="connsiteX1" fmla="*/ 161217 w 1952167"/>
                <a:gd name="connsiteY1" fmla="*/ 108562 h 463729"/>
                <a:gd name="connsiteX2" fmla="*/ 1952167 w 1952167"/>
                <a:gd name="connsiteY2" fmla="*/ 0 h 463729"/>
                <a:gd name="connsiteX3" fmla="*/ 1833851 w 1952167"/>
                <a:gd name="connsiteY3" fmla="*/ 463729 h 463729"/>
                <a:gd name="connsiteX4" fmla="*/ 0 w 1952167"/>
                <a:gd name="connsiteY4" fmla="*/ 463729 h 463729"/>
                <a:gd name="connsiteX0" fmla="*/ 0 w 1833851"/>
                <a:gd name="connsiteY0" fmla="*/ 466061 h 466061"/>
                <a:gd name="connsiteX1" fmla="*/ 161217 w 1833851"/>
                <a:gd name="connsiteY1" fmla="*/ 110894 h 466061"/>
                <a:gd name="connsiteX2" fmla="*/ 1825729 w 1833851"/>
                <a:gd name="connsiteY2" fmla="*/ 0 h 466061"/>
                <a:gd name="connsiteX3" fmla="*/ 1833851 w 1833851"/>
                <a:gd name="connsiteY3" fmla="*/ 466061 h 466061"/>
                <a:gd name="connsiteX4" fmla="*/ 0 w 1833851"/>
                <a:gd name="connsiteY4" fmla="*/ 466061 h 466061"/>
                <a:gd name="connsiteX0" fmla="*/ 0 w 1825729"/>
                <a:gd name="connsiteY0" fmla="*/ 466061 h 466061"/>
                <a:gd name="connsiteX1" fmla="*/ 161217 w 1825729"/>
                <a:gd name="connsiteY1" fmla="*/ 110894 h 466061"/>
                <a:gd name="connsiteX2" fmla="*/ 1825729 w 1825729"/>
                <a:gd name="connsiteY2" fmla="*/ 0 h 466061"/>
                <a:gd name="connsiteX3" fmla="*/ 1729300 w 1825729"/>
                <a:gd name="connsiteY3" fmla="*/ 413240 h 466061"/>
                <a:gd name="connsiteX4" fmla="*/ 0 w 1825729"/>
                <a:gd name="connsiteY4" fmla="*/ 466061 h 466061"/>
                <a:gd name="connsiteX0" fmla="*/ 0 w 1825729"/>
                <a:gd name="connsiteY0" fmla="*/ 466061 h 1345755"/>
                <a:gd name="connsiteX1" fmla="*/ 161217 w 1825729"/>
                <a:gd name="connsiteY1" fmla="*/ 110894 h 1345755"/>
                <a:gd name="connsiteX2" fmla="*/ 1825729 w 1825729"/>
                <a:gd name="connsiteY2" fmla="*/ 0 h 1345755"/>
                <a:gd name="connsiteX3" fmla="*/ 1211532 w 1825729"/>
                <a:gd name="connsiteY3" fmla="*/ 1345755 h 1345755"/>
                <a:gd name="connsiteX4" fmla="*/ 0 w 1825729"/>
                <a:gd name="connsiteY4" fmla="*/ 466061 h 1345755"/>
                <a:gd name="connsiteX0" fmla="*/ 0 w 1435394"/>
                <a:gd name="connsiteY0" fmla="*/ 456230 h 1335924"/>
                <a:gd name="connsiteX1" fmla="*/ 161217 w 1435394"/>
                <a:gd name="connsiteY1" fmla="*/ 101063 h 1335924"/>
                <a:gd name="connsiteX2" fmla="*/ 1435394 w 1435394"/>
                <a:gd name="connsiteY2" fmla="*/ 0 h 1335924"/>
                <a:gd name="connsiteX3" fmla="*/ 1211532 w 1435394"/>
                <a:gd name="connsiteY3" fmla="*/ 1335924 h 1335924"/>
                <a:gd name="connsiteX4" fmla="*/ 0 w 1435394"/>
                <a:gd name="connsiteY4" fmla="*/ 456230 h 1335924"/>
                <a:gd name="connsiteX0" fmla="*/ 0 w 1816307"/>
                <a:gd name="connsiteY0" fmla="*/ 1117871 h 1335924"/>
                <a:gd name="connsiteX1" fmla="*/ 542130 w 1816307"/>
                <a:gd name="connsiteY1" fmla="*/ 101063 h 1335924"/>
                <a:gd name="connsiteX2" fmla="*/ 1816307 w 1816307"/>
                <a:gd name="connsiteY2" fmla="*/ 0 h 1335924"/>
                <a:gd name="connsiteX3" fmla="*/ 1592445 w 1816307"/>
                <a:gd name="connsiteY3" fmla="*/ 1335924 h 1335924"/>
                <a:gd name="connsiteX4" fmla="*/ 0 w 1816307"/>
                <a:gd name="connsiteY4" fmla="*/ 1117871 h 1335924"/>
                <a:gd name="connsiteX0" fmla="*/ 0 w 1816307"/>
                <a:gd name="connsiteY0" fmla="*/ 1117871 h 1151655"/>
                <a:gd name="connsiteX1" fmla="*/ 542130 w 1816307"/>
                <a:gd name="connsiteY1" fmla="*/ 101063 h 1151655"/>
                <a:gd name="connsiteX2" fmla="*/ 1816307 w 1816307"/>
                <a:gd name="connsiteY2" fmla="*/ 0 h 1151655"/>
                <a:gd name="connsiteX3" fmla="*/ 1577541 w 1816307"/>
                <a:gd name="connsiteY3" fmla="*/ 1151655 h 1151655"/>
                <a:gd name="connsiteX4" fmla="*/ 0 w 1816307"/>
                <a:gd name="connsiteY4" fmla="*/ 1117871 h 1151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6307" h="1151655">
                  <a:moveTo>
                    <a:pt x="0" y="1117871"/>
                  </a:moveTo>
                  <a:lnTo>
                    <a:pt x="542130" y="101063"/>
                  </a:lnTo>
                  <a:lnTo>
                    <a:pt x="1816307" y="0"/>
                  </a:lnTo>
                  <a:lnTo>
                    <a:pt x="1577541" y="1151655"/>
                  </a:lnTo>
                  <a:lnTo>
                    <a:pt x="0" y="1117871"/>
                  </a:lnTo>
                  <a:close/>
                </a:path>
              </a:pathLst>
            </a:custGeom>
            <a:solidFill>
              <a:srgbClr val="FFC0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58627" rIns="117254" bIns="58627" rtlCol="0" anchor="ctr"/>
            <a:lstStyle/>
            <a:p>
              <a:pPr algn="ctr" defTabSz="1165736" fontAlgn="ctr"/>
              <a:r>
                <a:rPr lang="en-US" sz="1200" b="1" dirty="0" smtClean="0">
                  <a:solidFill>
                    <a:prstClr val="black"/>
                  </a:solidFill>
                  <a:latin typeface="Huawei Sans" panose="020C0503030203020204" pitchFamily="34" charset="0"/>
                </a:rPr>
                <a:t>Cabinets + cabling system</a:t>
              </a:r>
              <a:endParaRPr lang="en-US" sz="1200" b="1" dirty="0">
                <a:solidFill>
                  <a:prstClr val="black"/>
                </a:solidFill>
                <a:latin typeface="Huawei Sans" panose="020C0503030203020204" pitchFamily="34" charset="0"/>
              </a:endParaRPr>
            </a:p>
          </p:txBody>
        </p:sp>
        <p:sp>
          <p:nvSpPr>
            <p:cNvPr id="10" name="平行四边形 13">
              <a:extLst>
                <a:ext uri="{FF2B5EF4-FFF2-40B4-BE49-F238E27FC236}">
                  <a16:creationId xmlns:a16="http://schemas.microsoft.com/office/drawing/2014/main" xmlns="" id="{21D0110C-FE85-4C05-A44D-3E14D80351D7}"/>
                </a:ext>
              </a:extLst>
            </p:cNvPr>
            <p:cNvSpPr/>
            <p:nvPr/>
          </p:nvSpPr>
          <p:spPr bwMode="gray">
            <a:xfrm rot="1293781">
              <a:off x="621469" y="3636188"/>
              <a:ext cx="2556123" cy="353113"/>
            </a:xfrm>
            <a:custGeom>
              <a:avLst/>
              <a:gdLst>
                <a:gd name="connsiteX0" fmla="*/ 0 w 1952167"/>
                <a:gd name="connsiteY0" fmla="*/ 463729 h 463729"/>
                <a:gd name="connsiteX1" fmla="*/ 118316 w 1952167"/>
                <a:gd name="connsiteY1" fmla="*/ 0 h 463729"/>
                <a:gd name="connsiteX2" fmla="*/ 1952167 w 1952167"/>
                <a:gd name="connsiteY2" fmla="*/ 0 h 463729"/>
                <a:gd name="connsiteX3" fmla="*/ 1833851 w 1952167"/>
                <a:gd name="connsiteY3" fmla="*/ 463729 h 463729"/>
                <a:gd name="connsiteX4" fmla="*/ 0 w 1952167"/>
                <a:gd name="connsiteY4" fmla="*/ 463729 h 463729"/>
                <a:gd name="connsiteX0" fmla="*/ 0 w 1952167"/>
                <a:gd name="connsiteY0" fmla="*/ 463729 h 463729"/>
                <a:gd name="connsiteX1" fmla="*/ 161217 w 1952167"/>
                <a:gd name="connsiteY1" fmla="*/ 108562 h 463729"/>
                <a:gd name="connsiteX2" fmla="*/ 1952167 w 1952167"/>
                <a:gd name="connsiteY2" fmla="*/ 0 h 463729"/>
                <a:gd name="connsiteX3" fmla="*/ 1833851 w 1952167"/>
                <a:gd name="connsiteY3" fmla="*/ 463729 h 463729"/>
                <a:gd name="connsiteX4" fmla="*/ 0 w 1952167"/>
                <a:gd name="connsiteY4" fmla="*/ 463729 h 463729"/>
                <a:gd name="connsiteX0" fmla="*/ 0 w 1833851"/>
                <a:gd name="connsiteY0" fmla="*/ 466061 h 466061"/>
                <a:gd name="connsiteX1" fmla="*/ 161217 w 1833851"/>
                <a:gd name="connsiteY1" fmla="*/ 110894 h 466061"/>
                <a:gd name="connsiteX2" fmla="*/ 1825729 w 1833851"/>
                <a:gd name="connsiteY2" fmla="*/ 0 h 466061"/>
                <a:gd name="connsiteX3" fmla="*/ 1833851 w 1833851"/>
                <a:gd name="connsiteY3" fmla="*/ 466061 h 466061"/>
                <a:gd name="connsiteX4" fmla="*/ 0 w 1833851"/>
                <a:gd name="connsiteY4" fmla="*/ 466061 h 466061"/>
                <a:gd name="connsiteX0" fmla="*/ 0 w 1825729"/>
                <a:gd name="connsiteY0" fmla="*/ 466061 h 466061"/>
                <a:gd name="connsiteX1" fmla="*/ 161217 w 1825729"/>
                <a:gd name="connsiteY1" fmla="*/ 110894 h 466061"/>
                <a:gd name="connsiteX2" fmla="*/ 1825729 w 1825729"/>
                <a:gd name="connsiteY2" fmla="*/ 0 h 466061"/>
                <a:gd name="connsiteX3" fmla="*/ 1729300 w 1825729"/>
                <a:gd name="connsiteY3" fmla="*/ 413240 h 466061"/>
                <a:gd name="connsiteX4" fmla="*/ 0 w 1825729"/>
                <a:gd name="connsiteY4" fmla="*/ 466061 h 466061"/>
                <a:gd name="connsiteX0" fmla="*/ 0 w 1769030"/>
                <a:gd name="connsiteY0" fmla="*/ 381363 h 413240"/>
                <a:gd name="connsiteX1" fmla="*/ 104518 w 1769030"/>
                <a:gd name="connsiteY1" fmla="*/ 110894 h 413240"/>
                <a:gd name="connsiteX2" fmla="*/ 1769030 w 1769030"/>
                <a:gd name="connsiteY2" fmla="*/ 0 h 413240"/>
                <a:gd name="connsiteX3" fmla="*/ 1672601 w 1769030"/>
                <a:gd name="connsiteY3" fmla="*/ 413240 h 413240"/>
                <a:gd name="connsiteX4" fmla="*/ 0 w 1769030"/>
                <a:gd name="connsiteY4" fmla="*/ 381363 h 413240"/>
                <a:gd name="connsiteX0" fmla="*/ 0 w 1769030"/>
                <a:gd name="connsiteY0" fmla="*/ 381363 h 413240"/>
                <a:gd name="connsiteX1" fmla="*/ 104518 w 1769030"/>
                <a:gd name="connsiteY1" fmla="*/ 110894 h 413240"/>
                <a:gd name="connsiteX2" fmla="*/ 1769030 w 1769030"/>
                <a:gd name="connsiteY2" fmla="*/ 0 h 413240"/>
                <a:gd name="connsiteX3" fmla="*/ 1672601 w 1769030"/>
                <a:gd name="connsiteY3" fmla="*/ 413240 h 413240"/>
                <a:gd name="connsiteX4" fmla="*/ 0 w 1769030"/>
                <a:gd name="connsiteY4" fmla="*/ 381363 h 413240"/>
                <a:gd name="connsiteX0" fmla="*/ 0 w 1755190"/>
                <a:gd name="connsiteY0" fmla="*/ 305195 h 337072"/>
                <a:gd name="connsiteX1" fmla="*/ 104518 w 1755190"/>
                <a:gd name="connsiteY1" fmla="*/ 34726 h 337072"/>
                <a:gd name="connsiteX2" fmla="*/ 1755190 w 1755190"/>
                <a:gd name="connsiteY2" fmla="*/ 0 h 337072"/>
                <a:gd name="connsiteX3" fmla="*/ 1672601 w 1755190"/>
                <a:gd name="connsiteY3" fmla="*/ 337072 h 337072"/>
                <a:gd name="connsiteX4" fmla="*/ 0 w 1755190"/>
                <a:gd name="connsiteY4" fmla="*/ 305195 h 33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5190" h="337072">
                  <a:moveTo>
                    <a:pt x="0" y="305195"/>
                  </a:moveTo>
                  <a:lnTo>
                    <a:pt x="104518" y="34726"/>
                  </a:lnTo>
                  <a:lnTo>
                    <a:pt x="1755190" y="0"/>
                  </a:lnTo>
                  <a:lnTo>
                    <a:pt x="1672601" y="337072"/>
                  </a:lnTo>
                  <a:lnTo>
                    <a:pt x="0" y="305195"/>
                  </a:lnTo>
                  <a:close/>
                </a:path>
              </a:pathLst>
            </a:cu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54" tIns="58627" rIns="117254" bIns="58627" rtlCol="0" anchor="ctr"/>
            <a:lstStyle/>
            <a:p>
              <a:pPr algn="ctr" defTabSz="1165736" fontAlgn="ctr"/>
              <a:r>
                <a:rPr lang="en-US" sz="1200" b="1" dirty="0" smtClean="0">
                  <a:solidFill>
                    <a:prstClr val="black"/>
                  </a:solidFill>
                  <a:latin typeface="Huawei Sans" panose="020C0503030203020204" pitchFamily="34" charset="0"/>
                </a:rPr>
                <a:t>Cooling facilities</a:t>
              </a:r>
              <a:endParaRPr lang="en-US" sz="1200" b="1" dirty="0">
                <a:solidFill>
                  <a:prstClr val="black"/>
                </a:solidFill>
                <a:latin typeface="Huawei Sans" panose="020C0503030203020204" pitchFamily="34" charset="0"/>
              </a:endParaRPr>
            </a:p>
          </p:txBody>
        </p:sp>
        <p:sp>
          <p:nvSpPr>
            <p:cNvPr id="11" name="平行四边形 13">
              <a:extLst>
                <a:ext uri="{FF2B5EF4-FFF2-40B4-BE49-F238E27FC236}">
                  <a16:creationId xmlns:a16="http://schemas.microsoft.com/office/drawing/2014/main" xmlns="" id="{13069D5E-DEFB-48EA-842B-E5BCDB1CCC8B}"/>
                </a:ext>
              </a:extLst>
            </p:cNvPr>
            <p:cNvSpPr/>
            <p:nvPr/>
          </p:nvSpPr>
          <p:spPr bwMode="gray">
            <a:xfrm rot="1402247">
              <a:off x="3212805" y="3087422"/>
              <a:ext cx="1133256" cy="1782713"/>
            </a:xfrm>
            <a:custGeom>
              <a:avLst/>
              <a:gdLst>
                <a:gd name="connsiteX0" fmla="*/ 0 w 1952167"/>
                <a:gd name="connsiteY0" fmla="*/ 463729 h 463729"/>
                <a:gd name="connsiteX1" fmla="*/ 118316 w 1952167"/>
                <a:gd name="connsiteY1" fmla="*/ 0 h 463729"/>
                <a:gd name="connsiteX2" fmla="*/ 1952167 w 1952167"/>
                <a:gd name="connsiteY2" fmla="*/ 0 h 463729"/>
                <a:gd name="connsiteX3" fmla="*/ 1833851 w 1952167"/>
                <a:gd name="connsiteY3" fmla="*/ 463729 h 463729"/>
                <a:gd name="connsiteX4" fmla="*/ 0 w 1952167"/>
                <a:gd name="connsiteY4" fmla="*/ 463729 h 463729"/>
                <a:gd name="connsiteX0" fmla="*/ 0 w 1952167"/>
                <a:gd name="connsiteY0" fmla="*/ 463729 h 463729"/>
                <a:gd name="connsiteX1" fmla="*/ 161217 w 1952167"/>
                <a:gd name="connsiteY1" fmla="*/ 108562 h 463729"/>
                <a:gd name="connsiteX2" fmla="*/ 1952167 w 1952167"/>
                <a:gd name="connsiteY2" fmla="*/ 0 h 463729"/>
                <a:gd name="connsiteX3" fmla="*/ 1833851 w 1952167"/>
                <a:gd name="connsiteY3" fmla="*/ 463729 h 463729"/>
                <a:gd name="connsiteX4" fmla="*/ 0 w 1952167"/>
                <a:gd name="connsiteY4" fmla="*/ 463729 h 463729"/>
                <a:gd name="connsiteX0" fmla="*/ 0 w 1833851"/>
                <a:gd name="connsiteY0" fmla="*/ 466061 h 466061"/>
                <a:gd name="connsiteX1" fmla="*/ 161217 w 1833851"/>
                <a:gd name="connsiteY1" fmla="*/ 110894 h 466061"/>
                <a:gd name="connsiteX2" fmla="*/ 1825729 w 1833851"/>
                <a:gd name="connsiteY2" fmla="*/ 0 h 466061"/>
                <a:gd name="connsiteX3" fmla="*/ 1833851 w 1833851"/>
                <a:gd name="connsiteY3" fmla="*/ 466061 h 466061"/>
                <a:gd name="connsiteX4" fmla="*/ 0 w 1833851"/>
                <a:gd name="connsiteY4" fmla="*/ 466061 h 466061"/>
                <a:gd name="connsiteX0" fmla="*/ 0 w 1825729"/>
                <a:gd name="connsiteY0" fmla="*/ 466061 h 466061"/>
                <a:gd name="connsiteX1" fmla="*/ 161217 w 1825729"/>
                <a:gd name="connsiteY1" fmla="*/ 110894 h 466061"/>
                <a:gd name="connsiteX2" fmla="*/ 1825729 w 1825729"/>
                <a:gd name="connsiteY2" fmla="*/ 0 h 466061"/>
                <a:gd name="connsiteX3" fmla="*/ 1729300 w 1825729"/>
                <a:gd name="connsiteY3" fmla="*/ 413240 h 466061"/>
                <a:gd name="connsiteX4" fmla="*/ 0 w 1825729"/>
                <a:gd name="connsiteY4" fmla="*/ 466061 h 466061"/>
                <a:gd name="connsiteX0" fmla="*/ 0 w 3414121"/>
                <a:gd name="connsiteY0" fmla="*/ 440781 h 440781"/>
                <a:gd name="connsiteX1" fmla="*/ 161217 w 3414121"/>
                <a:gd name="connsiteY1" fmla="*/ 85614 h 440781"/>
                <a:gd name="connsiteX2" fmla="*/ 3414121 w 3414121"/>
                <a:gd name="connsiteY2" fmla="*/ 0 h 440781"/>
                <a:gd name="connsiteX3" fmla="*/ 1729300 w 3414121"/>
                <a:gd name="connsiteY3" fmla="*/ 387960 h 440781"/>
                <a:gd name="connsiteX4" fmla="*/ 0 w 3414121"/>
                <a:gd name="connsiteY4" fmla="*/ 440781 h 440781"/>
                <a:gd name="connsiteX0" fmla="*/ 0 w 3414121"/>
                <a:gd name="connsiteY0" fmla="*/ 450765 h 450765"/>
                <a:gd name="connsiteX1" fmla="*/ 278134 w 3414121"/>
                <a:gd name="connsiteY1" fmla="*/ 0 h 450765"/>
                <a:gd name="connsiteX2" fmla="*/ 3414121 w 3414121"/>
                <a:gd name="connsiteY2" fmla="*/ 9984 h 450765"/>
                <a:gd name="connsiteX3" fmla="*/ 1729300 w 3414121"/>
                <a:gd name="connsiteY3" fmla="*/ 397944 h 450765"/>
                <a:gd name="connsiteX4" fmla="*/ 0 w 3414121"/>
                <a:gd name="connsiteY4" fmla="*/ 450765 h 450765"/>
                <a:gd name="connsiteX0" fmla="*/ 0 w 6006081"/>
                <a:gd name="connsiteY0" fmla="*/ 450321 h 450321"/>
                <a:gd name="connsiteX1" fmla="*/ 2870094 w 6006081"/>
                <a:gd name="connsiteY1" fmla="*/ 0 h 450321"/>
                <a:gd name="connsiteX2" fmla="*/ 6006081 w 6006081"/>
                <a:gd name="connsiteY2" fmla="*/ 9984 h 450321"/>
                <a:gd name="connsiteX3" fmla="*/ 4321260 w 6006081"/>
                <a:gd name="connsiteY3" fmla="*/ 397944 h 450321"/>
                <a:gd name="connsiteX4" fmla="*/ 0 w 6006081"/>
                <a:gd name="connsiteY4" fmla="*/ 450321 h 450321"/>
                <a:gd name="connsiteX0" fmla="*/ 0 w 6006081"/>
                <a:gd name="connsiteY0" fmla="*/ 450321 h 460566"/>
                <a:gd name="connsiteX1" fmla="*/ 2870094 w 6006081"/>
                <a:gd name="connsiteY1" fmla="*/ 0 h 460566"/>
                <a:gd name="connsiteX2" fmla="*/ 6006081 w 6006081"/>
                <a:gd name="connsiteY2" fmla="*/ 9984 h 460566"/>
                <a:gd name="connsiteX3" fmla="*/ 4922708 w 6006081"/>
                <a:gd name="connsiteY3" fmla="*/ 460566 h 460566"/>
                <a:gd name="connsiteX4" fmla="*/ 0 w 6006081"/>
                <a:gd name="connsiteY4" fmla="*/ 450321 h 460566"/>
                <a:gd name="connsiteX0" fmla="*/ 0 w 6006081"/>
                <a:gd name="connsiteY0" fmla="*/ 446932 h 457177"/>
                <a:gd name="connsiteX1" fmla="*/ 2311171 w 6006081"/>
                <a:gd name="connsiteY1" fmla="*/ 0 h 457177"/>
                <a:gd name="connsiteX2" fmla="*/ 6006081 w 6006081"/>
                <a:gd name="connsiteY2" fmla="*/ 6595 h 457177"/>
                <a:gd name="connsiteX3" fmla="*/ 4922708 w 6006081"/>
                <a:gd name="connsiteY3" fmla="*/ 457177 h 457177"/>
                <a:gd name="connsiteX4" fmla="*/ 0 w 6006081"/>
                <a:gd name="connsiteY4" fmla="*/ 446932 h 45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6081" h="457177">
                  <a:moveTo>
                    <a:pt x="0" y="446932"/>
                  </a:moveTo>
                  <a:lnTo>
                    <a:pt x="2311171" y="0"/>
                  </a:lnTo>
                  <a:lnTo>
                    <a:pt x="6006081" y="6595"/>
                  </a:lnTo>
                  <a:lnTo>
                    <a:pt x="4922708" y="457177"/>
                  </a:lnTo>
                  <a:lnTo>
                    <a:pt x="0" y="446932"/>
                  </a:lnTo>
                  <a:close/>
                </a:path>
              </a:pathLst>
            </a:cu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17254" tIns="58627" rIns="117254" bIns="58627" rtlCol="0" anchor="ctr"/>
            <a:lstStyle/>
            <a:p>
              <a:pPr algn="ctr" defTabSz="1165736" fontAlgn="ctr"/>
              <a:endParaRPr lang="en-US" sz="1200" b="1" dirty="0">
                <a:solidFill>
                  <a:prstClr val="black"/>
                </a:solidFill>
                <a:latin typeface="Huawei Sans" panose="020C0503030203020204" pitchFamily="34" charset="0"/>
              </a:endParaRPr>
            </a:p>
          </p:txBody>
        </p:sp>
      </p:grpSp>
      <p:grpSp>
        <p:nvGrpSpPr>
          <p:cNvPr id="62" name="组合 61"/>
          <p:cNvGrpSpPr>
            <a:grpSpLocks/>
          </p:cNvGrpSpPr>
          <p:nvPr/>
        </p:nvGrpSpPr>
        <p:grpSpPr bwMode="gray">
          <a:xfrm>
            <a:off x="6516165" y="3378597"/>
            <a:ext cx="4507301" cy="2723564"/>
            <a:chOff x="6298947" y="3238608"/>
            <a:chExt cx="5186384" cy="2918810"/>
          </a:xfrm>
        </p:grpSpPr>
        <p:sp>
          <p:nvSpPr>
            <p:cNvPr id="5" name="矩形 4">
              <a:extLst>
                <a:ext uri="{FF2B5EF4-FFF2-40B4-BE49-F238E27FC236}">
                  <a16:creationId xmlns:a16="http://schemas.microsoft.com/office/drawing/2014/main" xmlns="" id="{D5B4F3C1-92E6-4E2F-9336-1727C64DCE7C}"/>
                </a:ext>
              </a:extLst>
            </p:cNvPr>
            <p:cNvSpPr/>
            <p:nvPr/>
          </p:nvSpPr>
          <p:spPr bwMode="gray">
            <a:xfrm>
              <a:off x="6298947" y="3634714"/>
              <a:ext cx="5186384" cy="2522704"/>
            </a:xfrm>
            <a:prstGeom prst="rect">
              <a:avLst/>
            </a:prstGeom>
            <a:solidFill>
              <a:schemeClr val="bg1">
                <a:lumMod val="95000"/>
                <a:alpha val="25000"/>
              </a:schemeClr>
            </a:solidFill>
            <a:ln w="3175">
              <a:solidFill>
                <a:schemeClr val="bg1">
                  <a:lumMod val="75000"/>
                </a:schemeClr>
              </a:solidFill>
              <a:tailEnd type="triangle"/>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图片 15" descr="通用服务器-蓝.png">
              <a:extLst>
                <a:ext uri="{FF2B5EF4-FFF2-40B4-BE49-F238E27FC236}">
                  <a16:creationId xmlns:a16="http://schemas.microsoft.com/office/drawing/2014/main" xmlns="" id="{C8075ED8-12B4-45D5-B336-6F70DB1C06E2}"/>
                </a:ext>
              </a:extLst>
            </p:cNvPr>
            <p:cNvPicPr>
              <a:picLocks noChangeAspect="1"/>
            </p:cNvPicPr>
            <p:nvPr/>
          </p:nvPicPr>
          <p:blipFill>
            <a:blip r:embed="rId3" cstate="print"/>
            <a:stretch>
              <a:fillRect/>
            </a:stretch>
          </p:blipFill>
          <p:spPr bwMode="gray">
            <a:xfrm>
              <a:off x="8471132" y="4647544"/>
              <a:ext cx="540000" cy="441818"/>
            </a:xfrm>
            <a:prstGeom prst="rect">
              <a:avLst/>
            </a:prstGeom>
          </p:spPr>
        </p:pic>
        <p:pic>
          <p:nvPicPr>
            <p:cNvPr id="17" name="图片 16" descr="通用服务器-蓝.png">
              <a:extLst>
                <a:ext uri="{FF2B5EF4-FFF2-40B4-BE49-F238E27FC236}">
                  <a16:creationId xmlns:a16="http://schemas.microsoft.com/office/drawing/2014/main" xmlns="" id="{6B473165-4746-4F4D-8164-B70D0CDC4AA8}"/>
                </a:ext>
              </a:extLst>
            </p:cNvPr>
            <p:cNvPicPr>
              <a:picLocks noChangeAspect="1"/>
            </p:cNvPicPr>
            <p:nvPr/>
          </p:nvPicPr>
          <p:blipFill>
            <a:blip r:embed="rId3" cstate="print"/>
            <a:stretch>
              <a:fillRect/>
            </a:stretch>
          </p:blipFill>
          <p:spPr bwMode="gray">
            <a:xfrm>
              <a:off x="9140489" y="4647544"/>
              <a:ext cx="540000" cy="441818"/>
            </a:xfrm>
            <a:prstGeom prst="rect">
              <a:avLst/>
            </a:prstGeom>
          </p:spPr>
        </p:pic>
        <p:pic>
          <p:nvPicPr>
            <p:cNvPr id="18" name="图片 17" descr="通用服务器-蓝.png">
              <a:extLst>
                <a:ext uri="{FF2B5EF4-FFF2-40B4-BE49-F238E27FC236}">
                  <a16:creationId xmlns:a16="http://schemas.microsoft.com/office/drawing/2014/main" xmlns="" id="{C401BC2F-6DFD-4F91-B928-1AE4E841072E}"/>
                </a:ext>
              </a:extLst>
            </p:cNvPr>
            <p:cNvPicPr>
              <a:picLocks noChangeAspect="1"/>
            </p:cNvPicPr>
            <p:nvPr/>
          </p:nvPicPr>
          <p:blipFill>
            <a:blip r:embed="rId3" cstate="print"/>
            <a:stretch>
              <a:fillRect/>
            </a:stretch>
          </p:blipFill>
          <p:spPr bwMode="gray">
            <a:xfrm>
              <a:off x="9826468" y="4647544"/>
              <a:ext cx="540000" cy="441818"/>
            </a:xfrm>
            <a:prstGeom prst="rect">
              <a:avLst/>
            </a:prstGeom>
          </p:spPr>
        </p:pic>
        <p:pic>
          <p:nvPicPr>
            <p:cNvPr id="19" name="图片 18" descr="通用服务器-蓝.png">
              <a:extLst>
                <a:ext uri="{FF2B5EF4-FFF2-40B4-BE49-F238E27FC236}">
                  <a16:creationId xmlns:a16="http://schemas.microsoft.com/office/drawing/2014/main" xmlns="" id="{7BCC7802-D139-405E-869B-5A189F811E8C}"/>
                </a:ext>
              </a:extLst>
            </p:cNvPr>
            <p:cNvPicPr>
              <a:picLocks noChangeAspect="1"/>
            </p:cNvPicPr>
            <p:nvPr/>
          </p:nvPicPr>
          <p:blipFill>
            <a:blip r:embed="rId3" cstate="print"/>
            <a:stretch>
              <a:fillRect/>
            </a:stretch>
          </p:blipFill>
          <p:spPr bwMode="gray">
            <a:xfrm>
              <a:off x="7801775" y="4647544"/>
              <a:ext cx="540000" cy="441818"/>
            </a:xfrm>
            <a:prstGeom prst="rect">
              <a:avLst/>
            </a:prstGeom>
          </p:spPr>
        </p:pic>
        <p:sp>
          <p:nvSpPr>
            <p:cNvPr id="20" name="云形 19">
              <a:extLst>
                <a:ext uri="{FF2B5EF4-FFF2-40B4-BE49-F238E27FC236}">
                  <a16:creationId xmlns:a16="http://schemas.microsoft.com/office/drawing/2014/main" xmlns="" id="{15D2B2A5-9BF3-496A-8CB0-790E349231AD}"/>
                </a:ext>
              </a:extLst>
            </p:cNvPr>
            <p:cNvSpPr/>
            <p:nvPr/>
          </p:nvSpPr>
          <p:spPr bwMode="gray">
            <a:xfrm>
              <a:off x="7115758" y="3739126"/>
              <a:ext cx="3682757" cy="726253"/>
            </a:xfrm>
            <a:prstGeom prst="cloud">
              <a:avLst/>
            </a:prstGeom>
            <a:solidFill>
              <a:srgbClr val="CCECFF"/>
            </a:solidFill>
            <a:ln w="3175">
              <a:solidFill>
                <a:schemeClr val="bg1">
                  <a:lumMod val="85000"/>
                </a:schemeClr>
              </a:solidFill>
              <a:headEnd type="none" w="med" len="med"/>
              <a:tailEnd type="none" w="med" len="med"/>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a:extLst>
                <a:ext uri="{FF2B5EF4-FFF2-40B4-BE49-F238E27FC236}">
                  <a16:creationId xmlns:a16="http://schemas.microsoft.com/office/drawing/2014/main" xmlns="" id="{4CE12035-5F5A-46A8-9789-5DF9C2CB6689}"/>
                </a:ext>
              </a:extLst>
            </p:cNvPr>
            <p:cNvSpPr txBox="1"/>
            <p:nvPr/>
          </p:nvSpPr>
          <p:spPr bwMode="gray">
            <a:xfrm>
              <a:off x="8624903" y="3818934"/>
              <a:ext cx="767343" cy="296856"/>
            </a:xfrm>
            <a:prstGeom prst="rect">
              <a:avLst/>
            </a:prstGeom>
            <a:noFill/>
          </p:spPr>
          <p:txBody>
            <a:bodyPr wrap="square" rtlCol="0">
              <a:spAutoFit/>
            </a:bodyPr>
            <a:lstStyle/>
            <a:p>
              <a:pPr algn="ctr" defTabSz="1165736" fontAlgn="ctr"/>
              <a:r>
                <a:rPr lang="en-US" sz="1200" dirty="0" smtClean="0">
                  <a:latin typeface="Huawei Sans" panose="020C0503030203020204" pitchFamily="34" charset="0"/>
                </a:rPr>
                <a:t>DCN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连接符 21">
              <a:extLst>
                <a:ext uri="{FF2B5EF4-FFF2-40B4-BE49-F238E27FC236}">
                  <a16:creationId xmlns:a16="http://schemas.microsoft.com/office/drawing/2014/main" xmlns="" id="{2A57DC55-5F70-41F9-AE03-85D34546CE2D}"/>
                </a:ext>
              </a:extLst>
            </p:cNvPr>
            <p:cNvCxnSpPr/>
            <p:nvPr/>
          </p:nvCxnSpPr>
          <p:spPr bwMode="gray">
            <a:xfrm>
              <a:off x="7801775" y="4475150"/>
              <a:ext cx="2564693" cy="0"/>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23" name="直接连接符 22">
              <a:extLst>
                <a:ext uri="{FF2B5EF4-FFF2-40B4-BE49-F238E27FC236}">
                  <a16:creationId xmlns:a16="http://schemas.microsoft.com/office/drawing/2014/main" xmlns="" id="{293D0D4B-9900-451C-834C-2B1A2080161D}"/>
                </a:ext>
              </a:extLst>
            </p:cNvPr>
            <p:cNvCxnSpPr/>
            <p:nvPr/>
          </p:nvCxnSpPr>
          <p:spPr bwMode="gray">
            <a:xfrm>
              <a:off x="8064308" y="4468514"/>
              <a:ext cx="0" cy="178135"/>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24" name="直接连接符 23">
              <a:extLst>
                <a:ext uri="{FF2B5EF4-FFF2-40B4-BE49-F238E27FC236}">
                  <a16:creationId xmlns:a16="http://schemas.microsoft.com/office/drawing/2014/main" xmlns="" id="{5BA7BD62-19E8-4311-A42C-6664545D0933}"/>
                </a:ext>
              </a:extLst>
            </p:cNvPr>
            <p:cNvCxnSpPr/>
            <p:nvPr/>
          </p:nvCxnSpPr>
          <p:spPr bwMode="gray">
            <a:xfrm>
              <a:off x="8746288" y="4468514"/>
              <a:ext cx="0" cy="178135"/>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25" name="直接连接符 24">
              <a:extLst>
                <a:ext uri="{FF2B5EF4-FFF2-40B4-BE49-F238E27FC236}">
                  <a16:creationId xmlns:a16="http://schemas.microsoft.com/office/drawing/2014/main" xmlns="" id="{CA32DE42-DC11-4D55-BF40-4406813396DA}"/>
                </a:ext>
              </a:extLst>
            </p:cNvPr>
            <p:cNvCxnSpPr/>
            <p:nvPr/>
          </p:nvCxnSpPr>
          <p:spPr bwMode="gray">
            <a:xfrm>
              <a:off x="9430364" y="4468514"/>
              <a:ext cx="0" cy="178135"/>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26" name="直接连接符 25">
              <a:extLst>
                <a:ext uri="{FF2B5EF4-FFF2-40B4-BE49-F238E27FC236}">
                  <a16:creationId xmlns:a16="http://schemas.microsoft.com/office/drawing/2014/main" xmlns="" id="{E4796E45-7415-4CD7-9E92-239179450DEE}"/>
                </a:ext>
              </a:extLst>
            </p:cNvPr>
            <p:cNvCxnSpPr/>
            <p:nvPr/>
          </p:nvCxnSpPr>
          <p:spPr bwMode="gray">
            <a:xfrm>
              <a:off x="10114440" y="4468514"/>
              <a:ext cx="0" cy="178135"/>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27" name="直接连接符 26">
              <a:extLst>
                <a:ext uri="{FF2B5EF4-FFF2-40B4-BE49-F238E27FC236}">
                  <a16:creationId xmlns:a16="http://schemas.microsoft.com/office/drawing/2014/main" xmlns="" id="{169B98F7-BE98-4B34-89BC-EACD7DB8DEB5}"/>
                </a:ext>
              </a:extLst>
            </p:cNvPr>
            <p:cNvCxnSpPr/>
            <p:nvPr/>
          </p:nvCxnSpPr>
          <p:spPr bwMode="gray">
            <a:xfrm>
              <a:off x="8064308" y="5089362"/>
              <a:ext cx="0" cy="178135"/>
            </a:xfrm>
            <a:prstGeom prst="line">
              <a:avLst/>
            </a:prstGeom>
            <a:solidFill>
              <a:schemeClr val="accent1"/>
            </a:solidFill>
            <a:ln w="19050" cap="flat" cmpd="sng" algn="ctr">
              <a:solidFill>
                <a:schemeClr val="bg1">
                  <a:lumMod val="75000"/>
                </a:schemeClr>
              </a:solidFill>
              <a:prstDash val="solid"/>
              <a:round/>
              <a:headEnd type="none" w="med" len="med"/>
              <a:tailEnd type="none" w="med" len="med"/>
            </a:ln>
            <a:effectLst/>
          </p:spPr>
        </p:cxnSp>
        <p:cxnSp>
          <p:nvCxnSpPr>
            <p:cNvPr id="28" name="直接连接符 27">
              <a:extLst>
                <a:ext uri="{FF2B5EF4-FFF2-40B4-BE49-F238E27FC236}">
                  <a16:creationId xmlns:a16="http://schemas.microsoft.com/office/drawing/2014/main" xmlns="" id="{F28C05F5-8F5E-4C46-A2CD-E0F7F3AE8E0B}"/>
                </a:ext>
              </a:extLst>
            </p:cNvPr>
            <p:cNvCxnSpPr/>
            <p:nvPr/>
          </p:nvCxnSpPr>
          <p:spPr bwMode="gray">
            <a:xfrm>
              <a:off x="8746288" y="5089362"/>
              <a:ext cx="0" cy="108012"/>
            </a:xfrm>
            <a:prstGeom prst="line">
              <a:avLst/>
            </a:prstGeom>
            <a:solidFill>
              <a:schemeClr val="accent1"/>
            </a:solidFill>
            <a:ln w="19050" cap="flat" cmpd="sng" algn="ctr">
              <a:solidFill>
                <a:schemeClr val="bg1">
                  <a:lumMod val="75000"/>
                </a:schemeClr>
              </a:solidFill>
              <a:prstDash val="solid"/>
              <a:round/>
              <a:headEnd type="none" w="med" len="med"/>
              <a:tailEnd type="none" w="med" len="med"/>
            </a:ln>
            <a:effectLst/>
          </p:spPr>
        </p:cxnSp>
        <p:cxnSp>
          <p:nvCxnSpPr>
            <p:cNvPr id="29" name="直接连接符 28">
              <a:extLst>
                <a:ext uri="{FF2B5EF4-FFF2-40B4-BE49-F238E27FC236}">
                  <a16:creationId xmlns:a16="http://schemas.microsoft.com/office/drawing/2014/main" xmlns="" id="{738CEAD3-7D96-4E0D-B09D-AC457A98CB86}"/>
                </a:ext>
              </a:extLst>
            </p:cNvPr>
            <p:cNvCxnSpPr/>
            <p:nvPr/>
          </p:nvCxnSpPr>
          <p:spPr bwMode="gray">
            <a:xfrm>
              <a:off x="9406078" y="5089362"/>
              <a:ext cx="0" cy="108012"/>
            </a:xfrm>
            <a:prstGeom prst="line">
              <a:avLst/>
            </a:prstGeom>
            <a:solidFill>
              <a:schemeClr val="accent1"/>
            </a:solidFill>
            <a:ln w="19050" cap="flat" cmpd="sng" algn="ctr">
              <a:solidFill>
                <a:schemeClr val="bg1">
                  <a:lumMod val="75000"/>
                </a:schemeClr>
              </a:solidFill>
              <a:prstDash val="solid"/>
              <a:round/>
              <a:headEnd type="none" w="med" len="med"/>
              <a:tailEnd type="none" w="med" len="med"/>
            </a:ln>
            <a:effectLst/>
          </p:spPr>
        </p:cxnSp>
        <p:cxnSp>
          <p:nvCxnSpPr>
            <p:cNvPr id="30" name="直接连接符 29">
              <a:extLst>
                <a:ext uri="{FF2B5EF4-FFF2-40B4-BE49-F238E27FC236}">
                  <a16:creationId xmlns:a16="http://schemas.microsoft.com/office/drawing/2014/main" xmlns="" id="{7CED1757-ABC6-4602-B818-17E2819C2338}"/>
                </a:ext>
              </a:extLst>
            </p:cNvPr>
            <p:cNvCxnSpPr/>
            <p:nvPr/>
          </p:nvCxnSpPr>
          <p:spPr bwMode="gray">
            <a:xfrm>
              <a:off x="10114440" y="5089362"/>
              <a:ext cx="0" cy="108012"/>
            </a:xfrm>
            <a:prstGeom prst="line">
              <a:avLst/>
            </a:prstGeom>
            <a:solidFill>
              <a:schemeClr val="accent1"/>
            </a:solidFill>
            <a:ln w="19050" cap="flat" cmpd="sng" algn="ctr">
              <a:solidFill>
                <a:schemeClr val="bg1">
                  <a:lumMod val="75000"/>
                </a:schemeClr>
              </a:solidFill>
              <a:prstDash val="solid"/>
              <a:round/>
              <a:headEnd type="none" w="med" len="med"/>
              <a:tailEnd type="none" w="med" len="med"/>
            </a:ln>
            <a:effectLst/>
          </p:spPr>
        </p:cxnSp>
        <p:sp>
          <p:nvSpPr>
            <p:cNvPr id="31" name="文本框 30">
              <a:extLst>
                <a:ext uri="{FF2B5EF4-FFF2-40B4-BE49-F238E27FC236}">
                  <a16:creationId xmlns:a16="http://schemas.microsoft.com/office/drawing/2014/main" xmlns="" id="{624CB2EE-D9B2-4EBC-8FBC-13CDB58987AD}"/>
                </a:ext>
              </a:extLst>
            </p:cNvPr>
            <p:cNvSpPr txBox="1"/>
            <p:nvPr/>
          </p:nvSpPr>
          <p:spPr bwMode="gray">
            <a:xfrm>
              <a:off x="10086818" y="4717078"/>
              <a:ext cx="1153995" cy="296856"/>
            </a:xfrm>
            <a:prstGeom prst="rect">
              <a:avLst/>
            </a:prstGeom>
            <a:noFill/>
          </p:spPr>
          <p:txBody>
            <a:bodyPr wrap="square" rtlCol="0">
              <a:spAutoFit/>
            </a:bodyPr>
            <a:lstStyle/>
            <a:p>
              <a:pPr algn="ctr" defTabSz="1165736" fontAlgn="ctr"/>
              <a:r>
                <a:rPr lang="en-US" sz="1200" dirty="0" smtClean="0">
                  <a:latin typeface="Huawei Sans" panose="020C0503030203020204" pitchFamily="34" charset="0"/>
                </a:rPr>
                <a:t>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图片 31" descr="TOR交换机-蓝.png">
              <a:extLst>
                <a:ext uri="{FF2B5EF4-FFF2-40B4-BE49-F238E27FC236}">
                  <a16:creationId xmlns:a16="http://schemas.microsoft.com/office/drawing/2014/main" xmlns="" id="{DDA6735D-334F-4DD5-9265-A8E1611E775B}"/>
                </a:ext>
              </a:extLst>
            </p:cNvPr>
            <p:cNvPicPr>
              <a:picLocks noChangeAspect="1"/>
            </p:cNvPicPr>
            <p:nvPr/>
          </p:nvPicPr>
          <p:blipFill>
            <a:blip r:embed="rId4" cstate="print"/>
            <a:stretch>
              <a:fillRect/>
            </a:stretch>
          </p:blipFill>
          <p:spPr bwMode="gray">
            <a:xfrm>
              <a:off x="9784953" y="4141818"/>
              <a:ext cx="329487" cy="269580"/>
            </a:xfrm>
            <a:prstGeom prst="rect">
              <a:avLst/>
            </a:prstGeom>
          </p:spPr>
        </p:pic>
        <p:pic>
          <p:nvPicPr>
            <p:cNvPr id="33" name="图片 32" descr="TOR交换机-蓝.png">
              <a:extLst>
                <a:ext uri="{FF2B5EF4-FFF2-40B4-BE49-F238E27FC236}">
                  <a16:creationId xmlns:a16="http://schemas.microsoft.com/office/drawing/2014/main" xmlns="" id="{C49F9517-1B4D-4B02-97EF-C5F05CC877B7}"/>
                </a:ext>
              </a:extLst>
            </p:cNvPr>
            <p:cNvPicPr>
              <a:picLocks noChangeAspect="1"/>
            </p:cNvPicPr>
            <p:nvPr/>
          </p:nvPicPr>
          <p:blipFill>
            <a:blip r:embed="rId4" cstate="print"/>
            <a:stretch>
              <a:fillRect/>
            </a:stretch>
          </p:blipFill>
          <p:spPr bwMode="gray">
            <a:xfrm>
              <a:off x="8833570" y="4152910"/>
              <a:ext cx="329487" cy="269580"/>
            </a:xfrm>
            <a:prstGeom prst="rect">
              <a:avLst/>
            </a:prstGeom>
          </p:spPr>
        </p:pic>
        <p:pic>
          <p:nvPicPr>
            <p:cNvPr id="34" name="图片 33" descr="CE12800交换机-蓝.png">
              <a:extLst>
                <a:ext uri="{FF2B5EF4-FFF2-40B4-BE49-F238E27FC236}">
                  <a16:creationId xmlns:a16="http://schemas.microsoft.com/office/drawing/2014/main" xmlns="" id="{9F27DCE0-50FC-4C9E-9A59-3A737740856F}"/>
                </a:ext>
              </a:extLst>
            </p:cNvPr>
            <p:cNvPicPr>
              <a:picLocks noChangeAspect="1"/>
            </p:cNvPicPr>
            <p:nvPr/>
          </p:nvPicPr>
          <p:blipFill>
            <a:blip r:embed="rId5" cstate="print"/>
            <a:stretch>
              <a:fillRect/>
            </a:stretch>
          </p:blipFill>
          <p:spPr bwMode="gray">
            <a:xfrm>
              <a:off x="8245812" y="3881888"/>
              <a:ext cx="328691" cy="268929"/>
            </a:xfrm>
            <a:prstGeom prst="rect">
              <a:avLst/>
            </a:prstGeom>
          </p:spPr>
        </p:pic>
        <p:pic>
          <p:nvPicPr>
            <p:cNvPr id="35" name="图片 34" descr="CE12800交换机-蓝.png">
              <a:extLst>
                <a:ext uri="{FF2B5EF4-FFF2-40B4-BE49-F238E27FC236}">
                  <a16:creationId xmlns:a16="http://schemas.microsoft.com/office/drawing/2014/main" xmlns="" id="{9678400C-8546-4C1D-AE61-F47B5725A4F8}"/>
                </a:ext>
              </a:extLst>
            </p:cNvPr>
            <p:cNvPicPr>
              <a:picLocks noChangeAspect="1"/>
            </p:cNvPicPr>
            <p:nvPr/>
          </p:nvPicPr>
          <p:blipFill>
            <a:blip r:embed="rId5" cstate="print"/>
            <a:stretch>
              <a:fillRect/>
            </a:stretch>
          </p:blipFill>
          <p:spPr bwMode="gray">
            <a:xfrm>
              <a:off x="9384723" y="3872433"/>
              <a:ext cx="328691" cy="268929"/>
            </a:xfrm>
            <a:prstGeom prst="rect">
              <a:avLst/>
            </a:prstGeom>
          </p:spPr>
        </p:pic>
        <p:pic>
          <p:nvPicPr>
            <p:cNvPr id="36" name="图片 35" descr="TOR交换机-蓝.png">
              <a:extLst>
                <a:ext uri="{FF2B5EF4-FFF2-40B4-BE49-F238E27FC236}">
                  <a16:creationId xmlns:a16="http://schemas.microsoft.com/office/drawing/2014/main" xmlns="" id="{CF2F1BFC-49ED-45BA-B517-86BEDE512BFD}"/>
                </a:ext>
              </a:extLst>
            </p:cNvPr>
            <p:cNvPicPr>
              <a:picLocks noChangeAspect="1"/>
            </p:cNvPicPr>
            <p:nvPr/>
          </p:nvPicPr>
          <p:blipFill>
            <a:blip r:embed="rId4" cstate="print"/>
            <a:stretch>
              <a:fillRect/>
            </a:stretch>
          </p:blipFill>
          <p:spPr bwMode="gray">
            <a:xfrm>
              <a:off x="7801775" y="4152910"/>
              <a:ext cx="329487" cy="269580"/>
            </a:xfrm>
            <a:prstGeom prst="rect">
              <a:avLst/>
            </a:prstGeom>
          </p:spPr>
        </p:pic>
        <p:sp>
          <p:nvSpPr>
            <p:cNvPr id="37" name="云形 36">
              <a:extLst>
                <a:ext uri="{FF2B5EF4-FFF2-40B4-BE49-F238E27FC236}">
                  <a16:creationId xmlns:a16="http://schemas.microsoft.com/office/drawing/2014/main" xmlns="" id="{C6A5A5C5-F9EB-4C1B-9D03-31AF4AD6603E}"/>
                </a:ext>
              </a:extLst>
            </p:cNvPr>
            <p:cNvSpPr/>
            <p:nvPr/>
          </p:nvSpPr>
          <p:spPr bwMode="gray">
            <a:xfrm>
              <a:off x="7198115" y="5197374"/>
              <a:ext cx="3600399" cy="724901"/>
            </a:xfrm>
            <a:prstGeom prst="cloud">
              <a:avLst/>
            </a:prstGeom>
            <a:solidFill>
              <a:schemeClr val="bg1">
                <a:lumMod val="85000"/>
                <a:alpha val="81000"/>
              </a:schemeClr>
            </a:solidFill>
            <a:ln w="3175">
              <a:solidFill>
                <a:schemeClr val="bg1">
                  <a:lumMod val="85000"/>
                </a:schemeClr>
              </a:solidFill>
              <a:headEnd type="none" w="med" len="med"/>
              <a:tailEnd type="none" w="med" len="med"/>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a:extLst>
                <a:ext uri="{FF2B5EF4-FFF2-40B4-BE49-F238E27FC236}">
                  <a16:creationId xmlns:a16="http://schemas.microsoft.com/office/drawing/2014/main" xmlns="" id="{E41738E2-A989-4D74-B83B-2905FE48F423}"/>
                </a:ext>
              </a:extLst>
            </p:cNvPr>
            <p:cNvSpPr txBox="1"/>
            <p:nvPr/>
          </p:nvSpPr>
          <p:spPr bwMode="gray">
            <a:xfrm>
              <a:off x="8471132" y="5398242"/>
              <a:ext cx="1010015" cy="296856"/>
            </a:xfrm>
            <a:prstGeom prst="rect">
              <a:avLst/>
            </a:prstGeom>
            <a:noFill/>
          </p:spPr>
          <p:txBody>
            <a:bodyPr wrap="square" rtlCol="0">
              <a:spAutoFit/>
            </a:bodyPr>
            <a:lstStyle/>
            <a:p>
              <a:pPr algn="ctr" defTabSz="1165736" fontAlgn="ctr"/>
              <a:r>
                <a:rPr lang="en-US" sz="1200" dirty="0" smtClean="0">
                  <a:latin typeface="Huawei Sans" panose="020C0503030203020204" pitchFamily="34" charset="0"/>
                </a:rPr>
                <a:t>SAN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xmlns="" id="{A9F8C97D-19B4-433C-A751-91F2E85330A7}"/>
                </a:ext>
              </a:extLst>
            </p:cNvPr>
            <p:cNvSpPr/>
            <p:nvPr/>
          </p:nvSpPr>
          <p:spPr bwMode="gray">
            <a:xfrm>
              <a:off x="7115758" y="3739126"/>
              <a:ext cx="3682756" cy="823382"/>
            </a:xfrm>
            <a:prstGeom prst="rect">
              <a:avLst/>
            </a:prstGeom>
            <a:noFill/>
            <a:ln w="19050">
              <a:solidFill>
                <a:srgbClr val="C00000"/>
              </a:solidFill>
              <a:prstDash val="dash"/>
              <a:tailEnd type="triangle"/>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Picture 464" descr="图片155">
              <a:extLst>
                <a:ext uri="{FF2B5EF4-FFF2-40B4-BE49-F238E27FC236}">
                  <a16:creationId xmlns:a16="http://schemas.microsoft.com/office/drawing/2014/main" xmlns="" id="{65A461F2-9961-4F7B-A54F-825E3C9EC0D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8052363" y="5768482"/>
              <a:ext cx="309671" cy="312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464" descr="图片155">
              <a:extLst>
                <a:ext uri="{FF2B5EF4-FFF2-40B4-BE49-F238E27FC236}">
                  <a16:creationId xmlns:a16="http://schemas.microsoft.com/office/drawing/2014/main" xmlns="" id="{85474CB6-B141-4C74-A9D5-3EE86278183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8942518" y="5780402"/>
              <a:ext cx="309671" cy="312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464" descr="图片155">
              <a:extLst>
                <a:ext uri="{FF2B5EF4-FFF2-40B4-BE49-F238E27FC236}">
                  <a16:creationId xmlns:a16="http://schemas.microsoft.com/office/drawing/2014/main" xmlns="" id="{785FD438-0B71-40A5-A5B2-B441D576D92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9785462" y="5776298"/>
              <a:ext cx="309671" cy="312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矩形 42">
              <a:extLst>
                <a:ext uri="{FF2B5EF4-FFF2-40B4-BE49-F238E27FC236}">
                  <a16:creationId xmlns:a16="http://schemas.microsoft.com/office/drawing/2014/main" xmlns="" id="{AA351BFF-9C71-4190-B94C-DC88DE48CAED}"/>
                </a:ext>
              </a:extLst>
            </p:cNvPr>
            <p:cNvSpPr/>
            <p:nvPr/>
          </p:nvSpPr>
          <p:spPr bwMode="gray">
            <a:xfrm>
              <a:off x="7115758" y="5148358"/>
              <a:ext cx="3682756" cy="940702"/>
            </a:xfrm>
            <a:prstGeom prst="rect">
              <a:avLst/>
            </a:prstGeom>
            <a:noFill/>
            <a:ln w="19050">
              <a:solidFill>
                <a:schemeClr val="bg1">
                  <a:lumMod val="75000"/>
                </a:schemeClr>
              </a:solidFill>
              <a:prstDash val="dash"/>
              <a:tailEnd type="triangle"/>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a:extLst>
                <a:ext uri="{FF2B5EF4-FFF2-40B4-BE49-F238E27FC236}">
                  <a16:creationId xmlns:a16="http://schemas.microsoft.com/office/drawing/2014/main" xmlns="" id="{D64C2C05-BD51-4500-9B52-2FFD0151A3D3}"/>
                </a:ext>
              </a:extLst>
            </p:cNvPr>
            <p:cNvSpPr/>
            <p:nvPr/>
          </p:nvSpPr>
          <p:spPr bwMode="gray">
            <a:xfrm>
              <a:off x="7794565" y="3284679"/>
              <a:ext cx="859913" cy="296856"/>
            </a:xfrm>
            <a:prstGeom prst="rect">
              <a:avLst/>
            </a:prstGeom>
          </p:spPr>
          <p:txBody>
            <a:bodyPr wrap="none">
              <a:spAutoFit/>
            </a:bodyPr>
            <a:lstStyle/>
            <a:p>
              <a:pPr fontAlgn="ctr"/>
              <a:r>
                <a:rPr lang="en-US" sz="1200" dirty="0" smtClean="0">
                  <a:latin typeface="Huawei Sans" panose="020C0503030203020204" pitchFamily="34" charset="0"/>
                </a:rPr>
                <a:t>Campus</a:t>
              </a:r>
              <a:endParaRPr lang="en-US" sz="1200" dirty="0">
                <a:latin typeface="Huawei Sans" panose="020C0503030203020204" pitchFamily="34" charset="0"/>
              </a:endParaRPr>
            </a:p>
          </p:txBody>
        </p:sp>
        <p:pic>
          <p:nvPicPr>
            <p:cNvPr id="45" name="图片 44">
              <a:extLst>
                <a:ext uri="{FF2B5EF4-FFF2-40B4-BE49-F238E27FC236}">
                  <a16:creationId xmlns:a16="http://schemas.microsoft.com/office/drawing/2014/main" xmlns="" id="{F7FBB643-9D36-4E22-B279-4A63EBB0327C}"/>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7249971" y="3302930"/>
              <a:ext cx="257755" cy="251274"/>
            </a:xfrm>
            <a:prstGeom prst="rect">
              <a:avLst/>
            </a:prstGeom>
          </p:spPr>
        </p:pic>
        <p:pic>
          <p:nvPicPr>
            <p:cNvPr id="46" name="图片 45">
              <a:extLst>
                <a:ext uri="{FF2B5EF4-FFF2-40B4-BE49-F238E27FC236}">
                  <a16:creationId xmlns:a16="http://schemas.microsoft.com/office/drawing/2014/main" xmlns="" id="{2802FE7A-38A2-4724-BB0A-D31DCD03FEB0}"/>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8711215" y="3318366"/>
              <a:ext cx="281679" cy="230977"/>
            </a:xfrm>
            <a:prstGeom prst="rect">
              <a:avLst/>
            </a:prstGeom>
          </p:spPr>
        </p:pic>
        <p:sp>
          <p:nvSpPr>
            <p:cNvPr id="47" name="矩形 46">
              <a:extLst>
                <a:ext uri="{FF2B5EF4-FFF2-40B4-BE49-F238E27FC236}">
                  <a16:creationId xmlns:a16="http://schemas.microsoft.com/office/drawing/2014/main" xmlns="" id="{E886A224-E7B9-41FB-B79D-F989E6AB0EE3}"/>
                </a:ext>
              </a:extLst>
            </p:cNvPr>
            <p:cNvSpPr/>
            <p:nvPr/>
          </p:nvSpPr>
          <p:spPr bwMode="gray">
            <a:xfrm>
              <a:off x="8938480" y="3284679"/>
              <a:ext cx="852535" cy="296856"/>
            </a:xfrm>
            <a:prstGeom prst="rect">
              <a:avLst/>
            </a:prstGeom>
          </p:spPr>
          <p:txBody>
            <a:bodyPr wrap="none">
              <a:spAutoFit/>
            </a:bodyPr>
            <a:lstStyle/>
            <a:p>
              <a:pPr fontAlgn="ctr"/>
              <a:r>
                <a:rPr lang="en-US" sz="1200" dirty="0" smtClean="0">
                  <a:latin typeface="Huawei Sans" panose="020C0503030203020204" pitchFamily="34" charset="0"/>
                </a:rPr>
                <a:t>Internet</a:t>
              </a:r>
              <a:endParaRPr lang="en-US" sz="1200" dirty="0">
                <a:latin typeface="Huawei Sans" panose="020C0503030203020204" pitchFamily="34" charset="0"/>
              </a:endParaRPr>
            </a:p>
          </p:txBody>
        </p:sp>
        <p:pic>
          <p:nvPicPr>
            <p:cNvPr id="48" name="图片 47">
              <a:extLst>
                <a:ext uri="{FF2B5EF4-FFF2-40B4-BE49-F238E27FC236}">
                  <a16:creationId xmlns:a16="http://schemas.microsoft.com/office/drawing/2014/main" xmlns="" id="{26CC3C57-FC2C-4B02-8E41-E37C6F2310D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7472900" y="3818934"/>
              <a:ext cx="218393" cy="178829"/>
            </a:xfrm>
            <a:prstGeom prst="rect">
              <a:avLst/>
            </a:prstGeom>
          </p:spPr>
        </p:pic>
        <p:pic>
          <p:nvPicPr>
            <p:cNvPr id="49" name="图片 48">
              <a:extLst>
                <a:ext uri="{FF2B5EF4-FFF2-40B4-BE49-F238E27FC236}">
                  <a16:creationId xmlns:a16="http://schemas.microsoft.com/office/drawing/2014/main" xmlns="" id="{BBA910E7-C4A0-4335-B3BD-88410AEE8C2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0064897" y="3818934"/>
              <a:ext cx="218393" cy="178829"/>
            </a:xfrm>
            <a:prstGeom prst="rect">
              <a:avLst/>
            </a:prstGeom>
          </p:spPr>
        </p:pic>
        <p:sp>
          <p:nvSpPr>
            <p:cNvPr id="50" name="文本框 49">
              <a:extLst>
                <a:ext uri="{FF2B5EF4-FFF2-40B4-BE49-F238E27FC236}">
                  <a16:creationId xmlns:a16="http://schemas.microsoft.com/office/drawing/2014/main" xmlns="" id="{77394E46-B60E-4D7C-B951-C7A38E242CBE}"/>
                </a:ext>
              </a:extLst>
            </p:cNvPr>
            <p:cNvSpPr txBox="1"/>
            <p:nvPr/>
          </p:nvSpPr>
          <p:spPr bwMode="gray">
            <a:xfrm>
              <a:off x="9931350" y="5771481"/>
              <a:ext cx="1025986" cy="296856"/>
            </a:xfrm>
            <a:prstGeom prst="rect">
              <a:avLst/>
            </a:prstGeom>
            <a:noFill/>
          </p:spPr>
          <p:txBody>
            <a:bodyPr wrap="square" rtlCol="0">
              <a:spAutoFit/>
            </a:bodyPr>
            <a:lstStyle/>
            <a:p>
              <a:pPr algn="ctr" defTabSz="1165736" fontAlgn="ctr"/>
              <a:r>
                <a:rPr lang="en-US" sz="1200" dirty="0" smtClean="0">
                  <a:latin typeface="Huawei Sans" panose="020C0503030203020204" pitchFamily="34" charset="0"/>
                </a:rPr>
                <a:t>Storage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50">
              <a:extLst>
                <a:ext uri="{FF2B5EF4-FFF2-40B4-BE49-F238E27FC236}">
                  <a16:creationId xmlns:a16="http://schemas.microsoft.com/office/drawing/2014/main" xmlns="" id="{DA3313B6-565E-4F4B-B4A8-5A52FDE2935F}"/>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7558108" y="3302930"/>
              <a:ext cx="257755" cy="251274"/>
            </a:xfrm>
            <a:prstGeom prst="rect">
              <a:avLst/>
            </a:prstGeom>
          </p:spPr>
        </p:pic>
        <p:sp>
          <p:nvSpPr>
            <p:cNvPr id="52" name="云形 51">
              <a:extLst>
                <a:ext uri="{FF2B5EF4-FFF2-40B4-BE49-F238E27FC236}">
                  <a16:creationId xmlns:a16="http://schemas.microsoft.com/office/drawing/2014/main" xmlns="" id="{C8B9DF56-F9B5-4397-BCCC-D8E46F2E99AF}"/>
                </a:ext>
              </a:extLst>
            </p:cNvPr>
            <p:cNvSpPr/>
            <p:nvPr/>
          </p:nvSpPr>
          <p:spPr bwMode="gray">
            <a:xfrm>
              <a:off x="9872075" y="3238608"/>
              <a:ext cx="641509" cy="386477"/>
            </a:xfrm>
            <a:prstGeom prst="cloud">
              <a:avLst/>
            </a:prstGeom>
            <a:solidFill>
              <a:srgbClr val="CCECFF"/>
            </a:solidFill>
            <a:ln w="3175">
              <a:solidFill>
                <a:schemeClr val="bg1">
                  <a:lumMod val="85000"/>
                </a:schemeClr>
              </a:solidFill>
              <a:headEnd type="none" w="med" len="med"/>
              <a:tailEnd type="none" w="med" len="med"/>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a:extLst>
                <a:ext uri="{FF2B5EF4-FFF2-40B4-BE49-F238E27FC236}">
                  <a16:creationId xmlns:a16="http://schemas.microsoft.com/office/drawing/2014/main" xmlns="" id="{8BEDE528-D7B6-442A-864E-DCF6C604ED5D}"/>
                </a:ext>
              </a:extLst>
            </p:cNvPr>
            <p:cNvSpPr/>
            <p:nvPr/>
          </p:nvSpPr>
          <p:spPr bwMode="gray">
            <a:xfrm>
              <a:off x="9985580" y="3308737"/>
              <a:ext cx="500232" cy="296856"/>
            </a:xfrm>
            <a:prstGeom prst="rect">
              <a:avLst/>
            </a:prstGeom>
          </p:spPr>
          <p:txBody>
            <a:bodyPr wrap="none">
              <a:spAutoFit/>
            </a:bodyPr>
            <a:lstStyle/>
            <a:p>
              <a:pPr fontAlgn="ctr"/>
              <a:r>
                <a:rPr lang="en-US" sz="1200" dirty="0" smtClean="0">
                  <a:latin typeface="Huawei Sans" panose="020C0503030203020204" pitchFamily="34" charset="0"/>
                </a:rPr>
                <a:t>DCI</a:t>
              </a:r>
              <a:endParaRPr lang="en-US" sz="1200" dirty="0">
                <a:latin typeface="Huawei Sans" panose="020C0503030203020204" pitchFamily="34" charset="0"/>
              </a:endParaRPr>
            </a:p>
          </p:txBody>
        </p:sp>
      </p:grpSp>
      <p:sp>
        <p:nvSpPr>
          <p:cNvPr id="14" name="圆角矩形 75">
            <a:extLst>
              <a:ext uri="{FF2B5EF4-FFF2-40B4-BE49-F238E27FC236}">
                <a16:creationId xmlns:a16="http://schemas.microsoft.com/office/drawing/2014/main" xmlns="" id="{09642949-759F-4F81-B2BF-B59BF81F1886}"/>
              </a:ext>
            </a:extLst>
          </p:cNvPr>
          <p:cNvSpPr>
            <a:spLocks/>
          </p:cNvSpPr>
          <p:nvPr/>
        </p:nvSpPr>
        <p:spPr bwMode="gray">
          <a:xfrm>
            <a:off x="802160" y="2974569"/>
            <a:ext cx="4507300" cy="348047"/>
          </a:xfrm>
          <a:prstGeom prst="roundRect">
            <a:avLst>
              <a:gd name="adj" fmla="val 0"/>
            </a:avLst>
          </a:prstGeom>
          <a:solidFill>
            <a:srgbClr val="30B5C5"/>
          </a:solidFill>
          <a:effectLst/>
        </p:spPr>
        <p:txBody>
          <a:bodyPr wrap="square" rtlCol="0" anchor="ctr" anchorCtr="0">
            <a:noAutofit/>
          </a:bodyPr>
          <a:lstStyle/>
          <a:p>
            <a:pPr algn="ctr" fontAlgn="ctr">
              <a:spcBef>
                <a:spcPts val="0"/>
              </a:spcBef>
              <a:spcAft>
                <a:spcPts val="0"/>
              </a:spcAft>
            </a:pPr>
            <a:r>
              <a:rPr lang="en-US" sz="1400" b="1" dirty="0" smtClean="0">
                <a:solidFill>
                  <a:schemeClr val="bg1"/>
                </a:solidFill>
                <a:latin typeface="Huawei Sans" panose="020C0503030203020204" pitchFamily="34" charset="0"/>
              </a:rPr>
              <a:t>DC L1 view (infrastructure)</a:t>
            </a:r>
            <a:endParaRPr lang="en-US" sz="1400" b="1" dirty="0">
              <a:solidFill>
                <a:schemeClr val="bg1"/>
              </a:solidFill>
              <a:latin typeface="Huawei Sans" panose="020C0503030203020204" pitchFamily="34" charset="0"/>
            </a:endParaRPr>
          </a:p>
        </p:txBody>
      </p:sp>
      <p:sp>
        <p:nvSpPr>
          <p:cNvPr id="15" name="圆角矩形 75">
            <a:extLst>
              <a:ext uri="{FF2B5EF4-FFF2-40B4-BE49-F238E27FC236}">
                <a16:creationId xmlns:a16="http://schemas.microsoft.com/office/drawing/2014/main" xmlns="" id="{ECB46436-0F9A-4E8F-873B-1EBF686C01B8}"/>
              </a:ext>
            </a:extLst>
          </p:cNvPr>
          <p:cNvSpPr>
            <a:spLocks/>
          </p:cNvSpPr>
          <p:nvPr/>
        </p:nvSpPr>
        <p:spPr bwMode="gray">
          <a:xfrm>
            <a:off x="6514783" y="2974569"/>
            <a:ext cx="4508683" cy="348047"/>
          </a:xfrm>
          <a:prstGeom prst="roundRect">
            <a:avLst>
              <a:gd name="adj" fmla="val 0"/>
            </a:avLst>
          </a:prstGeom>
          <a:solidFill>
            <a:srgbClr val="30B5C5"/>
          </a:solidFill>
        </p:spPr>
        <p:txBody>
          <a:bodyPr wrap="square" rtlCol="0" anchor="ctr" anchorCtr="0">
            <a:noAutofit/>
          </a:bodyPr>
          <a:lstStyle/>
          <a:p>
            <a:pPr algn="ctr" fontAlgn="ctr">
              <a:spcBef>
                <a:spcPts val="0"/>
              </a:spcBef>
              <a:spcAft>
                <a:spcPts val="0"/>
              </a:spcAft>
            </a:pPr>
            <a:r>
              <a:rPr lang="en-US" sz="1400" b="1" dirty="0" smtClean="0">
                <a:solidFill>
                  <a:schemeClr val="bg1"/>
                </a:solidFill>
                <a:latin typeface="Huawei Sans" panose="020C0503030203020204" pitchFamily="34" charset="0"/>
              </a:rPr>
              <a:t>DC L2 view (ICT devices)</a:t>
            </a:r>
            <a:endParaRPr lang="en-US" sz="1400" b="1" dirty="0">
              <a:solidFill>
                <a:schemeClr val="bg1"/>
              </a:solidFill>
              <a:latin typeface="Huawei Sans" panose="020C0503030203020204" pitchFamily="34" charset="0"/>
            </a:endParaRPr>
          </a:p>
        </p:txBody>
      </p:sp>
      <p:sp>
        <p:nvSpPr>
          <p:cNvPr id="2" name="文本框 1"/>
          <p:cNvSpPr txBox="1"/>
          <p:nvPr/>
        </p:nvSpPr>
        <p:spPr>
          <a:xfrm rot="18473906">
            <a:off x="3258481" y="5029867"/>
            <a:ext cx="1553630" cy="646331"/>
          </a:xfrm>
          <a:prstGeom prst="rect">
            <a:avLst/>
          </a:prstGeom>
        </p:spPr>
        <p:txBody>
          <a:bodyPr wrap="none" rtlCol="0">
            <a:spAutoFit/>
          </a:bodyPr>
          <a:lstStyle/>
          <a:p>
            <a:r>
              <a:rPr lang="en-US" altLang="zh-CN" sz="1200" b="1" dirty="0">
                <a:solidFill>
                  <a:prstClr val="black"/>
                </a:solidFill>
                <a:latin typeface="Huawei Sans" panose="020C0503030203020204" pitchFamily="34" charset="0"/>
              </a:rPr>
              <a:t>Management and </a:t>
            </a:r>
            <a:endParaRPr lang="en-US" altLang="zh-CN" sz="1200" b="1" dirty="0" smtClean="0">
              <a:solidFill>
                <a:prstClr val="black"/>
              </a:solidFill>
              <a:latin typeface="Huawei Sans" panose="020C0503030203020204" pitchFamily="34" charset="0"/>
            </a:endParaRPr>
          </a:p>
          <a:p>
            <a:r>
              <a:rPr lang="en-US" altLang="zh-CN" sz="1200" b="1" dirty="0" smtClean="0">
                <a:solidFill>
                  <a:prstClr val="black"/>
                </a:solidFill>
                <a:latin typeface="Huawei Sans" panose="020C0503030203020204" pitchFamily="34" charset="0"/>
              </a:rPr>
              <a:t>O&amp;M </a:t>
            </a:r>
            <a:r>
              <a:rPr lang="en-US" altLang="zh-CN" sz="1200" b="1" dirty="0">
                <a:solidFill>
                  <a:prstClr val="black"/>
                </a:solidFill>
                <a:latin typeface="Huawei Sans" panose="020C0503030203020204" pitchFamily="34" charset="0"/>
              </a:rPr>
              <a:t>center</a:t>
            </a:r>
          </a:p>
          <a:p>
            <a:endParaRPr lang="zh-CN" altLang="en-US" sz="1200" dirty="0"/>
          </a:p>
        </p:txBody>
      </p:sp>
    </p:spTree>
    <p:extLst>
      <p:ext uri="{BB962C8B-B14F-4D97-AF65-F5344CB8AC3E}">
        <p14:creationId xmlns:p14="http://schemas.microsoft.com/office/powerpoint/2010/main" val="169076152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"1-3-5" Troubleshooting: AI + Knowledge-based Inference</a:t>
            </a:r>
            <a:endParaRPr lang="en-US" altLang="zh-CN" dirty="0"/>
          </a:p>
        </p:txBody>
      </p:sp>
      <p:sp>
        <p:nvSpPr>
          <p:cNvPr id="3" name="圆角矩形 2"/>
          <p:cNvSpPr/>
          <p:nvPr/>
        </p:nvSpPr>
        <p:spPr bwMode="gray">
          <a:xfrm>
            <a:off x="6411111" y="2400628"/>
            <a:ext cx="1810754" cy="1961715"/>
          </a:xfrm>
          <a:prstGeom prst="roundRect">
            <a:avLst>
              <a:gd name="adj" fmla="val 4612"/>
            </a:avLst>
          </a:prstGeom>
          <a:solidFill>
            <a:schemeClr val="bg1">
              <a:lumMod val="95000"/>
            </a:schemeClr>
          </a:solidFill>
          <a:ln w="19050" cap="flat" cmpd="sng" algn="ctr">
            <a:solidFill>
              <a:schemeClr val="bg1">
                <a:lumMod val="20000"/>
                <a:lumOff val="80000"/>
              </a:schemeClr>
            </a:solidFill>
            <a:prstDash val="solid"/>
            <a:miter lim="800000"/>
          </a:ln>
          <a:effectLst/>
        </p:spPr>
        <p:txBody>
          <a:bodyPr rtlCol="0" anchor="ctr"/>
          <a:lstStyle/>
          <a:p>
            <a:pPr algn="ctr" defTabSz="1219028" fontAlgn="ctr">
              <a:defRPr/>
            </a:pPr>
            <a:endParaRPr lang="en-US" altLang="zh-CN" kern="0" dirty="0">
              <a:solidFill>
                <a:prstClr val="white"/>
              </a:solidFill>
              <a:latin typeface="Huawei Sans" panose="020C0503030203020204" pitchFamily="34" charset="0"/>
              <a:cs typeface="+mn-ea"/>
              <a:sym typeface="+mn-lt"/>
            </a:endParaRPr>
          </a:p>
        </p:txBody>
      </p:sp>
      <p:sp>
        <p:nvSpPr>
          <p:cNvPr id="4" name="圆角矩形 3"/>
          <p:cNvSpPr/>
          <p:nvPr/>
        </p:nvSpPr>
        <p:spPr bwMode="gray">
          <a:xfrm>
            <a:off x="775269" y="3608294"/>
            <a:ext cx="2135233" cy="754049"/>
          </a:xfrm>
          <a:prstGeom prst="roundRect">
            <a:avLst/>
          </a:prstGeom>
          <a:solidFill>
            <a:srgbClr val="ED6D00"/>
          </a:solidFill>
          <a:ln w="12700" cap="flat" cmpd="sng" algn="ctr">
            <a:noFill/>
            <a:prstDash val="solid"/>
            <a:miter lim="800000"/>
          </a:ln>
          <a:effectLst/>
        </p:spPr>
        <p:txBody>
          <a:bodyPr rtlCol="0" anchor="ctr"/>
          <a:lstStyle/>
          <a:p>
            <a:pPr algn="ctr" defTabSz="685859" fontAlgn="ctr">
              <a:defRPr/>
            </a:pPr>
            <a:endParaRPr lang="en-US" altLang="zh-CN" sz="1200" kern="0" dirty="0">
              <a:solidFill>
                <a:srgbClr val="1D1D1B"/>
              </a:solidFill>
              <a:latin typeface="Huawei Sans" panose="020C0503030203020204" pitchFamily="34" charset="0"/>
            </a:endParaRPr>
          </a:p>
        </p:txBody>
      </p:sp>
      <p:sp>
        <p:nvSpPr>
          <p:cNvPr id="5" name="圆角矩形 4"/>
          <p:cNvSpPr/>
          <p:nvPr/>
        </p:nvSpPr>
        <p:spPr bwMode="gray">
          <a:xfrm>
            <a:off x="8969222" y="1587351"/>
            <a:ext cx="2322067" cy="3967284"/>
          </a:xfrm>
          <a:prstGeom prst="roundRect">
            <a:avLst>
              <a:gd name="adj" fmla="val 0"/>
            </a:avLst>
          </a:prstGeom>
          <a:noFill/>
          <a:ln w="19050">
            <a:solidFill>
              <a:srgbClr val="888888"/>
            </a:solidFill>
            <a:miter lim="800000"/>
            <a:headEnd/>
            <a:tailEnd/>
          </a:ln>
        </p:spPr>
        <p:txBody>
          <a:bodyPr wrap="square">
            <a:noAutofit/>
          </a:bodyPr>
          <a:lstStyle/>
          <a:p>
            <a:pPr defTabSz="685800" fontAlgn="ctr">
              <a:defRPr/>
            </a:pPr>
            <a:endParaRPr lang="en-US" altLang="zh-CN" sz="675" kern="0" dirty="0" smtClean="0">
              <a:solidFill>
                <a:srgbClr val="1D1D1B"/>
              </a:solidFill>
              <a:latin typeface="Huawei Sans" panose="020C0503030203020204" pitchFamily="34" charset="0"/>
            </a:endParaRPr>
          </a:p>
        </p:txBody>
      </p:sp>
      <p:sp>
        <p:nvSpPr>
          <p:cNvPr id="6" name="圆角矩形 5"/>
          <p:cNvSpPr/>
          <p:nvPr/>
        </p:nvSpPr>
        <p:spPr bwMode="gray">
          <a:xfrm>
            <a:off x="3506317" y="1587350"/>
            <a:ext cx="4990086" cy="3967284"/>
          </a:xfrm>
          <a:prstGeom prst="roundRect">
            <a:avLst>
              <a:gd name="adj" fmla="val 0"/>
            </a:avLst>
          </a:prstGeom>
          <a:noFill/>
          <a:ln w="19050">
            <a:solidFill>
              <a:srgbClr val="888888"/>
            </a:solidFill>
            <a:miter lim="800000"/>
            <a:headEnd/>
            <a:tailEnd/>
          </a:ln>
        </p:spPr>
        <p:txBody>
          <a:bodyPr wrap="square">
            <a:noAutofit/>
          </a:bodyPr>
          <a:lstStyle/>
          <a:p>
            <a:pPr algn="ctr" defTabSz="685800" fontAlgn="ctr">
              <a:defRPr/>
            </a:pPr>
            <a:endParaRPr lang="en-US" altLang="zh-CN" sz="675" kern="0" dirty="0" smtClean="0">
              <a:solidFill>
                <a:srgbClr val="C00000"/>
              </a:solidFill>
              <a:latin typeface="Huawei Sans" panose="020C0503030203020204" pitchFamily="34" charset="0"/>
            </a:endParaRPr>
          </a:p>
        </p:txBody>
      </p:sp>
      <p:sp>
        <p:nvSpPr>
          <p:cNvPr id="7" name="圆角矩形 6"/>
          <p:cNvSpPr/>
          <p:nvPr/>
        </p:nvSpPr>
        <p:spPr bwMode="gray">
          <a:xfrm>
            <a:off x="3645375" y="2230774"/>
            <a:ext cx="4741385" cy="3171659"/>
          </a:xfrm>
          <a:prstGeom prst="roundRect">
            <a:avLst>
              <a:gd name="adj" fmla="val 4838"/>
            </a:avLst>
          </a:prstGeom>
          <a:noFill/>
          <a:ln w="28575" cmpd="thickThin">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8" name="圆角矩形 7"/>
          <p:cNvSpPr/>
          <p:nvPr/>
        </p:nvSpPr>
        <p:spPr bwMode="gray">
          <a:xfrm>
            <a:off x="3801760" y="2410974"/>
            <a:ext cx="2230850" cy="1958909"/>
          </a:xfrm>
          <a:prstGeom prst="roundRect">
            <a:avLst>
              <a:gd name="adj" fmla="val 4612"/>
            </a:avLst>
          </a:prstGeom>
          <a:solidFill>
            <a:schemeClr val="bg1">
              <a:lumMod val="95000"/>
            </a:schemeClr>
          </a:solidFill>
          <a:ln w="19050" cap="flat" cmpd="sng" algn="ctr">
            <a:solidFill>
              <a:schemeClr val="bg1">
                <a:lumMod val="20000"/>
                <a:lumOff val="80000"/>
              </a:schemeClr>
            </a:solidFill>
            <a:prstDash val="solid"/>
            <a:miter lim="800000"/>
          </a:ln>
          <a:effectLst/>
        </p:spPr>
        <p:txBody>
          <a:bodyPr rtlCol="0" anchor="ctr"/>
          <a:lstStyle/>
          <a:p>
            <a:pPr algn="ctr" defTabSz="1219028" fontAlgn="ctr">
              <a:defRPr/>
            </a:pPr>
            <a:endParaRPr lang="en-US" altLang="zh-CN" kern="0" dirty="0">
              <a:solidFill>
                <a:prstClr val="white"/>
              </a:solidFill>
              <a:latin typeface="Huawei Sans" panose="020C0503030203020204" pitchFamily="34" charset="0"/>
              <a:cs typeface="+mn-ea"/>
              <a:sym typeface="+mn-lt"/>
            </a:endParaRPr>
          </a:p>
        </p:txBody>
      </p:sp>
      <p:sp>
        <p:nvSpPr>
          <p:cNvPr id="9" name="圆角矩形 8"/>
          <p:cNvSpPr/>
          <p:nvPr/>
        </p:nvSpPr>
        <p:spPr bwMode="gray">
          <a:xfrm>
            <a:off x="611680" y="1596568"/>
            <a:ext cx="2390733" cy="3967283"/>
          </a:xfrm>
          <a:prstGeom prst="roundRect">
            <a:avLst>
              <a:gd name="adj" fmla="val 0"/>
            </a:avLst>
          </a:prstGeom>
          <a:noFill/>
          <a:ln w="19050">
            <a:solidFill>
              <a:srgbClr val="888888"/>
            </a:solidFill>
            <a:miter lim="800000"/>
            <a:headEnd/>
            <a:tailEnd/>
          </a:ln>
        </p:spPr>
        <p:txBody>
          <a:bodyPr wrap="square">
            <a:noAutofit/>
          </a:bodyPr>
          <a:lstStyle/>
          <a:p>
            <a:pPr defTabSz="685800" fontAlgn="ctr">
              <a:defRPr/>
            </a:pPr>
            <a:endParaRPr lang="en-US" altLang="zh-CN" sz="675" kern="0" dirty="0" smtClean="0">
              <a:solidFill>
                <a:srgbClr val="1D1D1B"/>
              </a:solidFill>
              <a:latin typeface="Huawei Sans" panose="020C0503030203020204" pitchFamily="34" charset="0"/>
            </a:endParaRPr>
          </a:p>
        </p:txBody>
      </p:sp>
      <p:sp>
        <p:nvSpPr>
          <p:cNvPr id="10" name="圆角矩形 9"/>
          <p:cNvSpPr/>
          <p:nvPr/>
        </p:nvSpPr>
        <p:spPr bwMode="gray">
          <a:xfrm>
            <a:off x="775270" y="2570629"/>
            <a:ext cx="2119376" cy="754049"/>
          </a:xfrm>
          <a:prstGeom prst="roundRect">
            <a:avLst/>
          </a:prstGeom>
          <a:solidFill>
            <a:srgbClr val="30B5C5"/>
          </a:solidFill>
          <a:ln w="12700" cap="flat" cmpd="sng" algn="ctr">
            <a:noFill/>
            <a:prstDash val="solid"/>
            <a:miter lim="800000"/>
          </a:ln>
          <a:effectLst/>
        </p:spPr>
        <p:txBody>
          <a:bodyPr rtlCol="0" anchor="ctr"/>
          <a:lstStyle/>
          <a:p>
            <a:pPr algn="ctr" defTabSz="685859" fontAlgn="ctr">
              <a:defRPr/>
            </a:pPr>
            <a:endParaRPr lang="en-US" altLang="zh-CN" sz="1200" kern="0" dirty="0">
              <a:solidFill>
                <a:srgbClr val="1D1D1B"/>
              </a:solidFill>
              <a:latin typeface="Huawei Sans" panose="020C0503030203020204" pitchFamily="34" charset="0"/>
            </a:endParaRPr>
          </a:p>
        </p:txBody>
      </p:sp>
      <p:sp>
        <p:nvSpPr>
          <p:cNvPr id="11" name="椭圆 10"/>
          <p:cNvSpPr>
            <a:spLocks noChangeAspect="1"/>
          </p:cNvSpPr>
          <p:nvPr/>
        </p:nvSpPr>
        <p:spPr bwMode="gray">
          <a:xfrm>
            <a:off x="1270963" y="1131859"/>
            <a:ext cx="900064" cy="900064"/>
          </a:xfrm>
          <a:prstGeom prst="ellipse">
            <a:avLst/>
          </a:prstGeom>
          <a:gradFill flip="none" rotWithShape="1">
            <a:gsLst>
              <a:gs pos="100000">
                <a:srgbClr val="FFFFFF">
                  <a:lumMod val="100000"/>
                </a:srgbClr>
              </a:gs>
              <a:gs pos="0">
                <a:srgbClr val="D9D9DA"/>
              </a:gs>
            </a:gsLst>
            <a:lin ang="2700000" scaled="1"/>
            <a:tileRect/>
          </a:gradFill>
          <a:ln w="19050">
            <a:solidFill>
              <a:srgbClr val="7F7F7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fontAlgn="ctr"/>
            <a:endParaRPr lang="en-US" altLang="zh-CN" sz="2400" dirty="0">
              <a:solidFill>
                <a:prstClr val="white"/>
              </a:solidFill>
              <a:sym typeface="Huawei Sans Light" panose="020C0303030203020204" pitchFamily="34" charset="0"/>
            </a:endParaRPr>
          </a:p>
        </p:txBody>
      </p:sp>
      <p:sp>
        <p:nvSpPr>
          <p:cNvPr id="12" name="文本框 11"/>
          <p:cNvSpPr txBox="1"/>
          <p:nvPr/>
        </p:nvSpPr>
        <p:spPr bwMode="gray">
          <a:xfrm>
            <a:off x="1131109" y="1251318"/>
            <a:ext cx="1189214" cy="276999"/>
          </a:xfrm>
          <a:prstGeom prst="rect">
            <a:avLst/>
          </a:prstGeom>
          <a:noFill/>
        </p:spPr>
        <p:txBody>
          <a:bodyPr wrap="square" rtlCol="0">
            <a:spAutoFit/>
          </a:bodyPr>
          <a:lstStyle/>
          <a:p>
            <a:pPr algn="ctr" defTabSz="685800" fontAlgn="ctr"/>
            <a:r>
              <a:rPr lang="en-US" sz="1200" b="1" dirty="0" smtClean="0">
                <a:solidFill>
                  <a:srgbClr val="30B5C5"/>
                </a:solidFill>
                <a:latin typeface="Huawei Sans" panose="020C0503030203020204" pitchFamily="34" charset="0"/>
              </a:rPr>
              <a:t>Collection</a:t>
            </a:r>
            <a:endParaRPr lang="en-US" altLang="zh-CN" sz="1200" b="1" dirty="0">
              <a:solidFill>
                <a:srgbClr val="30B5C5"/>
              </a:solidFill>
              <a:latin typeface="Huawei Sans" panose="020C0503030203020204" pitchFamily="34" charset="0"/>
              <a:cs typeface="Huawei Sans" panose="020C0503030203020204" pitchFamily="34" charset="0"/>
            </a:endParaRPr>
          </a:p>
        </p:txBody>
      </p:sp>
      <p:sp>
        <p:nvSpPr>
          <p:cNvPr id="13" name="to-do-list_1560"/>
          <p:cNvSpPr>
            <a:spLocks noChangeAspect="1"/>
          </p:cNvSpPr>
          <p:nvPr/>
        </p:nvSpPr>
        <p:spPr bwMode="gray">
          <a:xfrm>
            <a:off x="1583546" y="1552344"/>
            <a:ext cx="276112" cy="324000"/>
          </a:xfrm>
          <a:custGeom>
            <a:avLst/>
            <a:gdLst>
              <a:gd name="connsiteX0" fmla="*/ 193802 w 467264"/>
              <a:gd name="connsiteY0" fmla="*/ 354845 h 548303"/>
              <a:gd name="connsiteX1" fmla="*/ 372431 w 467264"/>
              <a:gd name="connsiteY1" fmla="*/ 354845 h 548303"/>
              <a:gd name="connsiteX2" fmla="*/ 372431 w 467264"/>
              <a:gd name="connsiteY2" fmla="*/ 397951 h 548303"/>
              <a:gd name="connsiteX3" fmla="*/ 193802 w 467264"/>
              <a:gd name="connsiteY3" fmla="*/ 397951 h 548303"/>
              <a:gd name="connsiteX4" fmla="*/ 101039 w 467264"/>
              <a:gd name="connsiteY4" fmla="*/ 337603 h 548303"/>
              <a:gd name="connsiteX5" fmla="*/ 178629 w 467264"/>
              <a:gd name="connsiteY5" fmla="*/ 337603 h 548303"/>
              <a:gd name="connsiteX6" fmla="*/ 178629 w 467264"/>
              <a:gd name="connsiteY6" fmla="*/ 415193 h 548303"/>
              <a:gd name="connsiteX7" fmla="*/ 101039 w 467264"/>
              <a:gd name="connsiteY7" fmla="*/ 415193 h 548303"/>
              <a:gd name="connsiteX8" fmla="*/ 193802 w 467264"/>
              <a:gd name="connsiteY8" fmla="*/ 251737 h 548303"/>
              <a:gd name="connsiteX9" fmla="*/ 372431 w 467264"/>
              <a:gd name="connsiteY9" fmla="*/ 251737 h 548303"/>
              <a:gd name="connsiteX10" fmla="*/ 372431 w 467264"/>
              <a:gd name="connsiteY10" fmla="*/ 294498 h 548303"/>
              <a:gd name="connsiteX11" fmla="*/ 193802 w 467264"/>
              <a:gd name="connsiteY11" fmla="*/ 294498 h 548303"/>
              <a:gd name="connsiteX12" fmla="*/ 161387 w 467264"/>
              <a:gd name="connsiteY12" fmla="*/ 251660 h 548303"/>
              <a:gd name="connsiteX13" fmla="*/ 133368 w 467264"/>
              <a:gd name="connsiteY13" fmla="*/ 279554 h 548303"/>
              <a:gd name="connsiteX14" fmla="*/ 118281 w 467264"/>
              <a:gd name="connsiteY14" fmla="*/ 264534 h 548303"/>
              <a:gd name="connsiteX15" fmla="*/ 116126 w 467264"/>
              <a:gd name="connsiteY15" fmla="*/ 264534 h 548303"/>
              <a:gd name="connsiteX16" fmla="*/ 109660 w 467264"/>
              <a:gd name="connsiteY16" fmla="*/ 270971 h 548303"/>
              <a:gd name="connsiteX17" fmla="*/ 109660 w 467264"/>
              <a:gd name="connsiteY17" fmla="*/ 273116 h 548303"/>
              <a:gd name="connsiteX18" fmla="*/ 131213 w 467264"/>
              <a:gd name="connsiteY18" fmla="*/ 294573 h 548303"/>
              <a:gd name="connsiteX19" fmla="*/ 135523 w 467264"/>
              <a:gd name="connsiteY19" fmla="*/ 294573 h 548303"/>
              <a:gd name="connsiteX20" fmla="*/ 167852 w 467264"/>
              <a:gd name="connsiteY20" fmla="*/ 260242 h 548303"/>
              <a:gd name="connsiteX21" fmla="*/ 170008 w 467264"/>
              <a:gd name="connsiteY21" fmla="*/ 255951 h 548303"/>
              <a:gd name="connsiteX22" fmla="*/ 163542 w 467264"/>
              <a:gd name="connsiteY22" fmla="*/ 251660 h 548303"/>
              <a:gd name="connsiteX23" fmla="*/ 161387 w 467264"/>
              <a:gd name="connsiteY23" fmla="*/ 251660 h 548303"/>
              <a:gd name="connsiteX24" fmla="*/ 101039 w 467264"/>
              <a:gd name="connsiteY24" fmla="*/ 234494 h 548303"/>
              <a:gd name="connsiteX25" fmla="*/ 178629 w 467264"/>
              <a:gd name="connsiteY25" fmla="*/ 234494 h 548303"/>
              <a:gd name="connsiteX26" fmla="*/ 178629 w 467264"/>
              <a:gd name="connsiteY26" fmla="*/ 311739 h 548303"/>
              <a:gd name="connsiteX27" fmla="*/ 101039 w 467264"/>
              <a:gd name="connsiteY27" fmla="*/ 311739 h 548303"/>
              <a:gd name="connsiteX28" fmla="*/ 193802 w 467264"/>
              <a:gd name="connsiteY28" fmla="*/ 150697 h 548303"/>
              <a:gd name="connsiteX29" fmla="*/ 372431 w 467264"/>
              <a:gd name="connsiteY29" fmla="*/ 150697 h 548303"/>
              <a:gd name="connsiteX30" fmla="*/ 372431 w 467264"/>
              <a:gd name="connsiteY30" fmla="*/ 193458 h 548303"/>
              <a:gd name="connsiteX31" fmla="*/ 193802 w 467264"/>
              <a:gd name="connsiteY31" fmla="*/ 193458 h 548303"/>
              <a:gd name="connsiteX32" fmla="*/ 161387 w 467264"/>
              <a:gd name="connsiteY32" fmla="*/ 150621 h 548303"/>
              <a:gd name="connsiteX33" fmla="*/ 133368 w 467264"/>
              <a:gd name="connsiteY33" fmla="*/ 178515 h 548303"/>
              <a:gd name="connsiteX34" fmla="*/ 118281 w 467264"/>
              <a:gd name="connsiteY34" fmla="*/ 163495 h 548303"/>
              <a:gd name="connsiteX35" fmla="*/ 116126 w 467264"/>
              <a:gd name="connsiteY35" fmla="*/ 163495 h 548303"/>
              <a:gd name="connsiteX36" fmla="*/ 109660 w 467264"/>
              <a:gd name="connsiteY36" fmla="*/ 169932 h 548303"/>
              <a:gd name="connsiteX37" fmla="*/ 109660 w 467264"/>
              <a:gd name="connsiteY37" fmla="*/ 172078 h 548303"/>
              <a:gd name="connsiteX38" fmla="*/ 131213 w 467264"/>
              <a:gd name="connsiteY38" fmla="*/ 193534 h 548303"/>
              <a:gd name="connsiteX39" fmla="*/ 135523 w 467264"/>
              <a:gd name="connsiteY39" fmla="*/ 193534 h 548303"/>
              <a:gd name="connsiteX40" fmla="*/ 167852 w 467264"/>
              <a:gd name="connsiteY40" fmla="*/ 159203 h 548303"/>
              <a:gd name="connsiteX41" fmla="*/ 170008 w 467264"/>
              <a:gd name="connsiteY41" fmla="*/ 157058 h 548303"/>
              <a:gd name="connsiteX42" fmla="*/ 163542 w 467264"/>
              <a:gd name="connsiteY42" fmla="*/ 150621 h 548303"/>
              <a:gd name="connsiteX43" fmla="*/ 161387 w 467264"/>
              <a:gd name="connsiteY43" fmla="*/ 150621 h 548303"/>
              <a:gd name="connsiteX44" fmla="*/ 101039 w 467264"/>
              <a:gd name="connsiteY44" fmla="*/ 133455 h 548303"/>
              <a:gd name="connsiteX45" fmla="*/ 178629 w 467264"/>
              <a:gd name="connsiteY45" fmla="*/ 133455 h 548303"/>
              <a:gd name="connsiteX46" fmla="*/ 178629 w 467264"/>
              <a:gd name="connsiteY46" fmla="*/ 210700 h 548303"/>
              <a:gd name="connsiteX47" fmla="*/ 101039 w 467264"/>
              <a:gd name="connsiteY47" fmla="*/ 210700 h 548303"/>
              <a:gd name="connsiteX48" fmla="*/ 40912 w 467264"/>
              <a:gd name="connsiteY48" fmla="*/ 43004 h 548303"/>
              <a:gd name="connsiteX49" fmla="*/ 40912 w 467264"/>
              <a:gd name="connsiteY49" fmla="*/ 505299 h 548303"/>
              <a:gd name="connsiteX50" fmla="*/ 426352 w 467264"/>
              <a:gd name="connsiteY50" fmla="*/ 505299 h 548303"/>
              <a:gd name="connsiteX51" fmla="*/ 426352 w 467264"/>
              <a:gd name="connsiteY51" fmla="*/ 43004 h 548303"/>
              <a:gd name="connsiteX52" fmla="*/ 19379 w 467264"/>
              <a:gd name="connsiteY52" fmla="*/ 0 h 548303"/>
              <a:gd name="connsiteX53" fmla="*/ 445731 w 467264"/>
              <a:gd name="connsiteY53" fmla="*/ 0 h 548303"/>
              <a:gd name="connsiteX54" fmla="*/ 467264 w 467264"/>
              <a:gd name="connsiteY54" fmla="*/ 21502 h 548303"/>
              <a:gd name="connsiteX55" fmla="*/ 467264 w 467264"/>
              <a:gd name="connsiteY55" fmla="*/ 526801 h 548303"/>
              <a:gd name="connsiteX56" fmla="*/ 445731 w 467264"/>
              <a:gd name="connsiteY56" fmla="*/ 548303 h 548303"/>
              <a:gd name="connsiteX57" fmla="*/ 19379 w 467264"/>
              <a:gd name="connsiteY57" fmla="*/ 548303 h 548303"/>
              <a:gd name="connsiteX58" fmla="*/ 0 w 467264"/>
              <a:gd name="connsiteY58" fmla="*/ 526801 h 548303"/>
              <a:gd name="connsiteX59" fmla="*/ 0 w 467264"/>
              <a:gd name="connsiteY59" fmla="*/ 21502 h 548303"/>
              <a:gd name="connsiteX60" fmla="*/ 19379 w 467264"/>
              <a:gd name="connsiteY60" fmla="*/ 0 h 548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67264" h="548303">
                <a:moveTo>
                  <a:pt x="193802" y="354845"/>
                </a:moveTo>
                <a:lnTo>
                  <a:pt x="372431" y="354845"/>
                </a:lnTo>
                <a:lnTo>
                  <a:pt x="372431" y="397951"/>
                </a:lnTo>
                <a:lnTo>
                  <a:pt x="193802" y="397951"/>
                </a:lnTo>
                <a:close/>
                <a:moveTo>
                  <a:pt x="101039" y="337603"/>
                </a:moveTo>
                <a:lnTo>
                  <a:pt x="178629" y="337603"/>
                </a:lnTo>
                <a:lnTo>
                  <a:pt x="178629" y="415193"/>
                </a:lnTo>
                <a:lnTo>
                  <a:pt x="101039" y="415193"/>
                </a:lnTo>
                <a:close/>
                <a:moveTo>
                  <a:pt x="193802" y="251737"/>
                </a:moveTo>
                <a:lnTo>
                  <a:pt x="372431" y="251737"/>
                </a:lnTo>
                <a:lnTo>
                  <a:pt x="372431" y="294498"/>
                </a:lnTo>
                <a:lnTo>
                  <a:pt x="193802" y="294498"/>
                </a:lnTo>
                <a:close/>
                <a:moveTo>
                  <a:pt x="161387" y="251660"/>
                </a:moveTo>
                <a:lnTo>
                  <a:pt x="133368" y="279554"/>
                </a:lnTo>
                <a:lnTo>
                  <a:pt x="118281" y="264534"/>
                </a:lnTo>
                <a:cubicBezTo>
                  <a:pt x="118281" y="264534"/>
                  <a:pt x="116126" y="264534"/>
                  <a:pt x="116126" y="264534"/>
                </a:cubicBezTo>
                <a:lnTo>
                  <a:pt x="109660" y="270971"/>
                </a:lnTo>
                <a:cubicBezTo>
                  <a:pt x="109660" y="270971"/>
                  <a:pt x="109660" y="273116"/>
                  <a:pt x="109660" y="273116"/>
                </a:cubicBezTo>
                <a:lnTo>
                  <a:pt x="131213" y="294573"/>
                </a:lnTo>
                <a:cubicBezTo>
                  <a:pt x="131213" y="294573"/>
                  <a:pt x="133368" y="294573"/>
                  <a:pt x="135523" y="294573"/>
                </a:cubicBezTo>
                <a:lnTo>
                  <a:pt x="167852" y="260242"/>
                </a:lnTo>
                <a:cubicBezTo>
                  <a:pt x="170008" y="260242"/>
                  <a:pt x="170008" y="258097"/>
                  <a:pt x="170008" y="255951"/>
                </a:cubicBezTo>
                <a:lnTo>
                  <a:pt x="163542" y="251660"/>
                </a:lnTo>
                <a:cubicBezTo>
                  <a:pt x="163542" y="251660"/>
                  <a:pt x="161387" y="251660"/>
                  <a:pt x="161387" y="251660"/>
                </a:cubicBezTo>
                <a:close/>
                <a:moveTo>
                  <a:pt x="101039" y="234494"/>
                </a:moveTo>
                <a:lnTo>
                  <a:pt x="178629" y="234494"/>
                </a:lnTo>
                <a:lnTo>
                  <a:pt x="178629" y="311739"/>
                </a:lnTo>
                <a:lnTo>
                  <a:pt x="101039" y="311739"/>
                </a:lnTo>
                <a:close/>
                <a:moveTo>
                  <a:pt x="193802" y="150697"/>
                </a:moveTo>
                <a:lnTo>
                  <a:pt x="372431" y="150697"/>
                </a:lnTo>
                <a:lnTo>
                  <a:pt x="372431" y="193458"/>
                </a:lnTo>
                <a:lnTo>
                  <a:pt x="193802" y="193458"/>
                </a:lnTo>
                <a:close/>
                <a:moveTo>
                  <a:pt x="161387" y="150621"/>
                </a:moveTo>
                <a:lnTo>
                  <a:pt x="133368" y="178515"/>
                </a:lnTo>
                <a:lnTo>
                  <a:pt x="118281" y="163495"/>
                </a:lnTo>
                <a:cubicBezTo>
                  <a:pt x="118281" y="163495"/>
                  <a:pt x="116126" y="163495"/>
                  <a:pt x="116126" y="163495"/>
                </a:cubicBezTo>
                <a:lnTo>
                  <a:pt x="109660" y="169932"/>
                </a:lnTo>
                <a:cubicBezTo>
                  <a:pt x="109660" y="169932"/>
                  <a:pt x="109660" y="172078"/>
                  <a:pt x="109660" y="172078"/>
                </a:cubicBezTo>
                <a:lnTo>
                  <a:pt x="131213" y="193534"/>
                </a:lnTo>
                <a:cubicBezTo>
                  <a:pt x="131213" y="195680"/>
                  <a:pt x="133368" y="195680"/>
                  <a:pt x="135523" y="193534"/>
                </a:cubicBezTo>
                <a:lnTo>
                  <a:pt x="167852" y="159203"/>
                </a:lnTo>
                <a:cubicBezTo>
                  <a:pt x="170008" y="159203"/>
                  <a:pt x="170008" y="157058"/>
                  <a:pt x="170008" y="157058"/>
                </a:cubicBezTo>
                <a:lnTo>
                  <a:pt x="163542" y="150621"/>
                </a:lnTo>
                <a:cubicBezTo>
                  <a:pt x="163542" y="150621"/>
                  <a:pt x="161387" y="150621"/>
                  <a:pt x="161387" y="150621"/>
                </a:cubicBezTo>
                <a:close/>
                <a:moveTo>
                  <a:pt x="101039" y="133455"/>
                </a:moveTo>
                <a:lnTo>
                  <a:pt x="178629" y="133455"/>
                </a:lnTo>
                <a:lnTo>
                  <a:pt x="178629" y="210700"/>
                </a:lnTo>
                <a:lnTo>
                  <a:pt x="101039" y="210700"/>
                </a:lnTo>
                <a:close/>
                <a:moveTo>
                  <a:pt x="40912" y="43004"/>
                </a:moveTo>
                <a:lnTo>
                  <a:pt x="40912" y="505299"/>
                </a:lnTo>
                <a:lnTo>
                  <a:pt x="426352" y="505299"/>
                </a:lnTo>
                <a:lnTo>
                  <a:pt x="426352" y="43004"/>
                </a:lnTo>
                <a:close/>
                <a:moveTo>
                  <a:pt x="19379" y="0"/>
                </a:moveTo>
                <a:lnTo>
                  <a:pt x="445731" y="0"/>
                </a:lnTo>
                <a:cubicBezTo>
                  <a:pt x="458651" y="0"/>
                  <a:pt x="467264" y="8601"/>
                  <a:pt x="467264" y="21502"/>
                </a:cubicBezTo>
                <a:lnTo>
                  <a:pt x="467264" y="526801"/>
                </a:lnTo>
                <a:cubicBezTo>
                  <a:pt x="467264" y="539702"/>
                  <a:pt x="458651" y="548303"/>
                  <a:pt x="445731" y="548303"/>
                </a:cubicBezTo>
                <a:lnTo>
                  <a:pt x="19379" y="548303"/>
                </a:lnTo>
                <a:cubicBezTo>
                  <a:pt x="8613" y="548303"/>
                  <a:pt x="0" y="539702"/>
                  <a:pt x="0" y="526801"/>
                </a:cubicBezTo>
                <a:lnTo>
                  <a:pt x="0" y="21502"/>
                </a:lnTo>
                <a:cubicBezTo>
                  <a:pt x="0" y="8601"/>
                  <a:pt x="8613" y="0"/>
                  <a:pt x="19379" y="0"/>
                </a:cubicBezTo>
                <a:close/>
              </a:path>
            </a:pathLst>
          </a:custGeom>
          <a:solidFill>
            <a:srgbClr val="30B5C5"/>
          </a:solidFill>
          <a:ln>
            <a:noFill/>
          </a:ln>
        </p:spPr>
        <p:txBody>
          <a:bodyPr/>
          <a:lstStyle/>
          <a:p>
            <a:pPr fontAlgn="ctr"/>
            <a:endParaRPr lang="en-US" altLang="zh-CN" dirty="0">
              <a:solidFill>
                <a:prstClr val="black"/>
              </a:solidFill>
              <a:latin typeface="Huawei Sans" panose="020C0503030203020204" pitchFamily="34" charset="0"/>
            </a:endParaRPr>
          </a:p>
        </p:txBody>
      </p:sp>
      <p:sp>
        <p:nvSpPr>
          <p:cNvPr id="14" name="椭圆 13"/>
          <p:cNvSpPr>
            <a:spLocks noChangeAspect="1"/>
          </p:cNvSpPr>
          <p:nvPr/>
        </p:nvSpPr>
        <p:spPr bwMode="gray">
          <a:xfrm>
            <a:off x="5548369" y="1123122"/>
            <a:ext cx="900064" cy="900064"/>
          </a:xfrm>
          <a:prstGeom prst="ellipse">
            <a:avLst/>
          </a:prstGeom>
          <a:gradFill flip="none" rotWithShape="1">
            <a:gsLst>
              <a:gs pos="100000">
                <a:srgbClr val="FFFFFF">
                  <a:lumMod val="100000"/>
                </a:srgbClr>
              </a:gs>
              <a:gs pos="0">
                <a:srgbClr val="D9D9DA"/>
              </a:gs>
            </a:gsLst>
            <a:lin ang="2700000" scaled="1"/>
            <a:tileRect/>
          </a:gradFill>
          <a:ln w="19050">
            <a:solidFill>
              <a:srgbClr val="7F7F7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fontAlgn="ctr"/>
            <a:endParaRPr lang="en-US" altLang="zh-CN" sz="2400" dirty="0">
              <a:solidFill>
                <a:prstClr val="white"/>
              </a:solidFill>
              <a:sym typeface="Huawei Sans Light" panose="020C0303030203020204" pitchFamily="34" charset="0"/>
            </a:endParaRPr>
          </a:p>
        </p:txBody>
      </p:sp>
      <p:sp>
        <p:nvSpPr>
          <p:cNvPr id="15" name="boxed-line-stocks-graphic_38835"/>
          <p:cNvSpPr>
            <a:spLocks noChangeAspect="1"/>
          </p:cNvSpPr>
          <p:nvPr/>
        </p:nvSpPr>
        <p:spPr bwMode="gray">
          <a:xfrm>
            <a:off x="5817445" y="1547089"/>
            <a:ext cx="362983" cy="308940"/>
          </a:xfrm>
          <a:custGeom>
            <a:avLst/>
            <a:gdLst>
              <a:gd name="T0" fmla="*/ 1408 w 1450"/>
              <a:gd name="T1" fmla="*/ 213 h 1236"/>
              <a:gd name="T2" fmla="*/ 1244 w 1450"/>
              <a:gd name="T3" fmla="*/ 420 h 1236"/>
              <a:gd name="T4" fmla="*/ 1273 w 1450"/>
              <a:gd name="T5" fmla="*/ 420 h 1236"/>
              <a:gd name="T6" fmla="*/ 1390 w 1450"/>
              <a:gd name="T7" fmla="*/ 613 h 1236"/>
              <a:gd name="T8" fmla="*/ 1244 w 1450"/>
              <a:gd name="T9" fmla="*/ 766 h 1236"/>
              <a:gd name="T10" fmla="*/ 1244 w 1450"/>
              <a:gd name="T11" fmla="*/ 838 h 1236"/>
              <a:gd name="T12" fmla="*/ 1037 w 1450"/>
              <a:gd name="T13" fmla="*/ 420 h 1236"/>
              <a:gd name="T14" fmla="*/ 844 w 1450"/>
              <a:gd name="T15" fmla="*/ 213 h 1236"/>
              <a:gd name="T16" fmla="*/ 844 w 1450"/>
              <a:gd name="T17" fmla="*/ 434 h 1236"/>
              <a:gd name="T18" fmla="*/ 844 w 1450"/>
              <a:gd name="T19" fmla="*/ 613 h 1236"/>
              <a:gd name="T20" fmla="*/ 1044 w 1450"/>
              <a:gd name="T21" fmla="*/ 820 h 1236"/>
              <a:gd name="T22" fmla="*/ 845 w 1450"/>
              <a:gd name="T23" fmla="*/ 768 h 1236"/>
              <a:gd name="T24" fmla="*/ 844 w 1450"/>
              <a:gd name="T25" fmla="*/ 820 h 1236"/>
              <a:gd name="T26" fmla="*/ 637 w 1450"/>
              <a:gd name="T27" fmla="*/ 40 h 1236"/>
              <a:gd name="T28" fmla="*/ 575 w 1450"/>
              <a:gd name="T29" fmla="*/ 313 h 1236"/>
              <a:gd name="T30" fmla="*/ 452 w 1450"/>
              <a:gd name="T31" fmla="*/ 676 h 1236"/>
              <a:gd name="T32" fmla="*/ 637 w 1450"/>
              <a:gd name="T33" fmla="*/ 613 h 1236"/>
              <a:gd name="T34" fmla="*/ 244 w 1450"/>
              <a:gd name="T35" fmla="*/ 613 h 1236"/>
              <a:gd name="T36" fmla="*/ 437 w 1450"/>
              <a:gd name="T37" fmla="*/ 413 h 1236"/>
              <a:gd name="T38" fmla="*/ 244 w 1450"/>
              <a:gd name="T39" fmla="*/ 620 h 1236"/>
              <a:gd name="T40" fmla="*/ 479 w 1450"/>
              <a:gd name="T41" fmla="*/ 676 h 1236"/>
              <a:gd name="T42" fmla="*/ 444 w 1450"/>
              <a:gd name="T43" fmla="*/ 413 h 1236"/>
              <a:gd name="T44" fmla="*/ 506 w 1450"/>
              <a:gd name="T45" fmla="*/ 355 h 1236"/>
              <a:gd name="T46" fmla="*/ 446 w 1450"/>
              <a:gd name="T47" fmla="*/ 347 h 1236"/>
              <a:gd name="T48" fmla="*/ 437 w 1450"/>
              <a:gd name="T49" fmla="*/ 352 h 1236"/>
              <a:gd name="T50" fmla="*/ 244 w 1450"/>
              <a:gd name="T51" fmla="*/ 420 h 1236"/>
              <a:gd name="T52" fmla="*/ 237 w 1450"/>
              <a:gd name="T53" fmla="*/ 1196 h 1236"/>
              <a:gd name="T54" fmla="*/ 237 w 1450"/>
              <a:gd name="T55" fmla="*/ 890 h 1236"/>
              <a:gd name="T56" fmla="*/ 237 w 1450"/>
              <a:gd name="T57" fmla="*/ 794 h 1236"/>
              <a:gd name="T58" fmla="*/ 40 w 1450"/>
              <a:gd name="T59" fmla="*/ 997 h 1236"/>
              <a:gd name="T60" fmla="*/ 151 w 1450"/>
              <a:gd name="T61" fmla="*/ 547 h 1236"/>
              <a:gd name="T62" fmla="*/ 237 w 1450"/>
              <a:gd name="T63" fmla="*/ 491 h 1236"/>
              <a:gd name="T64" fmla="*/ 42 w 1450"/>
              <a:gd name="T65" fmla="*/ 420 h 1236"/>
              <a:gd name="T66" fmla="*/ 42 w 1450"/>
              <a:gd name="T67" fmla="*/ 620 h 1236"/>
              <a:gd name="T68" fmla="*/ 244 w 1450"/>
              <a:gd name="T69" fmla="*/ 1020 h 1236"/>
              <a:gd name="T70" fmla="*/ 282 w 1450"/>
              <a:gd name="T71" fmla="*/ 820 h 1236"/>
              <a:gd name="T72" fmla="*/ 444 w 1450"/>
              <a:gd name="T73" fmla="*/ 1196 h 1236"/>
              <a:gd name="T74" fmla="*/ 637 w 1450"/>
              <a:gd name="T75" fmla="*/ 1013 h 1236"/>
              <a:gd name="T76" fmla="*/ 444 w 1450"/>
              <a:gd name="T77" fmla="*/ 813 h 1236"/>
              <a:gd name="T78" fmla="*/ 644 w 1450"/>
              <a:gd name="T79" fmla="*/ 1196 h 1236"/>
              <a:gd name="T80" fmla="*/ 776 w 1450"/>
              <a:gd name="T81" fmla="*/ 836 h 1236"/>
              <a:gd name="T82" fmla="*/ 837 w 1450"/>
              <a:gd name="T83" fmla="*/ 813 h 1236"/>
              <a:gd name="T84" fmla="*/ 837 w 1450"/>
              <a:gd name="T85" fmla="*/ 619 h 1236"/>
              <a:gd name="T86" fmla="*/ 830 w 1450"/>
              <a:gd name="T87" fmla="*/ 542 h 1236"/>
              <a:gd name="T88" fmla="*/ 830 w 1450"/>
              <a:gd name="T89" fmla="*/ 516 h 1236"/>
              <a:gd name="T90" fmla="*/ 737 w 1450"/>
              <a:gd name="T91" fmla="*/ 413 h 1236"/>
              <a:gd name="T92" fmla="*/ 644 w 1450"/>
              <a:gd name="T93" fmla="*/ 40 h 1236"/>
              <a:gd name="T94" fmla="*/ 844 w 1450"/>
              <a:gd name="T95" fmla="*/ 1013 h 1236"/>
              <a:gd name="T96" fmla="*/ 1044 w 1450"/>
              <a:gd name="T97" fmla="*/ 1196 h 1236"/>
              <a:gd name="T98" fmla="*/ 1155 w 1450"/>
              <a:gd name="T99" fmla="*/ 820 h 1236"/>
              <a:gd name="T100" fmla="*/ 1237 w 1450"/>
              <a:gd name="T101" fmla="*/ 842 h 1236"/>
              <a:gd name="T102" fmla="*/ 1237 w 1450"/>
              <a:gd name="T103" fmla="*/ 735 h 1236"/>
              <a:gd name="T104" fmla="*/ 1237 w 1450"/>
              <a:gd name="T105" fmla="*/ 735 h 1236"/>
              <a:gd name="T106" fmla="*/ 1237 w 1450"/>
              <a:gd name="T107" fmla="*/ 613 h 1236"/>
              <a:gd name="T108" fmla="*/ 1174 w 1450"/>
              <a:gd name="T109" fmla="*/ 413 h 1236"/>
              <a:gd name="T110" fmla="*/ 1044 w 1450"/>
              <a:gd name="T111" fmla="*/ 220 h 1236"/>
              <a:gd name="T112" fmla="*/ 1244 w 1450"/>
              <a:gd name="T113" fmla="*/ 1196 h 1236"/>
              <a:gd name="T114" fmla="*/ 1408 w 1450"/>
              <a:gd name="T115" fmla="*/ 813 h 1236"/>
              <a:gd name="T116" fmla="*/ 1410 w 1450"/>
              <a:gd name="T117" fmla="*/ 610 h 1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0" h="1236">
                <a:moveTo>
                  <a:pt x="0" y="0"/>
                </a:moveTo>
                <a:lnTo>
                  <a:pt x="0" y="1236"/>
                </a:lnTo>
                <a:lnTo>
                  <a:pt x="1450" y="1236"/>
                </a:lnTo>
                <a:lnTo>
                  <a:pt x="1450" y="0"/>
                </a:lnTo>
                <a:lnTo>
                  <a:pt x="0" y="0"/>
                </a:lnTo>
                <a:close/>
                <a:moveTo>
                  <a:pt x="1244" y="220"/>
                </a:moveTo>
                <a:lnTo>
                  <a:pt x="1408" y="220"/>
                </a:lnTo>
                <a:lnTo>
                  <a:pt x="1408" y="213"/>
                </a:lnTo>
                <a:lnTo>
                  <a:pt x="1244" y="213"/>
                </a:lnTo>
                <a:lnTo>
                  <a:pt x="1244" y="40"/>
                </a:lnTo>
                <a:lnTo>
                  <a:pt x="1410" y="40"/>
                </a:lnTo>
                <a:lnTo>
                  <a:pt x="1410" y="220"/>
                </a:lnTo>
                <a:lnTo>
                  <a:pt x="1260" y="395"/>
                </a:lnTo>
                <a:cubicBezTo>
                  <a:pt x="1255" y="389"/>
                  <a:pt x="1250" y="385"/>
                  <a:pt x="1244" y="381"/>
                </a:cubicBezTo>
                <a:lnTo>
                  <a:pt x="1244" y="220"/>
                </a:lnTo>
                <a:close/>
                <a:moveTo>
                  <a:pt x="1244" y="420"/>
                </a:moveTo>
                <a:lnTo>
                  <a:pt x="1244" y="420"/>
                </a:lnTo>
                <a:cubicBezTo>
                  <a:pt x="1247" y="425"/>
                  <a:pt x="1249" y="432"/>
                  <a:pt x="1249" y="439"/>
                </a:cubicBezTo>
                <a:cubicBezTo>
                  <a:pt x="1249" y="447"/>
                  <a:pt x="1247" y="454"/>
                  <a:pt x="1244" y="460"/>
                </a:cubicBezTo>
                <a:lnTo>
                  <a:pt x="1244" y="420"/>
                </a:lnTo>
                <a:lnTo>
                  <a:pt x="1244" y="420"/>
                </a:lnTo>
                <a:close/>
                <a:moveTo>
                  <a:pt x="1244" y="497"/>
                </a:moveTo>
                <a:cubicBezTo>
                  <a:pt x="1263" y="485"/>
                  <a:pt x="1276" y="464"/>
                  <a:pt x="1276" y="439"/>
                </a:cubicBezTo>
                <a:cubicBezTo>
                  <a:pt x="1276" y="432"/>
                  <a:pt x="1275" y="426"/>
                  <a:pt x="1273" y="420"/>
                </a:cubicBezTo>
                <a:lnTo>
                  <a:pt x="1408" y="420"/>
                </a:lnTo>
                <a:lnTo>
                  <a:pt x="1408" y="413"/>
                </a:lnTo>
                <a:lnTo>
                  <a:pt x="1271" y="413"/>
                </a:lnTo>
                <a:cubicBezTo>
                  <a:pt x="1269" y="408"/>
                  <a:pt x="1266" y="404"/>
                  <a:pt x="1263" y="400"/>
                </a:cubicBezTo>
                <a:lnTo>
                  <a:pt x="1269" y="405"/>
                </a:lnTo>
                <a:lnTo>
                  <a:pt x="1410" y="240"/>
                </a:lnTo>
                <a:lnTo>
                  <a:pt x="1410" y="590"/>
                </a:lnTo>
                <a:lnTo>
                  <a:pt x="1390" y="613"/>
                </a:lnTo>
                <a:lnTo>
                  <a:pt x="1244" y="613"/>
                </a:lnTo>
                <a:lnTo>
                  <a:pt x="1244" y="497"/>
                </a:lnTo>
                <a:close/>
                <a:moveTo>
                  <a:pt x="1244" y="620"/>
                </a:moveTo>
                <a:lnTo>
                  <a:pt x="1384" y="620"/>
                </a:lnTo>
                <a:lnTo>
                  <a:pt x="1270" y="753"/>
                </a:lnTo>
                <a:cubicBezTo>
                  <a:pt x="1262" y="746"/>
                  <a:pt x="1253" y="740"/>
                  <a:pt x="1244" y="737"/>
                </a:cubicBezTo>
                <a:lnTo>
                  <a:pt x="1244" y="620"/>
                </a:lnTo>
                <a:close/>
                <a:moveTo>
                  <a:pt x="1244" y="766"/>
                </a:moveTo>
                <a:cubicBezTo>
                  <a:pt x="1256" y="774"/>
                  <a:pt x="1264" y="787"/>
                  <a:pt x="1264" y="802"/>
                </a:cubicBezTo>
                <a:cubicBezTo>
                  <a:pt x="1264" y="806"/>
                  <a:pt x="1263" y="809"/>
                  <a:pt x="1263" y="813"/>
                </a:cubicBezTo>
                <a:lnTo>
                  <a:pt x="1244" y="813"/>
                </a:lnTo>
                <a:lnTo>
                  <a:pt x="1244" y="766"/>
                </a:lnTo>
                <a:lnTo>
                  <a:pt x="1244" y="766"/>
                </a:lnTo>
                <a:close/>
                <a:moveTo>
                  <a:pt x="1244" y="820"/>
                </a:moveTo>
                <a:lnTo>
                  <a:pt x="1260" y="820"/>
                </a:lnTo>
                <a:cubicBezTo>
                  <a:pt x="1257" y="827"/>
                  <a:pt x="1251" y="834"/>
                  <a:pt x="1244" y="838"/>
                </a:cubicBezTo>
                <a:lnTo>
                  <a:pt x="1244" y="820"/>
                </a:lnTo>
                <a:close/>
                <a:moveTo>
                  <a:pt x="1138" y="439"/>
                </a:moveTo>
                <a:lnTo>
                  <a:pt x="1044" y="455"/>
                </a:lnTo>
                <a:lnTo>
                  <a:pt x="1044" y="420"/>
                </a:lnTo>
                <a:lnTo>
                  <a:pt x="1141" y="420"/>
                </a:lnTo>
                <a:cubicBezTo>
                  <a:pt x="1139" y="426"/>
                  <a:pt x="1138" y="432"/>
                  <a:pt x="1138" y="439"/>
                </a:cubicBezTo>
                <a:close/>
                <a:moveTo>
                  <a:pt x="872" y="420"/>
                </a:moveTo>
                <a:lnTo>
                  <a:pt x="1037" y="420"/>
                </a:lnTo>
                <a:lnTo>
                  <a:pt x="1037" y="456"/>
                </a:lnTo>
                <a:lnTo>
                  <a:pt x="898" y="480"/>
                </a:lnTo>
                <a:cubicBezTo>
                  <a:pt x="898" y="478"/>
                  <a:pt x="899" y="476"/>
                  <a:pt x="899" y="473"/>
                </a:cubicBezTo>
                <a:cubicBezTo>
                  <a:pt x="899" y="451"/>
                  <a:pt x="888" y="432"/>
                  <a:pt x="872" y="420"/>
                </a:cubicBezTo>
                <a:close/>
                <a:moveTo>
                  <a:pt x="844" y="40"/>
                </a:moveTo>
                <a:lnTo>
                  <a:pt x="1037" y="40"/>
                </a:lnTo>
                <a:lnTo>
                  <a:pt x="1037" y="213"/>
                </a:lnTo>
                <a:lnTo>
                  <a:pt x="844" y="213"/>
                </a:lnTo>
                <a:lnTo>
                  <a:pt x="844" y="40"/>
                </a:lnTo>
                <a:close/>
                <a:moveTo>
                  <a:pt x="844" y="220"/>
                </a:moveTo>
                <a:lnTo>
                  <a:pt x="1037" y="220"/>
                </a:lnTo>
                <a:lnTo>
                  <a:pt x="1037" y="413"/>
                </a:lnTo>
                <a:lnTo>
                  <a:pt x="862" y="413"/>
                </a:lnTo>
                <a:cubicBezTo>
                  <a:pt x="856" y="410"/>
                  <a:pt x="850" y="407"/>
                  <a:pt x="844" y="406"/>
                </a:cubicBezTo>
                <a:lnTo>
                  <a:pt x="844" y="220"/>
                </a:lnTo>
                <a:close/>
                <a:moveTo>
                  <a:pt x="844" y="434"/>
                </a:moveTo>
                <a:cubicBezTo>
                  <a:pt x="860" y="440"/>
                  <a:pt x="872" y="455"/>
                  <a:pt x="872" y="473"/>
                </a:cubicBezTo>
                <a:cubicBezTo>
                  <a:pt x="872" y="492"/>
                  <a:pt x="860" y="507"/>
                  <a:pt x="844" y="513"/>
                </a:cubicBezTo>
                <a:lnTo>
                  <a:pt x="844" y="434"/>
                </a:lnTo>
                <a:close/>
                <a:moveTo>
                  <a:pt x="844" y="541"/>
                </a:moveTo>
                <a:cubicBezTo>
                  <a:pt x="868" y="536"/>
                  <a:pt x="888" y="518"/>
                  <a:pt x="895" y="494"/>
                </a:cubicBezTo>
                <a:lnTo>
                  <a:pt x="1037" y="470"/>
                </a:lnTo>
                <a:lnTo>
                  <a:pt x="1037" y="613"/>
                </a:lnTo>
                <a:lnTo>
                  <a:pt x="844" y="613"/>
                </a:lnTo>
                <a:lnTo>
                  <a:pt x="844" y="541"/>
                </a:lnTo>
                <a:close/>
                <a:moveTo>
                  <a:pt x="911" y="820"/>
                </a:moveTo>
                <a:lnTo>
                  <a:pt x="1037" y="820"/>
                </a:lnTo>
                <a:lnTo>
                  <a:pt x="1037" y="821"/>
                </a:lnTo>
                <a:lnTo>
                  <a:pt x="913" y="842"/>
                </a:lnTo>
                <a:cubicBezTo>
                  <a:pt x="913" y="840"/>
                  <a:pt x="913" y="838"/>
                  <a:pt x="913" y="836"/>
                </a:cubicBezTo>
                <a:cubicBezTo>
                  <a:pt x="913" y="831"/>
                  <a:pt x="913" y="825"/>
                  <a:pt x="911" y="820"/>
                </a:cubicBezTo>
                <a:close/>
                <a:moveTo>
                  <a:pt x="1044" y="820"/>
                </a:moveTo>
                <a:lnTo>
                  <a:pt x="1046" y="820"/>
                </a:lnTo>
                <a:lnTo>
                  <a:pt x="1044" y="820"/>
                </a:lnTo>
                <a:lnTo>
                  <a:pt x="1044" y="820"/>
                </a:lnTo>
                <a:close/>
                <a:moveTo>
                  <a:pt x="844" y="620"/>
                </a:moveTo>
                <a:lnTo>
                  <a:pt x="1037" y="620"/>
                </a:lnTo>
                <a:lnTo>
                  <a:pt x="1037" y="813"/>
                </a:lnTo>
                <a:lnTo>
                  <a:pt x="909" y="813"/>
                </a:lnTo>
                <a:cubicBezTo>
                  <a:pt x="899" y="787"/>
                  <a:pt x="874" y="768"/>
                  <a:pt x="845" y="768"/>
                </a:cubicBezTo>
                <a:cubicBezTo>
                  <a:pt x="844" y="768"/>
                  <a:pt x="844" y="768"/>
                  <a:pt x="844" y="768"/>
                </a:cubicBezTo>
                <a:lnTo>
                  <a:pt x="844" y="620"/>
                </a:lnTo>
                <a:close/>
                <a:moveTo>
                  <a:pt x="844" y="794"/>
                </a:moveTo>
                <a:cubicBezTo>
                  <a:pt x="844" y="794"/>
                  <a:pt x="844" y="794"/>
                  <a:pt x="845" y="794"/>
                </a:cubicBezTo>
                <a:cubicBezTo>
                  <a:pt x="859" y="794"/>
                  <a:pt x="872" y="802"/>
                  <a:pt x="880" y="813"/>
                </a:cubicBezTo>
                <a:lnTo>
                  <a:pt x="844" y="813"/>
                </a:lnTo>
                <a:lnTo>
                  <a:pt x="844" y="794"/>
                </a:lnTo>
                <a:close/>
                <a:moveTo>
                  <a:pt x="844" y="820"/>
                </a:moveTo>
                <a:lnTo>
                  <a:pt x="883" y="820"/>
                </a:lnTo>
                <a:cubicBezTo>
                  <a:pt x="885" y="825"/>
                  <a:pt x="887" y="830"/>
                  <a:pt x="887" y="836"/>
                </a:cubicBezTo>
                <a:cubicBezTo>
                  <a:pt x="887" y="860"/>
                  <a:pt x="868" y="879"/>
                  <a:pt x="845" y="879"/>
                </a:cubicBezTo>
                <a:cubicBezTo>
                  <a:pt x="844" y="879"/>
                  <a:pt x="844" y="879"/>
                  <a:pt x="844" y="879"/>
                </a:cubicBezTo>
                <a:lnTo>
                  <a:pt x="844" y="820"/>
                </a:lnTo>
                <a:lnTo>
                  <a:pt x="844" y="820"/>
                </a:lnTo>
                <a:close/>
                <a:moveTo>
                  <a:pt x="444" y="40"/>
                </a:moveTo>
                <a:lnTo>
                  <a:pt x="637" y="40"/>
                </a:lnTo>
                <a:lnTo>
                  <a:pt x="637" y="213"/>
                </a:lnTo>
                <a:lnTo>
                  <a:pt x="444" y="213"/>
                </a:lnTo>
                <a:lnTo>
                  <a:pt x="444" y="40"/>
                </a:lnTo>
                <a:close/>
                <a:moveTo>
                  <a:pt x="444" y="220"/>
                </a:moveTo>
                <a:lnTo>
                  <a:pt x="637" y="220"/>
                </a:lnTo>
                <a:lnTo>
                  <a:pt x="637" y="368"/>
                </a:lnTo>
                <a:lnTo>
                  <a:pt x="570" y="338"/>
                </a:lnTo>
                <a:cubicBezTo>
                  <a:pt x="573" y="330"/>
                  <a:pt x="575" y="321"/>
                  <a:pt x="575" y="313"/>
                </a:cubicBezTo>
                <a:cubicBezTo>
                  <a:pt x="575" y="275"/>
                  <a:pt x="544" y="244"/>
                  <a:pt x="506" y="244"/>
                </a:cubicBezTo>
                <a:cubicBezTo>
                  <a:pt x="478" y="244"/>
                  <a:pt x="454" y="260"/>
                  <a:pt x="444" y="284"/>
                </a:cubicBezTo>
                <a:lnTo>
                  <a:pt x="444" y="220"/>
                </a:lnTo>
                <a:close/>
                <a:moveTo>
                  <a:pt x="644" y="385"/>
                </a:moveTo>
                <a:lnTo>
                  <a:pt x="704" y="413"/>
                </a:lnTo>
                <a:lnTo>
                  <a:pt x="644" y="413"/>
                </a:lnTo>
                <a:lnTo>
                  <a:pt x="644" y="385"/>
                </a:lnTo>
                <a:close/>
                <a:moveTo>
                  <a:pt x="452" y="676"/>
                </a:moveTo>
                <a:cubicBezTo>
                  <a:pt x="452" y="687"/>
                  <a:pt x="455" y="698"/>
                  <a:pt x="460" y="707"/>
                </a:cubicBezTo>
                <a:lnTo>
                  <a:pt x="444" y="716"/>
                </a:lnTo>
                <a:lnTo>
                  <a:pt x="444" y="620"/>
                </a:lnTo>
                <a:lnTo>
                  <a:pt x="481" y="620"/>
                </a:lnTo>
                <a:cubicBezTo>
                  <a:pt x="464" y="632"/>
                  <a:pt x="452" y="652"/>
                  <a:pt x="452" y="676"/>
                </a:cubicBezTo>
                <a:close/>
                <a:moveTo>
                  <a:pt x="444" y="420"/>
                </a:moveTo>
                <a:lnTo>
                  <a:pt x="637" y="420"/>
                </a:lnTo>
                <a:lnTo>
                  <a:pt x="637" y="613"/>
                </a:lnTo>
                <a:lnTo>
                  <a:pt x="549" y="613"/>
                </a:lnTo>
                <a:cubicBezTo>
                  <a:pt x="540" y="609"/>
                  <a:pt x="531" y="607"/>
                  <a:pt x="521" y="607"/>
                </a:cubicBezTo>
                <a:cubicBezTo>
                  <a:pt x="511" y="607"/>
                  <a:pt x="501" y="609"/>
                  <a:pt x="493" y="613"/>
                </a:cubicBezTo>
                <a:lnTo>
                  <a:pt x="444" y="613"/>
                </a:lnTo>
                <a:lnTo>
                  <a:pt x="444" y="420"/>
                </a:lnTo>
                <a:close/>
                <a:moveTo>
                  <a:pt x="437" y="420"/>
                </a:moveTo>
                <a:lnTo>
                  <a:pt x="437" y="613"/>
                </a:lnTo>
                <a:lnTo>
                  <a:pt x="244" y="613"/>
                </a:lnTo>
                <a:lnTo>
                  <a:pt x="244" y="544"/>
                </a:lnTo>
                <a:cubicBezTo>
                  <a:pt x="256" y="531"/>
                  <a:pt x="264" y="514"/>
                  <a:pt x="264" y="495"/>
                </a:cubicBezTo>
                <a:cubicBezTo>
                  <a:pt x="264" y="484"/>
                  <a:pt x="261" y="474"/>
                  <a:pt x="257" y="465"/>
                </a:cubicBezTo>
                <a:lnTo>
                  <a:pt x="341" y="420"/>
                </a:lnTo>
                <a:lnTo>
                  <a:pt x="437" y="420"/>
                </a:lnTo>
                <a:close/>
                <a:moveTo>
                  <a:pt x="353" y="413"/>
                </a:moveTo>
                <a:lnTo>
                  <a:pt x="437" y="367"/>
                </a:lnTo>
                <a:lnTo>
                  <a:pt x="437" y="413"/>
                </a:lnTo>
                <a:lnTo>
                  <a:pt x="353" y="413"/>
                </a:lnTo>
                <a:close/>
                <a:moveTo>
                  <a:pt x="244" y="833"/>
                </a:moveTo>
                <a:cubicBezTo>
                  <a:pt x="249" y="840"/>
                  <a:pt x="252" y="848"/>
                  <a:pt x="252" y="858"/>
                </a:cubicBezTo>
                <a:cubicBezTo>
                  <a:pt x="252" y="867"/>
                  <a:pt x="249" y="876"/>
                  <a:pt x="244" y="883"/>
                </a:cubicBezTo>
                <a:lnTo>
                  <a:pt x="244" y="833"/>
                </a:lnTo>
                <a:close/>
                <a:moveTo>
                  <a:pt x="262" y="813"/>
                </a:moveTo>
                <a:cubicBezTo>
                  <a:pt x="257" y="807"/>
                  <a:pt x="250" y="802"/>
                  <a:pt x="244" y="798"/>
                </a:cubicBezTo>
                <a:lnTo>
                  <a:pt x="244" y="620"/>
                </a:lnTo>
                <a:lnTo>
                  <a:pt x="437" y="620"/>
                </a:lnTo>
                <a:lnTo>
                  <a:pt x="437" y="720"/>
                </a:lnTo>
                <a:lnTo>
                  <a:pt x="267" y="813"/>
                </a:lnTo>
                <a:lnTo>
                  <a:pt x="262" y="813"/>
                </a:lnTo>
                <a:close/>
                <a:moveTo>
                  <a:pt x="521" y="633"/>
                </a:moveTo>
                <a:cubicBezTo>
                  <a:pt x="544" y="633"/>
                  <a:pt x="563" y="652"/>
                  <a:pt x="563" y="676"/>
                </a:cubicBezTo>
                <a:cubicBezTo>
                  <a:pt x="563" y="699"/>
                  <a:pt x="544" y="718"/>
                  <a:pt x="521" y="718"/>
                </a:cubicBezTo>
                <a:cubicBezTo>
                  <a:pt x="498" y="718"/>
                  <a:pt x="479" y="699"/>
                  <a:pt x="479" y="676"/>
                </a:cubicBezTo>
                <a:cubicBezTo>
                  <a:pt x="479" y="652"/>
                  <a:pt x="498" y="633"/>
                  <a:pt x="521" y="633"/>
                </a:cubicBezTo>
                <a:close/>
                <a:moveTo>
                  <a:pt x="560" y="620"/>
                </a:moveTo>
                <a:lnTo>
                  <a:pt x="637" y="620"/>
                </a:lnTo>
                <a:lnTo>
                  <a:pt x="637" y="727"/>
                </a:lnTo>
                <a:lnTo>
                  <a:pt x="584" y="703"/>
                </a:lnTo>
                <a:cubicBezTo>
                  <a:pt x="588" y="695"/>
                  <a:pt x="590" y="686"/>
                  <a:pt x="590" y="676"/>
                </a:cubicBezTo>
                <a:cubicBezTo>
                  <a:pt x="590" y="652"/>
                  <a:pt x="578" y="632"/>
                  <a:pt x="560" y="620"/>
                </a:cubicBezTo>
                <a:close/>
                <a:moveTo>
                  <a:pt x="444" y="413"/>
                </a:moveTo>
                <a:lnTo>
                  <a:pt x="444" y="364"/>
                </a:lnTo>
                <a:lnTo>
                  <a:pt x="454" y="358"/>
                </a:lnTo>
                <a:cubicBezTo>
                  <a:pt x="467" y="372"/>
                  <a:pt x="485" y="382"/>
                  <a:pt x="506" y="382"/>
                </a:cubicBezTo>
                <a:cubicBezTo>
                  <a:pt x="530" y="382"/>
                  <a:pt x="552" y="369"/>
                  <a:pt x="564" y="350"/>
                </a:cubicBezTo>
                <a:lnTo>
                  <a:pt x="637" y="382"/>
                </a:lnTo>
                <a:lnTo>
                  <a:pt x="637" y="413"/>
                </a:lnTo>
                <a:lnTo>
                  <a:pt x="444" y="413"/>
                </a:lnTo>
                <a:close/>
                <a:moveTo>
                  <a:pt x="506" y="355"/>
                </a:moveTo>
                <a:cubicBezTo>
                  <a:pt x="483" y="355"/>
                  <a:pt x="464" y="336"/>
                  <a:pt x="464" y="313"/>
                </a:cubicBezTo>
                <a:cubicBezTo>
                  <a:pt x="464" y="289"/>
                  <a:pt x="483" y="270"/>
                  <a:pt x="506" y="270"/>
                </a:cubicBezTo>
                <a:cubicBezTo>
                  <a:pt x="529" y="270"/>
                  <a:pt x="548" y="289"/>
                  <a:pt x="548" y="313"/>
                </a:cubicBezTo>
                <a:cubicBezTo>
                  <a:pt x="548" y="336"/>
                  <a:pt x="529" y="355"/>
                  <a:pt x="506" y="355"/>
                </a:cubicBezTo>
                <a:close/>
                <a:moveTo>
                  <a:pt x="446" y="347"/>
                </a:moveTo>
                <a:lnTo>
                  <a:pt x="444" y="348"/>
                </a:lnTo>
                <a:lnTo>
                  <a:pt x="444" y="341"/>
                </a:lnTo>
                <a:cubicBezTo>
                  <a:pt x="444" y="343"/>
                  <a:pt x="445" y="345"/>
                  <a:pt x="446" y="347"/>
                </a:cubicBezTo>
                <a:close/>
                <a:moveTo>
                  <a:pt x="244" y="40"/>
                </a:moveTo>
                <a:lnTo>
                  <a:pt x="437" y="40"/>
                </a:lnTo>
                <a:lnTo>
                  <a:pt x="437" y="213"/>
                </a:lnTo>
                <a:lnTo>
                  <a:pt x="244" y="213"/>
                </a:lnTo>
                <a:lnTo>
                  <a:pt x="244" y="40"/>
                </a:lnTo>
                <a:close/>
                <a:moveTo>
                  <a:pt x="244" y="220"/>
                </a:moveTo>
                <a:lnTo>
                  <a:pt x="437" y="220"/>
                </a:lnTo>
                <a:lnTo>
                  <a:pt x="437" y="352"/>
                </a:lnTo>
                <a:lnTo>
                  <a:pt x="325" y="413"/>
                </a:lnTo>
                <a:lnTo>
                  <a:pt x="244" y="413"/>
                </a:lnTo>
                <a:lnTo>
                  <a:pt x="244" y="220"/>
                </a:lnTo>
                <a:close/>
                <a:moveTo>
                  <a:pt x="244" y="420"/>
                </a:moveTo>
                <a:lnTo>
                  <a:pt x="313" y="420"/>
                </a:lnTo>
                <a:lnTo>
                  <a:pt x="250" y="454"/>
                </a:lnTo>
                <a:cubicBezTo>
                  <a:pt x="248" y="451"/>
                  <a:pt x="246" y="448"/>
                  <a:pt x="244" y="446"/>
                </a:cubicBezTo>
                <a:lnTo>
                  <a:pt x="244" y="420"/>
                </a:lnTo>
                <a:lnTo>
                  <a:pt x="244" y="420"/>
                </a:lnTo>
                <a:close/>
                <a:moveTo>
                  <a:pt x="237" y="1196"/>
                </a:moveTo>
                <a:lnTo>
                  <a:pt x="40" y="1196"/>
                </a:lnTo>
                <a:lnTo>
                  <a:pt x="40" y="1015"/>
                </a:lnTo>
                <a:lnTo>
                  <a:pt x="42" y="1013"/>
                </a:lnTo>
                <a:lnTo>
                  <a:pt x="42" y="1020"/>
                </a:lnTo>
                <a:lnTo>
                  <a:pt x="237" y="1020"/>
                </a:lnTo>
                <a:lnTo>
                  <a:pt x="237" y="1196"/>
                </a:lnTo>
                <a:lnTo>
                  <a:pt x="237" y="1196"/>
                </a:lnTo>
                <a:close/>
                <a:moveTo>
                  <a:pt x="237" y="1013"/>
                </a:moveTo>
                <a:lnTo>
                  <a:pt x="42" y="1013"/>
                </a:lnTo>
                <a:lnTo>
                  <a:pt x="163" y="908"/>
                </a:lnTo>
                <a:cubicBezTo>
                  <a:pt x="175" y="919"/>
                  <a:pt x="192" y="927"/>
                  <a:pt x="210" y="927"/>
                </a:cubicBezTo>
                <a:cubicBezTo>
                  <a:pt x="219" y="927"/>
                  <a:pt x="229" y="925"/>
                  <a:pt x="237" y="921"/>
                </a:cubicBezTo>
                <a:lnTo>
                  <a:pt x="237" y="1013"/>
                </a:lnTo>
                <a:close/>
                <a:moveTo>
                  <a:pt x="237" y="890"/>
                </a:moveTo>
                <a:cubicBezTo>
                  <a:pt x="230" y="896"/>
                  <a:pt x="220" y="900"/>
                  <a:pt x="210" y="900"/>
                </a:cubicBezTo>
                <a:cubicBezTo>
                  <a:pt x="187" y="900"/>
                  <a:pt x="168" y="881"/>
                  <a:pt x="168" y="858"/>
                </a:cubicBezTo>
                <a:cubicBezTo>
                  <a:pt x="168" y="841"/>
                  <a:pt x="178" y="826"/>
                  <a:pt x="192" y="820"/>
                </a:cubicBezTo>
                <a:lnTo>
                  <a:pt x="227" y="820"/>
                </a:lnTo>
                <a:cubicBezTo>
                  <a:pt x="231" y="821"/>
                  <a:pt x="234" y="823"/>
                  <a:pt x="237" y="826"/>
                </a:cubicBezTo>
                <a:lnTo>
                  <a:pt x="237" y="890"/>
                </a:lnTo>
                <a:lnTo>
                  <a:pt x="237" y="890"/>
                </a:lnTo>
                <a:close/>
                <a:moveTo>
                  <a:pt x="237" y="794"/>
                </a:moveTo>
                <a:cubicBezTo>
                  <a:pt x="229" y="791"/>
                  <a:pt x="219" y="789"/>
                  <a:pt x="210" y="789"/>
                </a:cubicBezTo>
                <a:cubicBezTo>
                  <a:pt x="189" y="789"/>
                  <a:pt x="171" y="798"/>
                  <a:pt x="158" y="813"/>
                </a:cubicBezTo>
                <a:lnTo>
                  <a:pt x="42" y="813"/>
                </a:lnTo>
                <a:lnTo>
                  <a:pt x="42" y="820"/>
                </a:lnTo>
                <a:lnTo>
                  <a:pt x="153" y="820"/>
                </a:lnTo>
                <a:cubicBezTo>
                  <a:pt x="145" y="830"/>
                  <a:pt x="141" y="844"/>
                  <a:pt x="141" y="858"/>
                </a:cubicBezTo>
                <a:cubicBezTo>
                  <a:pt x="141" y="873"/>
                  <a:pt x="146" y="886"/>
                  <a:pt x="154" y="898"/>
                </a:cubicBezTo>
                <a:lnTo>
                  <a:pt x="40" y="997"/>
                </a:lnTo>
                <a:lnTo>
                  <a:pt x="40" y="644"/>
                </a:lnTo>
                <a:lnTo>
                  <a:pt x="68" y="620"/>
                </a:lnTo>
                <a:lnTo>
                  <a:pt x="237" y="620"/>
                </a:lnTo>
                <a:lnTo>
                  <a:pt x="237" y="794"/>
                </a:lnTo>
                <a:lnTo>
                  <a:pt x="237" y="794"/>
                </a:lnTo>
                <a:close/>
                <a:moveTo>
                  <a:pt x="237" y="613"/>
                </a:moveTo>
                <a:lnTo>
                  <a:pt x="76" y="613"/>
                </a:lnTo>
                <a:lnTo>
                  <a:pt x="151" y="547"/>
                </a:lnTo>
                <a:cubicBezTo>
                  <a:pt x="163" y="557"/>
                  <a:pt x="178" y="564"/>
                  <a:pt x="195" y="564"/>
                </a:cubicBezTo>
                <a:cubicBezTo>
                  <a:pt x="211" y="564"/>
                  <a:pt x="225" y="558"/>
                  <a:pt x="237" y="549"/>
                </a:cubicBezTo>
                <a:lnTo>
                  <a:pt x="237" y="613"/>
                </a:lnTo>
                <a:close/>
                <a:moveTo>
                  <a:pt x="237" y="499"/>
                </a:moveTo>
                <a:cubicBezTo>
                  <a:pt x="235" y="520"/>
                  <a:pt x="217" y="537"/>
                  <a:pt x="195" y="537"/>
                </a:cubicBezTo>
                <a:cubicBezTo>
                  <a:pt x="172" y="537"/>
                  <a:pt x="153" y="518"/>
                  <a:pt x="153" y="495"/>
                </a:cubicBezTo>
                <a:cubicBezTo>
                  <a:pt x="153" y="471"/>
                  <a:pt x="172" y="453"/>
                  <a:pt x="195" y="453"/>
                </a:cubicBezTo>
                <a:cubicBezTo>
                  <a:pt x="217" y="453"/>
                  <a:pt x="235" y="469"/>
                  <a:pt x="237" y="491"/>
                </a:cubicBezTo>
                <a:lnTo>
                  <a:pt x="237" y="499"/>
                </a:lnTo>
                <a:close/>
                <a:moveTo>
                  <a:pt x="237" y="213"/>
                </a:moveTo>
                <a:lnTo>
                  <a:pt x="42" y="213"/>
                </a:lnTo>
                <a:lnTo>
                  <a:pt x="42" y="220"/>
                </a:lnTo>
                <a:lnTo>
                  <a:pt x="237" y="220"/>
                </a:lnTo>
                <a:lnTo>
                  <a:pt x="237" y="413"/>
                </a:lnTo>
                <a:lnTo>
                  <a:pt x="42" y="413"/>
                </a:lnTo>
                <a:lnTo>
                  <a:pt x="42" y="420"/>
                </a:lnTo>
                <a:lnTo>
                  <a:pt x="237" y="420"/>
                </a:lnTo>
                <a:lnTo>
                  <a:pt x="237" y="440"/>
                </a:lnTo>
                <a:cubicBezTo>
                  <a:pt x="225" y="431"/>
                  <a:pt x="211" y="426"/>
                  <a:pt x="195" y="426"/>
                </a:cubicBezTo>
                <a:cubicBezTo>
                  <a:pt x="157" y="426"/>
                  <a:pt x="126" y="457"/>
                  <a:pt x="126" y="495"/>
                </a:cubicBezTo>
                <a:cubicBezTo>
                  <a:pt x="126" y="511"/>
                  <a:pt x="132" y="526"/>
                  <a:pt x="141" y="538"/>
                </a:cubicBezTo>
                <a:lnTo>
                  <a:pt x="55" y="613"/>
                </a:lnTo>
                <a:lnTo>
                  <a:pt x="42" y="613"/>
                </a:lnTo>
                <a:lnTo>
                  <a:pt x="42" y="620"/>
                </a:lnTo>
                <a:lnTo>
                  <a:pt x="48" y="620"/>
                </a:lnTo>
                <a:lnTo>
                  <a:pt x="40" y="626"/>
                </a:lnTo>
                <a:lnTo>
                  <a:pt x="40" y="40"/>
                </a:lnTo>
                <a:lnTo>
                  <a:pt x="237" y="40"/>
                </a:lnTo>
                <a:lnTo>
                  <a:pt x="237" y="213"/>
                </a:lnTo>
                <a:close/>
                <a:moveTo>
                  <a:pt x="437" y="1196"/>
                </a:moveTo>
                <a:lnTo>
                  <a:pt x="244" y="1196"/>
                </a:lnTo>
                <a:lnTo>
                  <a:pt x="244" y="1020"/>
                </a:lnTo>
                <a:lnTo>
                  <a:pt x="437" y="1020"/>
                </a:lnTo>
                <a:lnTo>
                  <a:pt x="437" y="1196"/>
                </a:lnTo>
                <a:close/>
                <a:moveTo>
                  <a:pt x="437" y="1013"/>
                </a:moveTo>
                <a:lnTo>
                  <a:pt x="244" y="1013"/>
                </a:lnTo>
                <a:lnTo>
                  <a:pt x="244" y="918"/>
                </a:lnTo>
                <a:cubicBezTo>
                  <a:pt x="264" y="906"/>
                  <a:pt x="279" y="884"/>
                  <a:pt x="279" y="858"/>
                </a:cubicBezTo>
                <a:cubicBezTo>
                  <a:pt x="279" y="846"/>
                  <a:pt x="276" y="835"/>
                  <a:pt x="271" y="826"/>
                </a:cubicBezTo>
                <a:lnTo>
                  <a:pt x="282" y="820"/>
                </a:lnTo>
                <a:lnTo>
                  <a:pt x="437" y="820"/>
                </a:lnTo>
                <a:lnTo>
                  <a:pt x="437" y="1013"/>
                </a:lnTo>
                <a:close/>
                <a:moveTo>
                  <a:pt x="295" y="813"/>
                </a:moveTo>
                <a:lnTo>
                  <a:pt x="437" y="735"/>
                </a:lnTo>
                <a:lnTo>
                  <a:pt x="437" y="813"/>
                </a:lnTo>
                <a:lnTo>
                  <a:pt x="295" y="813"/>
                </a:lnTo>
                <a:close/>
                <a:moveTo>
                  <a:pt x="637" y="1196"/>
                </a:moveTo>
                <a:lnTo>
                  <a:pt x="444" y="1196"/>
                </a:lnTo>
                <a:lnTo>
                  <a:pt x="444" y="1020"/>
                </a:lnTo>
                <a:lnTo>
                  <a:pt x="637" y="1020"/>
                </a:lnTo>
                <a:lnTo>
                  <a:pt x="637" y="1196"/>
                </a:lnTo>
                <a:close/>
                <a:moveTo>
                  <a:pt x="637" y="1013"/>
                </a:moveTo>
                <a:lnTo>
                  <a:pt x="444" y="1013"/>
                </a:lnTo>
                <a:lnTo>
                  <a:pt x="444" y="820"/>
                </a:lnTo>
                <a:lnTo>
                  <a:pt x="637" y="820"/>
                </a:lnTo>
                <a:lnTo>
                  <a:pt x="637" y="1013"/>
                </a:lnTo>
                <a:close/>
                <a:moveTo>
                  <a:pt x="444" y="813"/>
                </a:moveTo>
                <a:lnTo>
                  <a:pt x="444" y="732"/>
                </a:lnTo>
                <a:lnTo>
                  <a:pt x="467" y="719"/>
                </a:lnTo>
                <a:cubicBezTo>
                  <a:pt x="480" y="734"/>
                  <a:pt x="499" y="745"/>
                  <a:pt x="521" y="745"/>
                </a:cubicBezTo>
                <a:cubicBezTo>
                  <a:pt x="544" y="745"/>
                  <a:pt x="565" y="733"/>
                  <a:pt x="577" y="715"/>
                </a:cubicBezTo>
                <a:lnTo>
                  <a:pt x="637" y="742"/>
                </a:lnTo>
                <a:lnTo>
                  <a:pt x="637" y="813"/>
                </a:lnTo>
                <a:lnTo>
                  <a:pt x="444" y="813"/>
                </a:lnTo>
                <a:lnTo>
                  <a:pt x="444" y="813"/>
                </a:lnTo>
                <a:close/>
                <a:moveTo>
                  <a:pt x="644" y="745"/>
                </a:moveTo>
                <a:lnTo>
                  <a:pt x="782" y="808"/>
                </a:lnTo>
                <a:cubicBezTo>
                  <a:pt x="782" y="809"/>
                  <a:pt x="781" y="811"/>
                  <a:pt x="780" y="813"/>
                </a:cubicBezTo>
                <a:lnTo>
                  <a:pt x="644" y="813"/>
                </a:lnTo>
                <a:lnTo>
                  <a:pt x="644" y="745"/>
                </a:lnTo>
                <a:close/>
                <a:moveTo>
                  <a:pt x="837" y="1196"/>
                </a:moveTo>
                <a:lnTo>
                  <a:pt x="644" y="1196"/>
                </a:lnTo>
                <a:lnTo>
                  <a:pt x="644" y="1020"/>
                </a:lnTo>
                <a:lnTo>
                  <a:pt x="837" y="1020"/>
                </a:lnTo>
                <a:lnTo>
                  <a:pt x="837" y="1196"/>
                </a:lnTo>
                <a:close/>
                <a:moveTo>
                  <a:pt x="837" y="1013"/>
                </a:moveTo>
                <a:lnTo>
                  <a:pt x="644" y="1013"/>
                </a:lnTo>
                <a:lnTo>
                  <a:pt x="644" y="820"/>
                </a:lnTo>
                <a:lnTo>
                  <a:pt x="778" y="820"/>
                </a:lnTo>
                <a:cubicBezTo>
                  <a:pt x="777" y="825"/>
                  <a:pt x="776" y="831"/>
                  <a:pt x="776" y="836"/>
                </a:cubicBezTo>
                <a:cubicBezTo>
                  <a:pt x="776" y="872"/>
                  <a:pt x="803" y="901"/>
                  <a:pt x="837" y="905"/>
                </a:cubicBezTo>
                <a:lnTo>
                  <a:pt x="837" y="1013"/>
                </a:lnTo>
                <a:close/>
                <a:moveTo>
                  <a:pt x="837" y="878"/>
                </a:moveTo>
                <a:cubicBezTo>
                  <a:pt x="817" y="874"/>
                  <a:pt x="802" y="857"/>
                  <a:pt x="802" y="837"/>
                </a:cubicBezTo>
                <a:cubicBezTo>
                  <a:pt x="802" y="830"/>
                  <a:pt x="804" y="825"/>
                  <a:pt x="806" y="820"/>
                </a:cubicBezTo>
                <a:lnTo>
                  <a:pt x="837" y="820"/>
                </a:lnTo>
                <a:lnTo>
                  <a:pt x="837" y="878"/>
                </a:lnTo>
                <a:close/>
                <a:moveTo>
                  <a:pt x="837" y="813"/>
                </a:moveTo>
                <a:lnTo>
                  <a:pt x="810" y="813"/>
                </a:lnTo>
                <a:cubicBezTo>
                  <a:pt x="816" y="804"/>
                  <a:pt x="826" y="797"/>
                  <a:pt x="837" y="795"/>
                </a:cubicBezTo>
                <a:lnTo>
                  <a:pt x="837" y="813"/>
                </a:lnTo>
                <a:close/>
                <a:moveTo>
                  <a:pt x="837" y="768"/>
                </a:moveTo>
                <a:cubicBezTo>
                  <a:pt x="817" y="771"/>
                  <a:pt x="800" y="781"/>
                  <a:pt x="789" y="796"/>
                </a:cubicBezTo>
                <a:lnTo>
                  <a:pt x="644" y="730"/>
                </a:lnTo>
                <a:lnTo>
                  <a:pt x="644" y="619"/>
                </a:lnTo>
                <a:lnTo>
                  <a:pt x="837" y="619"/>
                </a:lnTo>
                <a:lnTo>
                  <a:pt x="837" y="768"/>
                </a:lnTo>
                <a:close/>
                <a:moveTo>
                  <a:pt x="837" y="613"/>
                </a:moveTo>
                <a:lnTo>
                  <a:pt x="644" y="613"/>
                </a:lnTo>
                <a:lnTo>
                  <a:pt x="644" y="420"/>
                </a:lnTo>
                <a:lnTo>
                  <a:pt x="719" y="420"/>
                </a:lnTo>
                <a:lnTo>
                  <a:pt x="769" y="442"/>
                </a:lnTo>
                <a:cubicBezTo>
                  <a:pt x="764" y="451"/>
                  <a:pt x="761" y="462"/>
                  <a:pt x="761" y="473"/>
                </a:cubicBezTo>
                <a:cubicBezTo>
                  <a:pt x="761" y="511"/>
                  <a:pt x="792" y="542"/>
                  <a:pt x="830" y="542"/>
                </a:cubicBezTo>
                <a:cubicBezTo>
                  <a:pt x="832" y="542"/>
                  <a:pt x="834" y="542"/>
                  <a:pt x="837" y="542"/>
                </a:cubicBezTo>
                <a:lnTo>
                  <a:pt x="837" y="613"/>
                </a:lnTo>
                <a:close/>
                <a:moveTo>
                  <a:pt x="776" y="431"/>
                </a:moveTo>
                <a:lnTo>
                  <a:pt x="751" y="420"/>
                </a:lnTo>
                <a:lnTo>
                  <a:pt x="787" y="420"/>
                </a:lnTo>
                <a:cubicBezTo>
                  <a:pt x="783" y="423"/>
                  <a:pt x="779" y="427"/>
                  <a:pt x="776" y="431"/>
                </a:cubicBezTo>
                <a:close/>
                <a:moveTo>
                  <a:pt x="837" y="515"/>
                </a:moveTo>
                <a:cubicBezTo>
                  <a:pt x="835" y="515"/>
                  <a:pt x="832" y="516"/>
                  <a:pt x="830" y="516"/>
                </a:cubicBezTo>
                <a:cubicBezTo>
                  <a:pt x="806" y="516"/>
                  <a:pt x="787" y="497"/>
                  <a:pt x="787" y="473"/>
                </a:cubicBezTo>
                <a:cubicBezTo>
                  <a:pt x="787" y="450"/>
                  <a:pt x="806" y="431"/>
                  <a:pt x="830" y="431"/>
                </a:cubicBezTo>
                <a:cubicBezTo>
                  <a:pt x="832" y="431"/>
                  <a:pt x="835" y="432"/>
                  <a:pt x="837" y="432"/>
                </a:cubicBezTo>
                <a:lnTo>
                  <a:pt x="837" y="515"/>
                </a:lnTo>
                <a:close/>
                <a:moveTo>
                  <a:pt x="837" y="405"/>
                </a:moveTo>
                <a:cubicBezTo>
                  <a:pt x="834" y="405"/>
                  <a:pt x="832" y="405"/>
                  <a:pt x="830" y="405"/>
                </a:cubicBezTo>
                <a:cubicBezTo>
                  <a:pt x="818" y="405"/>
                  <a:pt x="807" y="408"/>
                  <a:pt x="798" y="413"/>
                </a:cubicBezTo>
                <a:lnTo>
                  <a:pt x="737" y="413"/>
                </a:lnTo>
                <a:lnTo>
                  <a:pt x="644" y="371"/>
                </a:lnTo>
                <a:lnTo>
                  <a:pt x="644" y="220"/>
                </a:lnTo>
                <a:lnTo>
                  <a:pt x="837" y="220"/>
                </a:lnTo>
                <a:lnTo>
                  <a:pt x="837" y="405"/>
                </a:lnTo>
                <a:lnTo>
                  <a:pt x="837" y="405"/>
                </a:lnTo>
                <a:close/>
                <a:moveTo>
                  <a:pt x="837" y="213"/>
                </a:moveTo>
                <a:lnTo>
                  <a:pt x="644" y="213"/>
                </a:lnTo>
                <a:lnTo>
                  <a:pt x="644" y="40"/>
                </a:lnTo>
                <a:lnTo>
                  <a:pt x="837" y="40"/>
                </a:lnTo>
                <a:lnTo>
                  <a:pt x="837" y="213"/>
                </a:lnTo>
                <a:close/>
                <a:moveTo>
                  <a:pt x="1037" y="1196"/>
                </a:moveTo>
                <a:lnTo>
                  <a:pt x="844" y="1196"/>
                </a:lnTo>
                <a:lnTo>
                  <a:pt x="844" y="1020"/>
                </a:lnTo>
                <a:lnTo>
                  <a:pt x="1037" y="1020"/>
                </a:lnTo>
                <a:lnTo>
                  <a:pt x="1037" y="1196"/>
                </a:lnTo>
                <a:close/>
                <a:moveTo>
                  <a:pt x="844" y="1013"/>
                </a:moveTo>
                <a:lnTo>
                  <a:pt x="844" y="905"/>
                </a:lnTo>
                <a:cubicBezTo>
                  <a:pt x="844" y="905"/>
                  <a:pt x="844" y="905"/>
                  <a:pt x="845" y="905"/>
                </a:cubicBezTo>
                <a:cubicBezTo>
                  <a:pt x="876" y="905"/>
                  <a:pt x="902" y="885"/>
                  <a:pt x="910" y="856"/>
                </a:cubicBezTo>
                <a:lnTo>
                  <a:pt x="1037" y="835"/>
                </a:lnTo>
                <a:lnTo>
                  <a:pt x="1037" y="1013"/>
                </a:lnTo>
                <a:lnTo>
                  <a:pt x="844" y="1013"/>
                </a:lnTo>
                <a:close/>
                <a:moveTo>
                  <a:pt x="1237" y="1196"/>
                </a:moveTo>
                <a:lnTo>
                  <a:pt x="1044" y="1196"/>
                </a:lnTo>
                <a:lnTo>
                  <a:pt x="1044" y="1020"/>
                </a:lnTo>
                <a:lnTo>
                  <a:pt x="1237" y="1020"/>
                </a:lnTo>
                <a:lnTo>
                  <a:pt x="1237" y="1196"/>
                </a:lnTo>
                <a:close/>
                <a:moveTo>
                  <a:pt x="1237" y="1013"/>
                </a:moveTo>
                <a:lnTo>
                  <a:pt x="1044" y="1013"/>
                </a:lnTo>
                <a:lnTo>
                  <a:pt x="1044" y="833"/>
                </a:lnTo>
                <a:lnTo>
                  <a:pt x="1125" y="820"/>
                </a:lnTo>
                <a:lnTo>
                  <a:pt x="1155" y="820"/>
                </a:lnTo>
                <a:cubicBezTo>
                  <a:pt x="1163" y="849"/>
                  <a:pt x="1190" y="871"/>
                  <a:pt x="1222" y="871"/>
                </a:cubicBezTo>
                <a:cubicBezTo>
                  <a:pt x="1227" y="871"/>
                  <a:pt x="1232" y="870"/>
                  <a:pt x="1237" y="869"/>
                </a:cubicBezTo>
                <a:lnTo>
                  <a:pt x="1237" y="1013"/>
                </a:lnTo>
                <a:close/>
                <a:moveTo>
                  <a:pt x="1237" y="842"/>
                </a:moveTo>
                <a:cubicBezTo>
                  <a:pt x="1232" y="843"/>
                  <a:pt x="1227" y="844"/>
                  <a:pt x="1222" y="844"/>
                </a:cubicBezTo>
                <a:cubicBezTo>
                  <a:pt x="1205" y="844"/>
                  <a:pt x="1190" y="834"/>
                  <a:pt x="1183" y="820"/>
                </a:cubicBezTo>
                <a:lnTo>
                  <a:pt x="1237" y="820"/>
                </a:lnTo>
                <a:lnTo>
                  <a:pt x="1237" y="842"/>
                </a:lnTo>
                <a:lnTo>
                  <a:pt x="1237" y="842"/>
                </a:lnTo>
                <a:close/>
                <a:moveTo>
                  <a:pt x="1237" y="813"/>
                </a:moveTo>
                <a:lnTo>
                  <a:pt x="1181" y="813"/>
                </a:lnTo>
                <a:cubicBezTo>
                  <a:pt x="1180" y="809"/>
                  <a:pt x="1180" y="806"/>
                  <a:pt x="1180" y="802"/>
                </a:cubicBezTo>
                <a:cubicBezTo>
                  <a:pt x="1180" y="779"/>
                  <a:pt x="1199" y="760"/>
                  <a:pt x="1222" y="760"/>
                </a:cubicBezTo>
                <a:cubicBezTo>
                  <a:pt x="1227" y="760"/>
                  <a:pt x="1232" y="761"/>
                  <a:pt x="1237" y="763"/>
                </a:cubicBezTo>
                <a:lnTo>
                  <a:pt x="1237" y="813"/>
                </a:lnTo>
                <a:close/>
                <a:moveTo>
                  <a:pt x="1237" y="735"/>
                </a:moveTo>
                <a:cubicBezTo>
                  <a:pt x="1232" y="734"/>
                  <a:pt x="1227" y="733"/>
                  <a:pt x="1222" y="733"/>
                </a:cubicBezTo>
                <a:cubicBezTo>
                  <a:pt x="1184" y="733"/>
                  <a:pt x="1154" y="764"/>
                  <a:pt x="1153" y="801"/>
                </a:cubicBezTo>
                <a:lnTo>
                  <a:pt x="1085" y="813"/>
                </a:lnTo>
                <a:lnTo>
                  <a:pt x="1044" y="813"/>
                </a:lnTo>
                <a:lnTo>
                  <a:pt x="1044" y="620"/>
                </a:lnTo>
                <a:lnTo>
                  <a:pt x="1237" y="620"/>
                </a:lnTo>
                <a:lnTo>
                  <a:pt x="1237" y="735"/>
                </a:lnTo>
                <a:lnTo>
                  <a:pt x="1237" y="735"/>
                </a:lnTo>
                <a:close/>
                <a:moveTo>
                  <a:pt x="1237" y="613"/>
                </a:moveTo>
                <a:lnTo>
                  <a:pt x="1044" y="613"/>
                </a:lnTo>
                <a:lnTo>
                  <a:pt x="1044" y="469"/>
                </a:lnTo>
                <a:lnTo>
                  <a:pt x="1139" y="452"/>
                </a:lnTo>
                <a:cubicBezTo>
                  <a:pt x="1146" y="484"/>
                  <a:pt x="1173" y="508"/>
                  <a:pt x="1207" y="508"/>
                </a:cubicBezTo>
                <a:cubicBezTo>
                  <a:pt x="1218" y="508"/>
                  <a:pt x="1228" y="505"/>
                  <a:pt x="1237" y="501"/>
                </a:cubicBezTo>
                <a:lnTo>
                  <a:pt x="1237" y="613"/>
                </a:lnTo>
                <a:lnTo>
                  <a:pt x="1237" y="613"/>
                </a:lnTo>
                <a:close/>
                <a:moveTo>
                  <a:pt x="1237" y="469"/>
                </a:moveTo>
                <a:cubicBezTo>
                  <a:pt x="1229" y="477"/>
                  <a:pt x="1219" y="481"/>
                  <a:pt x="1207" y="481"/>
                </a:cubicBezTo>
                <a:cubicBezTo>
                  <a:pt x="1184" y="481"/>
                  <a:pt x="1165" y="462"/>
                  <a:pt x="1165" y="439"/>
                </a:cubicBezTo>
                <a:cubicBezTo>
                  <a:pt x="1165" y="432"/>
                  <a:pt x="1167" y="425"/>
                  <a:pt x="1170" y="420"/>
                </a:cubicBezTo>
                <a:lnTo>
                  <a:pt x="1237" y="420"/>
                </a:lnTo>
                <a:lnTo>
                  <a:pt x="1237" y="469"/>
                </a:lnTo>
                <a:close/>
                <a:moveTo>
                  <a:pt x="1237" y="413"/>
                </a:moveTo>
                <a:lnTo>
                  <a:pt x="1174" y="413"/>
                </a:lnTo>
                <a:cubicBezTo>
                  <a:pt x="1182" y="403"/>
                  <a:pt x="1194" y="397"/>
                  <a:pt x="1207" y="397"/>
                </a:cubicBezTo>
                <a:cubicBezTo>
                  <a:pt x="1219" y="397"/>
                  <a:pt x="1229" y="402"/>
                  <a:pt x="1237" y="409"/>
                </a:cubicBezTo>
                <a:lnTo>
                  <a:pt x="1237" y="413"/>
                </a:lnTo>
                <a:close/>
                <a:moveTo>
                  <a:pt x="1237" y="377"/>
                </a:moveTo>
                <a:cubicBezTo>
                  <a:pt x="1228" y="373"/>
                  <a:pt x="1218" y="370"/>
                  <a:pt x="1207" y="370"/>
                </a:cubicBezTo>
                <a:cubicBezTo>
                  <a:pt x="1178" y="370"/>
                  <a:pt x="1154" y="388"/>
                  <a:pt x="1143" y="413"/>
                </a:cubicBezTo>
                <a:lnTo>
                  <a:pt x="1044" y="413"/>
                </a:lnTo>
                <a:lnTo>
                  <a:pt x="1044" y="220"/>
                </a:lnTo>
                <a:lnTo>
                  <a:pt x="1237" y="220"/>
                </a:lnTo>
                <a:lnTo>
                  <a:pt x="1237" y="377"/>
                </a:lnTo>
                <a:close/>
                <a:moveTo>
                  <a:pt x="1237" y="213"/>
                </a:moveTo>
                <a:lnTo>
                  <a:pt x="1044" y="213"/>
                </a:lnTo>
                <a:lnTo>
                  <a:pt x="1044" y="40"/>
                </a:lnTo>
                <a:lnTo>
                  <a:pt x="1237" y="40"/>
                </a:lnTo>
                <a:lnTo>
                  <a:pt x="1237" y="213"/>
                </a:lnTo>
                <a:close/>
                <a:moveTo>
                  <a:pt x="1244" y="1196"/>
                </a:moveTo>
                <a:lnTo>
                  <a:pt x="1244" y="1020"/>
                </a:lnTo>
                <a:lnTo>
                  <a:pt x="1408" y="1020"/>
                </a:lnTo>
                <a:lnTo>
                  <a:pt x="1408" y="1013"/>
                </a:lnTo>
                <a:lnTo>
                  <a:pt x="1244" y="1013"/>
                </a:lnTo>
                <a:lnTo>
                  <a:pt x="1244" y="867"/>
                </a:lnTo>
                <a:cubicBezTo>
                  <a:pt x="1265" y="860"/>
                  <a:pt x="1282" y="842"/>
                  <a:pt x="1288" y="820"/>
                </a:cubicBezTo>
                <a:lnTo>
                  <a:pt x="1408" y="820"/>
                </a:lnTo>
                <a:lnTo>
                  <a:pt x="1408" y="813"/>
                </a:lnTo>
                <a:lnTo>
                  <a:pt x="1290" y="813"/>
                </a:lnTo>
                <a:cubicBezTo>
                  <a:pt x="1290" y="809"/>
                  <a:pt x="1291" y="806"/>
                  <a:pt x="1291" y="802"/>
                </a:cubicBezTo>
                <a:cubicBezTo>
                  <a:pt x="1291" y="788"/>
                  <a:pt x="1286" y="774"/>
                  <a:pt x="1278" y="763"/>
                </a:cubicBezTo>
                <a:lnTo>
                  <a:pt x="1402" y="620"/>
                </a:lnTo>
                <a:lnTo>
                  <a:pt x="1408" y="620"/>
                </a:lnTo>
                <a:lnTo>
                  <a:pt x="1408" y="613"/>
                </a:lnTo>
                <a:lnTo>
                  <a:pt x="1407" y="613"/>
                </a:lnTo>
                <a:lnTo>
                  <a:pt x="1410" y="610"/>
                </a:lnTo>
                <a:lnTo>
                  <a:pt x="1410" y="1196"/>
                </a:lnTo>
                <a:lnTo>
                  <a:pt x="1244" y="1196"/>
                </a:lnTo>
                <a:close/>
              </a:path>
            </a:pathLst>
          </a:custGeom>
          <a:solidFill>
            <a:srgbClr val="30B5C5"/>
          </a:solidFill>
          <a:ln>
            <a:noFill/>
          </a:ln>
        </p:spPr>
        <p:txBody>
          <a:bodyPr/>
          <a:lstStyle/>
          <a:p>
            <a:pPr fontAlgn="ctr"/>
            <a:endParaRPr lang="en-US" altLang="zh-CN" dirty="0">
              <a:solidFill>
                <a:prstClr val="black"/>
              </a:solidFill>
              <a:latin typeface="Huawei Sans" panose="020C0503030203020204" pitchFamily="34" charset="0"/>
            </a:endParaRPr>
          </a:p>
        </p:txBody>
      </p:sp>
      <p:sp>
        <p:nvSpPr>
          <p:cNvPr id="16" name="文本框 15"/>
          <p:cNvSpPr txBox="1"/>
          <p:nvPr/>
        </p:nvSpPr>
        <p:spPr bwMode="gray">
          <a:xfrm>
            <a:off x="5519587" y="1251318"/>
            <a:ext cx="974175" cy="276999"/>
          </a:xfrm>
          <a:prstGeom prst="rect">
            <a:avLst/>
          </a:prstGeom>
          <a:noFill/>
        </p:spPr>
        <p:txBody>
          <a:bodyPr wrap="square" rtlCol="0">
            <a:spAutoFit/>
          </a:bodyPr>
          <a:lstStyle/>
          <a:p>
            <a:pPr algn="ctr" defTabSz="685800" fontAlgn="ctr"/>
            <a:r>
              <a:rPr lang="en-US" sz="1200" b="1" dirty="0" smtClean="0">
                <a:solidFill>
                  <a:srgbClr val="30B5C5"/>
                </a:solidFill>
                <a:latin typeface="Huawei Sans" panose="020C0503030203020204" pitchFamily="34" charset="0"/>
              </a:rPr>
              <a:t>Analysis</a:t>
            </a:r>
            <a:endParaRPr lang="en-US" altLang="zh-CN" sz="1200" b="1" dirty="0">
              <a:solidFill>
                <a:srgbClr val="30B5C5"/>
              </a:solidFill>
              <a:latin typeface="Huawei Sans" panose="020C0503030203020204" pitchFamily="34" charset="0"/>
              <a:cs typeface="Huawei Sans" panose="020C0503030203020204" pitchFamily="34" charset="0"/>
            </a:endParaRPr>
          </a:p>
        </p:txBody>
      </p:sp>
      <p:sp>
        <p:nvSpPr>
          <p:cNvPr id="17" name="椭圆 16"/>
          <p:cNvSpPr>
            <a:spLocks noChangeAspect="1"/>
          </p:cNvSpPr>
          <p:nvPr/>
        </p:nvSpPr>
        <p:spPr bwMode="gray">
          <a:xfrm>
            <a:off x="9731594" y="1123123"/>
            <a:ext cx="900064" cy="900064"/>
          </a:xfrm>
          <a:prstGeom prst="ellipse">
            <a:avLst/>
          </a:prstGeom>
          <a:gradFill flip="none" rotWithShape="1">
            <a:gsLst>
              <a:gs pos="100000">
                <a:srgbClr val="FFFFFF">
                  <a:lumMod val="100000"/>
                </a:srgbClr>
              </a:gs>
              <a:gs pos="0">
                <a:srgbClr val="D9D9DA"/>
              </a:gs>
            </a:gsLst>
            <a:lin ang="2700000" scaled="1"/>
            <a:tileRect/>
          </a:gradFill>
          <a:ln w="19050">
            <a:solidFill>
              <a:srgbClr val="88888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fontAlgn="ctr"/>
            <a:endParaRPr lang="en-US" altLang="zh-CN" sz="2400" dirty="0">
              <a:solidFill>
                <a:prstClr val="white"/>
              </a:solidFill>
              <a:sym typeface="Huawei Sans Light" panose="020C0303030203020204" pitchFamily="34" charset="0"/>
            </a:endParaRPr>
          </a:p>
        </p:txBody>
      </p:sp>
      <p:sp>
        <p:nvSpPr>
          <p:cNvPr id="18" name="文本框 17"/>
          <p:cNvSpPr txBox="1"/>
          <p:nvPr/>
        </p:nvSpPr>
        <p:spPr bwMode="gray">
          <a:xfrm>
            <a:off x="9699222" y="1251318"/>
            <a:ext cx="974175" cy="276999"/>
          </a:xfrm>
          <a:prstGeom prst="rect">
            <a:avLst/>
          </a:prstGeom>
          <a:noFill/>
        </p:spPr>
        <p:txBody>
          <a:bodyPr wrap="square" rtlCol="0">
            <a:spAutoFit/>
          </a:bodyPr>
          <a:lstStyle/>
          <a:p>
            <a:pPr algn="ctr" defTabSz="685800" fontAlgn="ctr"/>
            <a:r>
              <a:rPr lang="en-US" sz="1200" b="1" dirty="0" smtClean="0">
                <a:solidFill>
                  <a:srgbClr val="30B5C5"/>
                </a:solidFill>
                <a:latin typeface="Huawei Sans" panose="020C0503030203020204" pitchFamily="34" charset="0"/>
              </a:rPr>
              <a:t>Decision</a:t>
            </a:r>
            <a:endParaRPr lang="en-US" altLang="zh-CN" sz="1200" b="1" dirty="0">
              <a:solidFill>
                <a:srgbClr val="30B5C5"/>
              </a:solidFill>
              <a:latin typeface="Huawei Sans" panose="020C0503030203020204" pitchFamily="34" charset="0"/>
              <a:cs typeface="Huawei Sans" panose="020C0503030203020204" pitchFamily="34" charset="0"/>
            </a:endParaRPr>
          </a:p>
        </p:txBody>
      </p:sp>
      <p:sp>
        <p:nvSpPr>
          <p:cNvPr id="19" name="圆角矩形 18"/>
          <p:cNvSpPr/>
          <p:nvPr/>
        </p:nvSpPr>
        <p:spPr bwMode="gray">
          <a:xfrm>
            <a:off x="775268" y="4642220"/>
            <a:ext cx="2119377" cy="767738"/>
          </a:xfrm>
          <a:prstGeom prst="roundRect">
            <a:avLst/>
          </a:prstGeom>
          <a:solidFill>
            <a:schemeClr val="bg1">
              <a:lumMod val="50000"/>
            </a:schemeClr>
          </a:solidFill>
          <a:ln w="12700" cap="flat" cmpd="sng" algn="ctr">
            <a:solidFill>
              <a:schemeClr val="bg1"/>
            </a:solidFill>
            <a:prstDash val="solid"/>
            <a:miter lim="800000"/>
          </a:ln>
          <a:effectLst/>
        </p:spPr>
        <p:txBody>
          <a:bodyPr rtlCol="0" anchor="ctr"/>
          <a:lstStyle/>
          <a:p>
            <a:pPr algn="ctr" defTabSz="685859" fontAlgn="ctr">
              <a:defRPr/>
            </a:pPr>
            <a:endParaRPr lang="en-US" altLang="zh-CN" sz="1200" kern="0" dirty="0">
              <a:solidFill>
                <a:prstClr val="white"/>
              </a:solidFill>
              <a:latin typeface="Huawei Sans" panose="020C0503030203020204" pitchFamily="34" charset="0"/>
            </a:endParaRPr>
          </a:p>
        </p:txBody>
      </p:sp>
      <p:sp>
        <p:nvSpPr>
          <p:cNvPr id="20" name="文本框 19"/>
          <p:cNvSpPr txBox="1"/>
          <p:nvPr/>
        </p:nvSpPr>
        <p:spPr bwMode="gray">
          <a:xfrm>
            <a:off x="1267694" y="4602028"/>
            <a:ext cx="1623526" cy="461665"/>
          </a:xfrm>
          <a:prstGeom prst="rect">
            <a:avLst/>
          </a:prstGeom>
          <a:noFill/>
        </p:spPr>
        <p:txBody>
          <a:bodyPr wrap="square" rtlCol="0">
            <a:spAutoFit/>
          </a:bodyPr>
          <a:lstStyle/>
          <a:p>
            <a:pPr algn="ctr" fontAlgn="ctr"/>
            <a:r>
              <a:rPr lang="en-US" sz="1200" b="1" dirty="0" smtClean="0">
                <a:solidFill>
                  <a:prstClr val="white"/>
                </a:solidFill>
                <a:latin typeface="Huawei Sans" panose="020C0503030203020204" pitchFamily="34" charset="0"/>
              </a:rPr>
              <a:t>Holographic data of DCs</a:t>
            </a:r>
            <a:endParaRPr lang="en-US" altLang="zh-CN" sz="1200" b="1" dirty="0" smtClean="0">
              <a:solidFill>
                <a:prstClr val="white"/>
              </a:solidFill>
              <a:latin typeface="Huawei Sans" panose="020C0503030203020204" pitchFamily="34" charset="0"/>
            </a:endParaRPr>
          </a:p>
        </p:txBody>
      </p:sp>
      <p:cxnSp>
        <p:nvCxnSpPr>
          <p:cNvPr id="21" name="直接箭头连接符 20"/>
          <p:cNvCxnSpPr/>
          <p:nvPr/>
        </p:nvCxnSpPr>
        <p:spPr bwMode="gray">
          <a:xfrm>
            <a:off x="3001629" y="2990549"/>
            <a:ext cx="504688" cy="0"/>
          </a:xfrm>
          <a:prstGeom prst="straightConnector1">
            <a:avLst/>
          </a:prstGeom>
          <a:ln w="57150">
            <a:solidFill>
              <a:srgbClr val="595757"/>
            </a:solidFill>
            <a:tailEnd type="triangle"/>
          </a:ln>
        </p:spPr>
        <p:style>
          <a:lnRef idx="1">
            <a:schemeClr val="accent1"/>
          </a:lnRef>
          <a:fillRef idx="0">
            <a:schemeClr val="accent1"/>
          </a:fillRef>
          <a:effectRef idx="0">
            <a:schemeClr val="accent1"/>
          </a:effectRef>
          <a:fontRef idx="minor">
            <a:schemeClr val="tx1"/>
          </a:fontRef>
        </p:style>
      </p:cxnSp>
      <p:sp>
        <p:nvSpPr>
          <p:cNvPr id="22" name="checking-item_65778"/>
          <p:cNvSpPr>
            <a:spLocks noChangeAspect="1"/>
          </p:cNvSpPr>
          <p:nvPr/>
        </p:nvSpPr>
        <p:spPr bwMode="gray">
          <a:xfrm>
            <a:off x="10009968" y="1514244"/>
            <a:ext cx="334647" cy="336550"/>
          </a:xfrm>
          <a:custGeom>
            <a:avLst/>
            <a:gdLst>
              <a:gd name="T0" fmla="*/ 564 w 564"/>
              <a:gd name="T1" fmla="*/ 477 h 568"/>
              <a:gd name="T2" fmla="*/ 511 w 564"/>
              <a:gd name="T3" fmla="*/ 530 h 568"/>
              <a:gd name="T4" fmla="*/ 253 w 564"/>
              <a:gd name="T5" fmla="*/ 530 h 568"/>
              <a:gd name="T6" fmla="*/ 200 w 564"/>
              <a:gd name="T7" fmla="*/ 477 h 568"/>
              <a:gd name="T8" fmla="*/ 253 w 564"/>
              <a:gd name="T9" fmla="*/ 424 h 568"/>
              <a:gd name="T10" fmla="*/ 511 w 564"/>
              <a:gd name="T11" fmla="*/ 424 h 568"/>
              <a:gd name="T12" fmla="*/ 564 w 564"/>
              <a:gd name="T13" fmla="*/ 477 h 568"/>
              <a:gd name="T14" fmla="*/ 124 w 564"/>
              <a:gd name="T15" fmla="*/ 386 h 568"/>
              <a:gd name="T16" fmla="*/ 56 w 564"/>
              <a:gd name="T17" fmla="*/ 386 h 568"/>
              <a:gd name="T18" fmla="*/ 0 w 564"/>
              <a:gd name="T19" fmla="*/ 443 h 568"/>
              <a:gd name="T20" fmla="*/ 0 w 564"/>
              <a:gd name="T21" fmla="*/ 511 h 568"/>
              <a:gd name="T22" fmla="*/ 56 w 564"/>
              <a:gd name="T23" fmla="*/ 568 h 568"/>
              <a:gd name="T24" fmla="*/ 124 w 564"/>
              <a:gd name="T25" fmla="*/ 568 h 568"/>
              <a:gd name="T26" fmla="*/ 181 w 564"/>
              <a:gd name="T27" fmla="*/ 511 h 568"/>
              <a:gd name="T28" fmla="*/ 181 w 564"/>
              <a:gd name="T29" fmla="*/ 443 h 568"/>
              <a:gd name="T30" fmla="*/ 124 w 564"/>
              <a:gd name="T31" fmla="*/ 386 h 568"/>
              <a:gd name="T32" fmla="*/ 511 w 564"/>
              <a:gd name="T33" fmla="*/ 230 h 568"/>
              <a:gd name="T34" fmla="*/ 253 w 564"/>
              <a:gd name="T35" fmla="*/ 230 h 568"/>
              <a:gd name="T36" fmla="*/ 200 w 564"/>
              <a:gd name="T37" fmla="*/ 284 h 568"/>
              <a:gd name="T38" fmla="*/ 253 w 564"/>
              <a:gd name="T39" fmla="*/ 337 h 568"/>
              <a:gd name="T40" fmla="*/ 511 w 564"/>
              <a:gd name="T41" fmla="*/ 337 h 568"/>
              <a:gd name="T42" fmla="*/ 564 w 564"/>
              <a:gd name="T43" fmla="*/ 284 h 568"/>
              <a:gd name="T44" fmla="*/ 511 w 564"/>
              <a:gd name="T45" fmla="*/ 230 h 568"/>
              <a:gd name="T46" fmla="*/ 181 w 564"/>
              <a:gd name="T47" fmla="*/ 250 h 568"/>
              <a:gd name="T48" fmla="*/ 181 w 564"/>
              <a:gd name="T49" fmla="*/ 318 h 568"/>
              <a:gd name="T50" fmla="*/ 124 w 564"/>
              <a:gd name="T51" fmla="*/ 375 h 568"/>
              <a:gd name="T52" fmla="*/ 56 w 564"/>
              <a:gd name="T53" fmla="*/ 375 h 568"/>
              <a:gd name="T54" fmla="*/ 0 w 564"/>
              <a:gd name="T55" fmla="*/ 318 h 568"/>
              <a:gd name="T56" fmla="*/ 0 w 564"/>
              <a:gd name="T57" fmla="*/ 250 h 568"/>
              <a:gd name="T58" fmla="*/ 56 w 564"/>
              <a:gd name="T59" fmla="*/ 193 h 568"/>
              <a:gd name="T60" fmla="*/ 124 w 564"/>
              <a:gd name="T61" fmla="*/ 193 h 568"/>
              <a:gd name="T62" fmla="*/ 181 w 564"/>
              <a:gd name="T63" fmla="*/ 250 h 568"/>
              <a:gd name="T64" fmla="*/ 154 w 564"/>
              <a:gd name="T65" fmla="*/ 245 h 568"/>
              <a:gd name="T66" fmla="*/ 126 w 564"/>
              <a:gd name="T67" fmla="*/ 245 h 568"/>
              <a:gd name="T68" fmla="*/ 122 w 564"/>
              <a:gd name="T69" fmla="*/ 250 h 568"/>
              <a:gd name="T70" fmla="*/ 78 w 564"/>
              <a:gd name="T71" fmla="*/ 293 h 568"/>
              <a:gd name="T72" fmla="*/ 56 w 564"/>
              <a:gd name="T73" fmla="*/ 271 h 568"/>
              <a:gd name="T74" fmla="*/ 55 w 564"/>
              <a:gd name="T75" fmla="*/ 269 h 568"/>
              <a:gd name="T76" fmla="*/ 26 w 564"/>
              <a:gd name="T77" fmla="*/ 269 h 568"/>
              <a:gd name="T78" fmla="*/ 26 w 564"/>
              <a:gd name="T79" fmla="*/ 298 h 568"/>
              <a:gd name="T80" fmla="*/ 64 w 564"/>
              <a:gd name="T81" fmla="*/ 336 h 568"/>
              <a:gd name="T82" fmla="*/ 78 w 564"/>
              <a:gd name="T83" fmla="*/ 341 h 568"/>
              <a:gd name="T84" fmla="*/ 92 w 564"/>
              <a:gd name="T85" fmla="*/ 336 h 568"/>
              <a:gd name="T86" fmla="*/ 110 w 564"/>
              <a:gd name="T87" fmla="*/ 318 h 568"/>
              <a:gd name="T88" fmla="*/ 124 w 564"/>
              <a:gd name="T89" fmla="*/ 304 h 568"/>
              <a:gd name="T90" fmla="*/ 154 w 564"/>
              <a:gd name="T91" fmla="*/ 274 h 568"/>
              <a:gd name="T92" fmla="*/ 154 w 564"/>
              <a:gd name="T93" fmla="*/ 245 h 568"/>
              <a:gd name="T94" fmla="*/ 253 w 564"/>
              <a:gd name="T95" fmla="*/ 144 h 568"/>
              <a:gd name="T96" fmla="*/ 511 w 564"/>
              <a:gd name="T97" fmla="*/ 144 h 568"/>
              <a:gd name="T98" fmla="*/ 564 w 564"/>
              <a:gd name="T99" fmla="*/ 91 h 568"/>
              <a:gd name="T100" fmla="*/ 511 w 564"/>
              <a:gd name="T101" fmla="*/ 37 h 568"/>
              <a:gd name="T102" fmla="*/ 253 w 564"/>
              <a:gd name="T103" fmla="*/ 37 h 568"/>
              <a:gd name="T104" fmla="*/ 200 w 564"/>
              <a:gd name="T105" fmla="*/ 91 h 568"/>
              <a:gd name="T106" fmla="*/ 253 w 564"/>
              <a:gd name="T107" fmla="*/ 144 h 568"/>
              <a:gd name="T108" fmla="*/ 124 w 564"/>
              <a:gd name="T109" fmla="*/ 0 h 568"/>
              <a:gd name="T110" fmla="*/ 56 w 564"/>
              <a:gd name="T111" fmla="*/ 0 h 568"/>
              <a:gd name="T112" fmla="*/ 0 w 564"/>
              <a:gd name="T113" fmla="*/ 57 h 568"/>
              <a:gd name="T114" fmla="*/ 0 w 564"/>
              <a:gd name="T115" fmla="*/ 125 h 568"/>
              <a:gd name="T116" fmla="*/ 56 w 564"/>
              <a:gd name="T117" fmla="*/ 181 h 568"/>
              <a:gd name="T118" fmla="*/ 124 w 564"/>
              <a:gd name="T119" fmla="*/ 181 h 568"/>
              <a:gd name="T120" fmla="*/ 181 w 564"/>
              <a:gd name="T121" fmla="*/ 125 h 568"/>
              <a:gd name="T122" fmla="*/ 181 w 564"/>
              <a:gd name="T123" fmla="*/ 57 h 568"/>
              <a:gd name="T124" fmla="*/ 124 w 564"/>
              <a:gd name="T125" fmla="*/ 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4" h="568">
                <a:moveTo>
                  <a:pt x="564" y="477"/>
                </a:moveTo>
                <a:cubicBezTo>
                  <a:pt x="564" y="506"/>
                  <a:pt x="540" y="530"/>
                  <a:pt x="511" y="530"/>
                </a:cubicBezTo>
                <a:lnTo>
                  <a:pt x="253" y="530"/>
                </a:lnTo>
                <a:cubicBezTo>
                  <a:pt x="224" y="530"/>
                  <a:pt x="200" y="506"/>
                  <a:pt x="200" y="477"/>
                </a:cubicBezTo>
                <a:cubicBezTo>
                  <a:pt x="200" y="447"/>
                  <a:pt x="224" y="424"/>
                  <a:pt x="253" y="424"/>
                </a:cubicBezTo>
                <a:lnTo>
                  <a:pt x="511" y="424"/>
                </a:lnTo>
                <a:cubicBezTo>
                  <a:pt x="540" y="424"/>
                  <a:pt x="564" y="447"/>
                  <a:pt x="564" y="477"/>
                </a:cubicBezTo>
                <a:close/>
                <a:moveTo>
                  <a:pt x="124" y="386"/>
                </a:moveTo>
                <a:lnTo>
                  <a:pt x="56" y="386"/>
                </a:lnTo>
                <a:cubicBezTo>
                  <a:pt x="25" y="386"/>
                  <a:pt x="0" y="412"/>
                  <a:pt x="0" y="443"/>
                </a:cubicBezTo>
                <a:lnTo>
                  <a:pt x="0" y="511"/>
                </a:lnTo>
                <a:cubicBezTo>
                  <a:pt x="0" y="542"/>
                  <a:pt x="25" y="568"/>
                  <a:pt x="56" y="568"/>
                </a:cubicBezTo>
                <a:lnTo>
                  <a:pt x="124" y="568"/>
                </a:lnTo>
                <a:cubicBezTo>
                  <a:pt x="156" y="568"/>
                  <a:pt x="181" y="542"/>
                  <a:pt x="181" y="511"/>
                </a:cubicBezTo>
                <a:lnTo>
                  <a:pt x="181" y="443"/>
                </a:lnTo>
                <a:cubicBezTo>
                  <a:pt x="181" y="412"/>
                  <a:pt x="156" y="386"/>
                  <a:pt x="124" y="386"/>
                </a:cubicBezTo>
                <a:close/>
                <a:moveTo>
                  <a:pt x="511" y="230"/>
                </a:moveTo>
                <a:lnTo>
                  <a:pt x="253" y="230"/>
                </a:lnTo>
                <a:cubicBezTo>
                  <a:pt x="224" y="230"/>
                  <a:pt x="200" y="254"/>
                  <a:pt x="200" y="284"/>
                </a:cubicBezTo>
                <a:cubicBezTo>
                  <a:pt x="200" y="313"/>
                  <a:pt x="224" y="337"/>
                  <a:pt x="253" y="337"/>
                </a:cubicBezTo>
                <a:lnTo>
                  <a:pt x="511" y="337"/>
                </a:lnTo>
                <a:cubicBezTo>
                  <a:pt x="540" y="337"/>
                  <a:pt x="564" y="313"/>
                  <a:pt x="564" y="284"/>
                </a:cubicBezTo>
                <a:cubicBezTo>
                  <a:pt x="564" y="254"/>
                  <a:pt x="540" y="230"/>
                  <a:pt x="511" y="230"/>
                </a:cubicBezTo>
                <a:close/>
                <a:moveTo>
                  <a:pt x="181" y="250"/>
                </a:moveTo>
                <a:lnTo>
                  <a:pt x="181" y="318"/>
                </a:lnTo>
                <a:cubicBezTo>
                  <a:pt x="181" y="349"/>
                  <a:pt x="156" y="375"/>
                  <a:pt x="124" y="375"/>
                </a:cubicBezTo>
                <a:lnTo>
                  <a:pt x="56" y="375"/>
                </a:lnTo>
                <a:cubicBezTo>
                  <a:pt x="25" y="375"/>
                  <a:pt x="0" y="349"/>
                  <a:pt x="0" y="318"/>
                </a:cubicBezTo>
                <a:lnTo>
                  <a:pt x="0" y="250"/>
                </a:lnTo>
                <a:cubicBezTo>
                  <a:pt x="0" y="218"/>
                  <a:pt x="25" y="193"/>
                  <a:pt x="56" y="193"/>
                </a:cubicBezTo>
                <a:lnTo>
                  <a:pt x="124" y="193"/>
                </a:lnTo>
                <a:cubicBezTo>
                  <a:pt x="156" y="193"/>
                  <a:pt x="181" y="218"/>
                  <a:pt x="181" y="250"/>
                </a:cubicBezTo>
                <a:close/>
                <a:moveTo>
                  <a:pt x="154" y="245"/>
                </a:moveTo>
                <a:cubicBezTo>
                  <a:pt x="147" y="238"/>
                  <a:pt x="134" y="238"/>
                  <a:pt x="126" y="245"/>
                </a:cubicBezTo>
                <a:lnTo>
                  <a:pt x="122" y="250"/>
                </a:lnTo>
                <a:lnTo>
                  <a:pt x="78" y="293"/>
                </a:lnTo>
                <a:lnTo>
                  <a:pt x="56" y="271"/>
                </a:lnTo>
                <a:lnTo>
                  <a:pt x="55" y="269"/>
                </a:lnTo>
                <a:cubicBezTo>
                  <a:pt x="47" y="262"/>
                  <a:pt x="34" y="262"/>
                  <a:pt x="26" y="269"/>
                </a:cubicBezTo>
                <a:cubicBezTo>
                  <a:pt x="19" y="277"/>
                  <a:pt x="19" y="290"/>
                  <a:pt x="26" y="298"/>
                </a:cubicBezTo>
                <a:lnTo>
                  <a:pt x="64" y="336"/>
                </a:lnTo>
                <a:cubicBezTo>
                  <a:pt x="68" y="339"/>
                  <a:pt x="73" y="341"/>
                  <a:pt x="78" y="341"/>
                </a:cubicBezTo>
                <a:cubicBezTo>
                  <a:pt x="84" y="341"/>
                  <a:pt x="89" y="339"/>
                  <a:pt x="92" y="336"/>
                </a:cubicBezTo>
                <a:lnTo>
                  <a:pt x="110" y="318"/>
                </a:lnTo>
                <a:lnTo>
                  <a:pt x="124" y="304"/>
                </a:lnTo>
                <a:lnTo>
                  <a:pt x="154" y="274"/>
                </a:lnTo>
                <a:cubicBezTo>
                  <a:pt x="162" y="266"/>
                  <a:pt x="162" y="253"/>
                  <a:pt x="154" y="245"/>
                </a:cubicBezTo>
                <a:close/>
                <a:moveTo>
                  <a:pt x="253" y="144"/>
                </a:moveTo>
                <a:lnTo>
                  <a:pt x="511" y="144"/>
                </a:lnTo>
                <a:cubicBezTo>
                  <a:pt x="540" y="144"/>
                  <a:pt x="564" y="120"/>
                  <a:pt x="564" y="91"/>
                </a:cubicBezTo>
                <a:cubicBezTo>
                  <a:pt x="564" y="61"/>
                  <a:pt x="540" y="37"/>
                  <a:pt x="511" y="37"/>
                </a:cubicBezTo>
                <a:lnTo>
                  <a:pt x="253" y="37"/>
                </a:lnTo>
                <a:cubicBezTo>
                  <a:pt x="224" y="37"/>
                  <a:pt x="200" y="61"/>
                  <a:pt x="200" y="91"/>
                </a:cubicBezTo>
                <a:cubicBezTo>
                  <a:pt x="200" y="120"/>
                  <a:pt x="224" y="144"/>
                  <a:pt x="253" y="144"/>
                </a:cubicBezTo>
                <a:close/>
                <a:moveTo>
                  <a:pt x="124" y="0"/>
                </a:moveTo>
                <a:lnTo>
                  <a:pt x="56" y="0"/>
                </a:lnTo>
                <a:cubicBezTo>
                  <a:pt x="25" y="0"/>
                  <a:pt x="0" y="25"/>
                  <a:pt x="0" y="57"/>
                </a:cubicBezTo>
                <a:lnTo>
                  <a:pt x="0" y="125"/>
                </a:lnTo>
                <a:cubicBezTo>
                  <a:pt x="0" y="156"/>
                  <a:pt x="25" y="181"/>
                  <a:pt x="56" y="181"/>
                </a:cubicBezTo>
                <a:lnTo>
                  <a:pt x="124" y="181"/>
                </a:lnTo>
                <a:cubicBezTo>
                  <a:pt x="156" y="181"/>
                  <a:pt x="181" y="156"/>
                  <a:pt x="181" y="125"/>
                </a:cubicBezTo>
                <a:lnTo>
                  <a:pt x="181" y="57"/>
                </a:lnTo>
                <a:cubicBezTo>
                  <a:pt x="181" y="25"/>
                  <a:pt x="156" y="0"/>
                  <a:pt x="124" y="0"/>
                </a:cubicBezTo>
                <a:close/>
              </a:path>
            </a:pathLst>
          </a:custGeom>
          <a:solidFill>
            <a:srgbClr val="30B5C5"/>
          </a:solidFill>
          <a:ln>
            <a:noFill/>
          </a:ln>
        </p:spPr>
        <p:txBody>
          <a:bodyPr/>
          <a:lstStyle/>
          <a:p>
            <a:pPr fontAlgn="ctr"/>
            <a:endParaRPr lang="en-US" altLang="zh-CN" dirty="0">
              <a:solidFill>
                <a:prstClr val="black"/>
              </a:solidFill>
              <a:latin typeface="Huawei Sans" panose="020C0503030203020204" pitchFamily="34" charset="0"/>
            </a:endParaRPr>
          </a:p>
        </p:txBody>
      </p:sp>
      <p:sp>
        <p:nvSpPr>
          <p:cNvPr id="23" name="矩形 22"/>
          <p:cNvSpPr/>
          <p:nvPr/>
        </p:nvSpPr>
        <p:spPr bwMode="gray">
          <a:xfrm>
            <a:off x="1239640" y="4954980"/>
            <a:ext cx="1679635" cy="461665"/>
          </a:xfrm>
          <a:prstGeom prst="rect">
            <a:avLst/>
          </a:prstGeom>
        </p:spPr>
        <p:txBody>
          <a:bodyPr wrap="square">
            <a:spAutoFit/>
          </a:bodyPr>
          <a:lstStyle/>
          <a:p>
            <a:pPr algn="ctr" fontAlgn="ctr">
              <a:defRPr/>
            </a:pPr>
            <a:r>
              <a:rPr lang="en-US" sz="1200" dirty="0" smtClean="0">
                <a:solidFill>
                  <a:prstClr val="white"/>
                </a:solidFill>
                <a:latin typeface="Huawei Sans" panose="020C0503030203020204" pitchFamily="34" charset="0"/>
              </a:rPr>
              <a:t>Service flow data,</a:t>
            </a:r>
          </a:p>
          <a:p>
            <a:pPr algn="ctr" fontAlgn="ctr">
              <a:defRPr/>
            </a:pPr>
            <a:r>
              <a:rPr lang="en-US" sz="1200" dirty="0" smtClean="0">
                <a:solidFill>
                  <a:prstClr val="white"/>
                </a:solidFill>
                <a:latin typeface="Huawei Sans" panose="020C0503030203020204" pitchFamily="34" charset="0"/>
              </a:rPr>
              <a:t>Telemetry data, etc.</a:t>
            </a:r>
            <a:endParaRPr lang="en-US" altLang="zh-CN" sz="1200" kern="0" dirty="0">
              <a:solidFill>
                <a:prstClr val="white"/>
              </a:solidFill>
              <a:latin typeface="Huawei Sans" panose="020C0503030203020204" pitchFamily="34" charset="0"/>
            </a:endParaRPr>
          </a:p>
        </p:txBody>
      </p:sp>
      <p:sp>
        <p:nvSpPr>
          <p:cNvPr id="24" name="圆角矩形 23"/>
          <p:cNvSpPr/>
          <p:nvPr/>
        </p:nvSpPr>
        <p:spPr bwMode="gray">
          <a:xfrm>
            <a:off x="3779920" y="4723293"/>
            <a:ext cx="4487634" cy="610759"/>
          </a:xfrm>
          <a:prstGeom prst="roundRect">
            <a:avLst>
              <a:gd name="adj" fmla="val 10463"/>
            </a:avLst>
          </a:prstGeom>
          <a:solidFill>
            <a:srgbClr val="F3FBFE"/>
          </a:solidFill>
          <a:ln w="12700" cap="flat" cmpd="sng" algn="ctr">
            <a:solidFill>
              <a:srgbClr val="94DAE2"/>
            </a:solidFill>
            <a:prstDash val="solid"/>
            <a:miter lim="800000"/>
          </a:ln>
          <a:effectLst/>
        </p:spPr>
        <p:txBody>
          <a:bodyPr rtlCol="0" anchor="ctr"/>
          <a:lstStyle/>
          <a:p>
            <a:pPr algn="ctr" defTabSz="685859" fontAlgn="ctr">
              <a:defRPr/>
            </a:pPr>
            <a:endParaRPr lang="en-US" altLang="zh-CN" sz="1350" b="1" kern="0" dirty="0">
              <a:solidFill>
                <a:srgbClr val="44546A"/>
              </a:solidFill>
              <a:latin typeface="Huawei Sans" panose="020C0503030203020204" pitchFamily="34" charset="0"/>
            </a:endParaRPr>
          </a:p>
        </p:txBody>
      </p:sp>
      <p:sp>
        <p:nvSpPr>
          <p:cNvPr id="25" name="文本框 24"/>
          <p:cNvSpPr txBox="1"/>
          <p:nvPr/>
        </p:nvSpPr>
        <p:spPr bwMode="gray">
          <a:xfrm>
            <a:off x="6864312" y="3693658"/>
            <a:ext cx="1412386" cy="461665"/>
          </a:xfrm>
          <a:prstGeom prst="rect">
            <a:avLst/>
          </a:prstGeom>
          <a:noFill/>
        </p:spPr>
        <p:txBody>
          <a:bodyPr wrap="square" rtlCol="0">
            <a:spAutoFit/>
          </a:bodyPr>
          <a:lstStyle/>
          <a:p>
            <a:pPr fontAlgn="ctr"/>
            <a:r>
              <a:rPr lang="en-US" sz="1200" b="1" dirty="0" smtClean="0">
                <a:solidFill>
                  <a:prstClr val="black"/>
                </a:solidFill>
                <a:latin typeface="Huawei Sans" panose="020C0503030203020204" pitchFamily="34" charset="0"/>
              </a:rPr>
              <a:t>Root cause analysis</a:t>
            </a:r>
            <a:endParaRPr lang="en-US" sz="1200" b="1" dirty="0">
              <a:solidFill>
                <a:prstClr val="black"/>
              </a:solidFill>
              <a:latin typeface="Huawei Sans" panose="020C0503030203020204" pitchFamily="34" charset="0"/>
            </a:endParaRPr>
          </a:p>
        </p:txBody>
      </p:sp>
      <p:sp>
        <p:nvSpPr>
          <p:cNvPr id="26" name="文本框 25"/>
          <p:cNvSpPr txBox="1"/>
          <p:nvPr/>
        </p:nvSpPr>
        <p:spPr bwMode="gray">
          <a:xfrm>
            <a:off x="4058659" y="2389880"/>
            <a:ext cx="1762123" cy="461665"/>
          </a:xfrm>
          <a:prstGeom prst="rect">
            <a:avLst/>
          </a:prstGeom>
          <a:noFill/>
        </p:spPr>
        <p:txBody>
          <a:bodyPr wrap="square" rtlCol="0">
            <a:spAutoFit/>
          </a:bodyPr>
          <a:lstStyle/>
          <a:p>
            <a:pPr algn="ctr" fontAlgn="ctr"/>
            <a:r>
              <a:rPr lang="en-US" sz="1200" b="1" dirty="0" smtClean="0">
                <a:solidFill>
                  <a:prstClr val="black"/>
                </a:solidFill>
                <a:latin typeface="Huawei Sans" panose="020C0503030203020204" pitchFamily="34" charset="0"/>
              </a:rPr>
              <a:t>Knowledge-based inference engine</a:t>
            </a:r>
            <a:endParaRPr lang="en-US" altLang="zh-CN" sz="1200" b="1" dirty="0">
              <a:solidFill>
                <a:prstClr val="black"/>
              </a:solidFill>
              <a:latin typeface="Huawei Sans" panose="020C0503030203020204" pitchFamily="34" charset="0"/>
            </a:endParaRPr>
          </a:p>
        </p:txBody>
      </p:sp>
      <p:cxnSp>
        <p:nvCxnSpPr>
          <p:cNvPr id="27" name="直接箭头连接符 26"/>
          <p:cNvCxnSpPr/>
          <p:nvPr/>
        </p:nvCxnSpPr>
        <p:spPr bwMode="gray">
          <a:xfrm flipV="1">
            <a:off x="4958620" y="4362343"/>
            <a:ext cx="0" cy="288000"/>
          </a:xfrm>
          <a:prstGeom prst="straightConnector1">
            <a:avLst/>
          </a:prstGeom>
          <a:ln w="57150">
            <a:solidFill>
              <a:srgbClr val="595757"/>
            </a:solidFill>
            <a:tailEnd type="triangle"/>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bwMode="gray">
          <a:xfrm>
            <a:off x="4448003" y="2041092"/>
            <a:ext cx="3040436" cy="307777"/>
          </a:xfrm>
          <a:prstGeom prst="rect">
            <a:avLst/>
          </a:prstGeom>
          <a:solidFill>
            <a:srgbClr val="FFFFFF"/>
          </a:solidFill>
        </p:spPr>
        <p:txBody>
          <a:bodyPr wrap="square" rtlCol="0">
            <a:spAutoFit/>
          </a:bodyPr>
          <a:lstStyle/>
          <a:p>
            <a:pPr algn="ctr" fontAlgn="ctr"/>
            <a:r>
              <a:rPr lang="en-US" sz="1400" b="1" dirty="0" smtClean="0">
                <a:solidFill>
                  <a:prstClr val="black"/>
                </a:solidFill>
                <a:latin typeface="Huawei Sans" panose="020C0503030203020204" pitchFamily="34" charset="0"/>
              </a:rPr>
              <a:t>Intelligent analysis engine</a:t>
            </a:r>
            <a:endParaRPr lang="en-US" sz="1400" b="1" dirty="0">
              <a:solidFill>
                <a:prstClr val="black"/>
              </a:solidFill>
              <a:latin typeface="Huawei Sans" panose="020C0503030203020204" pitchFamily="34" charset="0"/>
            </a:endParaRPr>
          </a:p>
        </p:txBody>
      </p:sp>
      <p:cxnSp>
        <p:nvCxnSpPr>
          <p:cNvPr id="29" name="直接箭头连接符 28"/>
          <p:cNvCxnSpPr/>
          <p:nvPr/>
        </p:nvCxnSpPr>
        <p:spPr bwMode="gray">
          <a:xfrm>
            <a:off x="3010882" y="4015206"/>
            <a:ext cx="506971" cy="0"/>
          </a:xfrm>
          <a:prstGeom prst="straightConnector1">
            <a:avLst/>
          </a:prstGeom>
          <a:ln w="57150">
            <a:solidFill>
              <a:srgbClr val="595757"/>
            </a:solidFill>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bwMode="gray">
          <a:xfrm>
            <a:off x="9052626" y="2818752"/>
            <a:ext cx="2155258" cy="307777"/>
          </a:xfrm>
          <a:prstGeom prst="rect">
            <a:avLst/>
          </a:prstGeom>
          <a:noFill/>
        </p:spPr>
        <p:txBody>
          <a:bodyPr wrap="square" rtlCol="0">
            <a:spAutoFit/>
          </a:bodyPr>
          <a:lstStyle/>
          <a:p>
            <a:pPr algn="ctr" fontAlgn="ctr"/>
            <a:r>
              <a:rPr lang="en-US" sz="1400" b="1" dirty="0" smtClean="0">
                <a:solidFill>
                  <a:prstClr val="black"/>
                </a:solidFill>
                <a:latin typeface="Huawei Sans" panose="020C0503030203020204" pitchFamily="34" charset="0"/>
              </a:rPr>
              <a:t>Manual recovery</a:t>
            </a:r>
            <a:endParaRPr lang="en-US" sz="1400" b="1" dirty="0">
              <a:solidFill>
                <a:prstClr val="black"/>
              </a:solidFill>
              <a:latin typeface="Huawei Sans" panose="020C0503030203020204" pitchFamily="34" charset="0"/>
            </a:endParaRPr>
          </a:p>
        </p:txBody>
      </p:sp>
      <p:sp>
        <p:nvSpPr>
          <p:cNvPr id="31" name="双括号 30"/>
          <p:cNvSpPr/>
          <p:nvPr/>
        </p:nvSpPr>
        <p:spPr bwMode="gray">
          <a:xfrm>
            <a:off x="9321432" y="4474089"/>
            <a:ext cx="1626917" cy="662474"/>
          </a:xfrm>
          <a:prstGeom prst="bracketPair">
            <a:avLst/>
          </a:prstGeom>
          <a:ln w="2857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prstClr val="black"/>
              </a:solidFill>
            </a:endParaRPr>
          </a:p>
        </p:txBody>
      </p:sp>
      <p:sp>
        <p:nvSpPr>
          <p:cNvPr id="32" name="sitemap_341050"/>
          <p:cNvSpPr>
            <a:spLocks noChangeAspect="1"/>
          </p:cNvSpPr>
          <p:nvPr/>
        </p:nvSpPr>
        <p:spPr bwMode="gray">
          <a:xfrm>
            <a:off x="843070" y="3782106"/>
            <a:ext cx="425798" cy="380850"/>
          </a:xfrm>
          <a:custGeom>
            <a:avLst/>
            <a:gdLst>
              <a:gd name="T0" fmla="*/ 6116 w 6827"/>
              <a:gd name="T1" fmla="*/ 4408 h 6115"/>
              <a:gd name="T2" fmla="*/ 5283 w 6827"/>
              <a:gd name="T3" fmla="*/ 2702 h 6115"/>
              <a:gd name="T4" fmla="*/ 3556 w 6827"/>
              <a:gd name="T5" fmla="*/ 1848 h 6115"/>
              <a:gd name="T6" fmla="*/ 4409 w 6827"/>
              <a:gd name="T7" fmla="*/ 1393 h 6115"/>
              <a:gd name="T8" fmla="*/ 3954 w 6827"/>
              <a:gd name="T9" fmla="*/ 0 h 6115"/>
              <a:gd name="T10" fmla="*/ 2418 w 6827"/>
              <a:gd name="T11" fmla="*/ 455 h 6115"/>
              <a:gd name="T12" fmla="*/ 2873 w 6827"/>
              <a:gd name="T13" fmla="*/ 1848 h 6115"/>
              <a:gd name="T14" fmla="*/ 3271 w 6827"/>
              <a:gd name="T15" fmla="*/ 2702 h 6115"/>
              <a:gd name="T16" fmla="*/ 711 w 6827"/>
              <a:gd name="T17" fmla="*/ 3467 h 6115"/>
              <a:gd name="T18" fmla="*/ 455 w 6827"/>
              <a:gd name="T19" fmla="*/ 4408 h 6115"/>
              <a:gd name="T20" fmla="*/ 0 w 6827"/>
              <a:gd name="T21" fmla="*/ 5660 h 6115"/>
              <a:gd name="T22" fmla="*/ 1252 w 6827"/>
              <a:gd name="T23" fmla="*/ 6115 h 6115"/>
              <a:gd name="T24" fmla="*/ 1707 w 6827"/>
              <a:gd name="T25" fmla="*/ 4864 h 6115"/>
              <a:gd name="T26" fmla="*/ 996 w 6827"/>
              <a:gd name="T27" fmla="*/ 4408 h 6115"/>
              <a:gd name="T28" fmla="*/ 1544 w 6827"/>
              <a:gd name="T29" fmla="*/ 2986 h 6115"/>
              <a:gd name="T30" fmla="*/ 3271 w 6827"/>
              <a:gd name="T31" fmla="*/ 4408 h 6115"/>
              <a:gd name="T32" fmla="*/ 2560 w 6827"/>
              <a:gd name="T33" fmla="*/ 4864 h 6115"/>
              <a:gd name="T34" fmla="*/ 3015 w 6827"/>
              <a:gd name="T35" fmla="*/ 6115 h 6115"/>
              <a:gd name="T36" fmla="*/ 4267 w 6827"/>
              <a:gd name="T37" fmla="*/ 5660 h 6115"/>
              <a:gd name="T38" fmla="*/ 3812 w 6827"/>
              <a:gd name="T39" fmla="*/ 4408 h 6115"/>
              <a:gd name="T40" fmla="*/ 3556 w 6827"/>
              <a:gd name="T41" fmla="*/ 2986 h 6115"/>
              <a:gd name="T42" fmla="*/ 5831 w 6827"/>
              <a:gd name="T43" fmla="*/ 3467 h 6115"/>
              <a:gd name="T44" fmla="*/ 5575 w 6827"/>
              <a:gd name="T45" fmla="*/ 4408 h 6115"/>
              <a:gd name="T46" fmla="*/ 5120 w 6827"/>
              <a:gd name="T47" fmla="*/ 5660 h 6115"/>
              <a:gd name="T48" fmla="*/ 6372 w 6827"/>
              <a:gd name="T49" fmla="*/ 6115 h 6115"/>
              <a:gd name="T50" fmla="*/ 6827 w 6827"/>
              <a:gd name="T51" fmla="*/ 4864 h 6115"/>
              <a:gd name="T52" fmla="*/ 1252 w 6827"/>
              <a:gd name="T53" fmla="*/ 4693 h 6115"/>
              <a:gd name="T54" fmla="*/ 1422 w 6827"/>
              <a:gd name="T55" fmla="*/ 5660 h 6115"/>
              <a:gd name="T56" fmla="*/ 455 w 6827"/>
              <a:gd name="T57" fmla="*/ 5831 h 6115"/>
              <a:gd name="T58" fmla="*/ 284 w 6827"/>
              <a:gd name="T59" fmla="*/ 4864 h 6115"/>
              <a:gd name="T60" fmla="*/ 1252 w 6827"/>
              <a:gd name="T61" fmla="*/ 4693 h 6115"/>
              <a:gd name="T62" fmla="*/ 3982 w 6827"/>
              <a:gd name="T63" fmla="*/ 4864 h 6115"/>
              <a:gd name="T64" fmla="*/ 3812 w 6827"/>
              <a:gd name="T65" fmla="*/ 5831 h 6115"/>
              <a:gd name="T66" fmla="*/ 2844 w 6827"/>
              <a:gd name="T67" fmla="*/ 5660 h 6115"/>
              <a:gd name="T68" fmla="*/ 3015 w 6827"/>
              <a:gd name="T69" fmla="*/ 4693 h 6115"/>
              <a:gd name="T70" fmla="*/ 2873 w 6827"/>
              <a:gd name="T71" fmla="*/ 1564 h 6115"/>
              <a:gd name="T72" fmla="*/ 2702 w 6827"/>
              <a:gd name="T73" fmla="*/ 455 h 6115"/>
              <a:gd name="T74" fmla="*/ 3954 w 6827"/>
              <a:gd name="T75" fmla="*/ 284 h 6115"/>
              <a:gd name="T76" fmla="*/ 4124 w 6827"/>
              <a:gd name="T77" fmla="*/ 1393 h 6115"/>
              <a:gd name="T78" fmla="*/ 2873 w 6827"/>
              <a:gd name="T79" fmla="*/ 1564 h 6115"/>
              <a:gd name="T80" fmla="*/ 6372 w 6827"/>
              <a:gd name="T81" fmla="*/ 5831 h 6115"/>
              <a:gd name="T82" fmla="*/ 5404 w 6827"/>
              <a:gd name="T83" fmla="*/ 5660 h 6115"/>
              <a:gd name="T84" fmla="*/ 5575 w 6827"/>
              <a:gd name="T85" fmla="*/ 4693 h 6115"/>
              <a:gd name="T86" fmla="*/ 6542 w 6827"/>
              <a:gd name="T87" fmla="*/ 4864 h 6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27" h="6115">
                <a:moveTo>
                  <a:pt x="6372" y="4408"/>
                </a:moveTo>
                <a:lnTo>
                  <a:pt x="6116" y="4408"/>
                </a:lnTo>
                <a:lnTo>
                  <a:pt x="6116" y="3467"/>
                </a:lnTo>
                <a:cubicBezTo>
                  <a:pt x="6116" y="3059"/>
                  <a:pt x="5726" y="2702"/>
                  <a:pt x="5283" y="2702"/>
                </a:cubicBezTo>
                <a:lnTo>
                  <a:pt x="3556" y="2702"/>
                </a:lnTo>
                <a:lnTo>
                  <a:pt x="3556" y="1848"/>
                </a:lnTo>
                <a:lnTo>
                  <a:pt x="3954" y="1848"/>
                </a:lnTo>
                <a:cubicBezTo>
                  <a:pt x="4205" y="1848"/>
                  <a:pt x="4408" y="1644"/>
                  <a:pt x="4409" y="1393"/>
                </a:cubicBezTo>
                <a:lnTo>
                  <a:pt x="4409" y="455"/>
                </a:lnTo>
                <a:cubicBezTo>
                  <a:pt x="4408" y="204"/>
                  <a:pt x="4205" y="0"/>
                  <a:pt x="3954" y="0"/>
                </a:cubicBezTo>
                <a:lnTo>
                  <a:pt x="2873" y="0"/>
                </a:lnTo>
                <a:cubicBezTo>
                  <a:pt x="2622" y="0"/>
                  <a:pt x="2418" y="204"/>
                  <a:pt x="2418" y="455"/>
                </a:cubicBezTo>
                <a:lnTo>
                  <a:pt x="2418" y="1393"/>
                </a:lnTo>
                <a:cubicBezTo>
                  <a:pt x="2418" y="1644"/>
                  <a:pt x="2622" y="1848"/>
                  <a:pt x="2873" y="1848"/>
                </a:cubicBezTo>
                <a:lnTo>
                  <a:pt x="3271" y="1848"/>
                </a:lnTo>
                <a:lnTo>
                  <a:pt x="3271" y="2702"/>
                </a:lnTo>
                <a:lnTo>
                  <a:pt x="1544" y="2702"/>
                </a:lnTo>
                <a:cubicBezTo>
                  <a:pt x="1100" y="2702"/>
                  <a:pt x="711" y="3059"/>
                  <a:pt x="711" y="3467"/>
                </a:cubicBezTo>
                <a:lnTo>
                  <a:pt x="711" y="4408"/>
                </a:lnTo>
                <a:lnTo>
                  <a:pt x="455" y="4408"/>
                </a:lnTo>
                <a:cubicBezTo>
                  <a:pt x="204" y="4409"/>
                  <a:pt x="0" y="4612"/>
                  <a:pt x="0" y="4864"/>
                </a:cubicBezTo>
                <a:lnTo>
                  <a:pt x="0" y="5660"/>
                </a:lnTo>
                <a:cubicBezTo>
                  <a:pt x="0" y="5911"/>
                  <a:pt x="204" y="6115"/>
                  <a:pt x="455" y="6115"/>
                </a:cubicBezTo>
                <a:lnTo>
                  <a:pt x="1252" y="6115"/>
                </a:lnTo>
                <a:cubicBezTo>
                  <a:pt x="1503" y="6115"/>
                  <a:pt x="1706" y="5911"/>
                  <a:pt x="1707" y="5660"/>
                </a:cubicBezTo>
                <a:lnTo>
                  <a:pt x="1707" y="4864"/>
                </a:lnTo>
                <a:cubicBezTo>
                  <a:pt x="1706" y="4612"/>
                  <a:pt x="1503" y="4409"/>
                  <a:pt x="1252" y="4408"/>
                </a:cubicBezTo>
                <a:lnTo>
                  <a:pt x="996" y="4408"/>
                </a:lnTo>
                <a:lnTo>
                  <a:pt x="996" y="3467"/>
                </a:lnTo>
                <a:cubicBezTo>
                  <a:pt x="996" y="3192"/>
                  <a:pt x="1285" y="2986"/>
                  <a:pt x="1544" y="2986"/>
                </a:cubicBezTo>
                <a:lnTo>
                  <a:pt x="3271" y="2986"/>
                </a:lnTo>
                <a:lnTo>
                  <a:pt x="3271" y="4408"/>
                </a:lnTo>
                <a:lnTo>
                  <a:pt x="3015" y="4408"/>
                </a:lnTo>
                <a:cubicBezTo>
                  <a:pt x="2764" y="4409"/>
                  <a:pt x="2560" y="4612"/>
                  <a:pt x="2560" y="4864"/>
                </a:cubicBezTo>
                <a:lnTo>
                  <a:pt x="2560" y="5660"/>
                </a:lnTo>
                <a:cubicBezTo>
                  <a:pt x="2560" y="5911"/>
                  <a:pt x="2764" y="6115"/>
                  <a:pt x="3015" y="6115"/>
                </a:cubicBezTo>
                <a:lnTo>
                  <a:pt x="3812" y="6115"/>
                </a:lnTo>
                <a:cubicBezTo>
                  <a:pt x="4063" y="6115"/>
                  <a:pt x="4266" y="5911"/>
                  <a:pt x="4267" y="5660"/>
                </a:cubicBezTo>
                <a:lnTo>
                  <a:pt x="4267" y="4864"/>
                </a:lnTo>
                <a:cubicBezTo>
                  <a:pt x="4266" y="4612"/>
                  <a:pt x="4063" y="4409"/>
                  <a:pt x="3812" y="4408"/>
                </a:cubicBezTo>
                <a:lnTo>
                  <a:pt x="3556" y="4408"/>
                </a:lnTo>
                <a:lnTo>
                  <a:pt x="3556" y="2986"/>
                </a:lnTo>
                <a:lnTo>
                  <a:pt x="5283" y="2986"/>
                </a:lnTo>
                <a:cubicBezTo>
                  <a:pt x="5542" y="2986"/>
                  <a:pt x="5831" y="3192"/>
                  <a:pt x="5831" y="3467"/>
                </a:cubicBezTo>
                <a:lnTo>
                  <a:pt x="5831" y="4408"/>
                </a:lnTo>
                <a:lnTo>
                  <a:pt x="5575" y="4408"/>
                </a:lnTo>
                <a:cubicBezTo>
                  <a:pt x="5324" y="4409"/>
                  <a:pt x="5120" y="4612"/>
                  <a:pt x="5120" y="4864"/>
                </a:cubicBezTo>
                <a:lnTo>
                  <a:pt x="5120" y="5660"/>
                </a:lnTo>
                <a:cubicBezTo>
                  <a:pt x="5120" y="5911"/>
                  <a:pt x="5324" y="6115"/>
                  <a:pt x="5575" y="6115"/>
                </a:cubicBezTo>
                <a:lnTo>
                  <a:pt x="6372" y="6115"/>
                </a:lnTo>
                <a:cubicBezTo>
                  <a:pt x="6623" y="6115"/>
                  <a:pt x="6826" y="5911"/>
                  <a:pt x="6827" y="5660"/>
                </a:cubicBezTo>
                <a:lnTo>
                  <a:pt x="6827" y="4864"/>
                </a:lnTo>
                <a:cubicBezTo>
                  <a:pt x="6826" y="4612"/>
                  <a:pt x="6623" y="4409"/>
                  <a:pt x="6372" y="4408"/>
                </a:cubicBezTo>
                <a:close/>
                <a:moveTo>
                  <a:pt x="1252" y="4693"/>
                </a:moveTo>
                <a:cubicBezTo>
                  <a:pt x="1346" y="4693"/>
                  <a:pt x="1422" y="4769"/>
                  <a:pt x="1422" y="4864"/>
                </a:cubicBezTo>
                <a:lnTo>
                  <a:pt x="1422" y="5660"/>
                </a:lnTo>
                <a:cubicBezTo>
                  <a:pt x="1422" y="5754"/>
                  <a:pt x="1346" y="5831"/>
                  <a:pt x="1252" y="5831"/>
                </a:cubicBezTo>
                <a:lnTo>
                  <a:pt x="455" y="5831"/>
                </a:lnTo>
                <a:cubicBezTo>
                  <a:pt x="361" y="5831"/>
                  <a:pt x="284" y="5754"/>
                  <a:pt x="284" y="5660"/>
                </a:cubicBezTo>
                <a:lnTo>
                  <a:pt x="284" y="4864"/>
                </a:lnTo>
                <a:cubicBezTo>
                  <a:pt x="284" y="4769"/>
                  <a:pt x="361" y="4693"/>
                  <a:pt x="455" y="4693"/>
                </a:cubicBezTo>
                <a:lnTo>
                  <a:pt x="1252" y="4693"/>
                </a:lnTo>
                <a:close/>
                <a:moveTo>
                  <a:pt x="3812" y="4693"/>
                </a:moveTo>
                <a:cubicBezTo>
                  <a:pt x="3906" y="4693"/>
                  <a:pt x="3982" y="4769"/>
                  <a:pt x="3982" y="4864"/>
                </a:cubicBezTo>
                <a:lnTo>
                  <a:pt x="3982" y="5660"/>
                </a:lnTo>
                <a:cubicBezTo>
                  <a:pt x="3982" y="5754"/>
                  <a:pt x="3906" y="5831"/>
                  <a:pt x="3812" y="5831"/>
                </a:cubicBezTo>
                <a:lnTo>
                  <a:pt x="3015" y="5831"/>
                </a:lnTo>
                <a:cubicBezTo>
                  <a:pt x="2921" y="5831"/>
                  <a:pt x="2844" y="5754"/>
                  <a:pt x="2844" y="5660"/>
                </a:cubicBezTo>
                <a:lnTo>
                  <a:pt x="2844" y="4864"/>
                </a:lnTo>
                <a:cubicBezTo>
                  <a:pt x="2844" y="4769"/>
                  <a:pt x="2921" y="4693"/>
                  <a:pt x="3015" y="4693"/>
                </a:cubicBezTo>
                <a:lnTo>
                  <a:pt x="3812" y="4693"/>
                </a:lnTo>
                <a:close/>
                <a:moveTo>
                  <a:pt x="2873" y="1564"/>
                </a:moveTo>
                <a:cubicBezTo>
                  <a:pt x="2779" y="1564"/>
                  <a:pt x="2702" y="1488"/>
                  <a:pt x="2702" y="1393"/>
                </a:cubicBezTo>
                <a:lnTo>
                  <a:pt x="2702" y="455"/>
                </a:lnTo>
                <a:cubicBezTo>
                  <a:pt x="2702" y="360"/>
                  <a:pt x="2779" y="284"/>
                  <a:pt x="2873" y="284"/>
                </a:cubicBezTo>
                <a:lnTo>
                  <a:pt x="3954" y="284"/>
                </a:lnTo>
                <a:cubicBezTo>
                  <a:pt x="4048" y="284"/>
                  <a:pt x="4124" y="360"/>
                  <a:pt x="4124" y="455"/>
                </a:cubicBezTo>
                <a:lnTo>
                  <a:pt x="4124" y="1393"/>
                </a:lnTo>
                <a:cubicBezTo>
                  <a:pt x="4124" y="1488"/>
                  <a:pt x="4048" y="1564"/>
                  <a:pt x="3954" y="1564"/>
                </a:cubicBezTo>
                <a:lnTo>
                  <a:pt x="2873" y="1564"/>
                </a:lnTo>
                <a:close/>
                <a:moveTo>
                  <a:pt x="6542" y="5660"/>
                </a:moveTo>
                <a:cubicBezTo>
                  <a:pt x="6542" y="5754"/>
                  <a:pt x="6466" y="5831"/>
                  <a:pt x="6372" y="5831"/>
                </a:cubicBezTo>
                <a:lnTo>
                  <a:pt x="5575" y="5831"/>
                </a:lnTo>
                <a:cubicBezTo>
                  <a:pt x="5481" y="5831"/>
                  <a:pt x="5404" y="5754"/>
                  <a:pt x="5404" y="5660"/>
                </a:cubicBezTo>
                <a:lnTo>
                  <a:pt x="5404" y="4864"/>
                </a:lnTo>
                <a:cubicBezTo>
                  <a:pt x="5404" y="4769"/>
                  <a:pt x="5481" y="4693"/>
                  <a:pt x="5575" y="4693"/>
                </a:cubicBezTo>
                <a:lnTo>
                  <a:pt x="6372" y="4693"/>
                </a:lnTo>
                <a:cubicBezTo>
                  <a:pt x="6466" y="4693"/>
                  <a:pt x="6542" y="4769"/>
                  <a:pt x="6542" y="4864"/>
                </a:cubicBezTo>
                <a:lnTo>
                  <a:pt x="6542" y="5660"/>
                </a:lnTo>
                <a:close/>
              </a:path>
            </a:pathLst>
          </a:custGeom>
          <a:solidFill>
            <a:schemeClr val="bg1"/>
          </a:solidFill>
          <a:ln>
            <a:solidFill>
              <a:schemeClr val="bg1"/>
            </a:solidFill>
          </a:ln>
        </p:spPr>
        <p:txBody>
          <a:bodyPr/>
          <a:lstStyle/>
          <a:p>
            <a:pPr fontAlgn="ctr"/>
            <a:endParaRPr lang="en-US" altLang="zh-CN" sz="1200" dirty="0">
              <a:solidFill>
                <a:prstClr val="black"/>
              </a:solidFill>
              <a:latin typeface="Huawei Sans" panose="020C0503030203020204" pitchFamily="34" charset="0"/>
            </a:endParaRPr>
          </a:p>
        </p:txBody>
      </p:sp>
      <p:sp>
        <p:nvSpPr>
          <p:cNvPr id="33" name="three-databases-symbol_51334"/>
          <p:cNvSpPr>
            <a:spLocks noChangeAspect="1"/>
          </p:cNvSpPr>
          <p:nvPr/>
        </p:nvSpPr>
        <p:spPr bwMode="gray">
          <a:xfrm>
            <a:off x="859003" y="4830279"/>
            <a:ext cx="388242" cy="390665"/>
          </a:xfrm>
          <a:custGeom>
            <a:avLst/>
            <a:gdLst>
              <a:gd name="connsiteX0" fmla="*/ 0 w 596445"/>
              <a:gd name="connsiteY0" fmla="*/ 460757 h 600166"/>
              <a:gd name="connsiteX1" fmla="*/ 162584 w 596445"/>
              <a:gd name="connsiteY1" fmla="*/ 515661 h 600166"/>
              <a:gd name="connsiteX2" fmla="*/ 325168 w 596445"/>
              <a:gd name="connsiteY2" fmla="*/ 460757 h 600166"/>
              <a:gd name="connsiteX3" fmla="*/ 325168 w 596445"/>
              <a:gd name="connsiteY3" fmla="*/ 540965 h 600166"/>
              <a:gd name="connsiteX4" fmla="*/ 162584 w 596445"/>
              <a:gd name="connsiteY4" fmla="*/ 600166 h 600166"/>
              <a:gd name="connsiteX5" fmla="*/ 0 w 596445"/>
              <a:gd name="connsiteY5" fmla="*/ 540965 h 600166"/>
              <a:gd name="connsiteX6" fmla="*/ 596251 w 596445"/>
              <a:gd name="connsiteY6" fmla="*/ 369557 h 600166"/>
              <a:gd name="connsiteX7" fmla="*/ 596251 w 596445"/>
              <a:gd name="connsiteY7" fmla="*/ 449765 h 600166"/>
              <a:gd name="connsiteX8" fmla="*/ 433673 w 596445"/>
              <a:gd name="connsiteY8" fmla="*/ 508966 h 600166"/>
              <a:gd name="connsiteX9" fmla="*/ 347602 w 596445"/>
              <a:gd name="connsiteY9" fmla="*/ 499895 h 600166"/>
              <a:gd name="connsiteX10" fmla="*/ 347602 w 596445"/>
              <a:gd name="connsiteY10" fmla="*/ 415390 h 600166"/>
              <a:gd name="connsiteX11" fmla="*/ 433673 w 596445"/>
              <a:gd name="connsiteY11" fmla="*/ 424461 h 600166"/>
              <a:gd name="connsiteX12" fmla="*/ 596251 w 596445"/>
              <a:gd name="connsiteY12" fmla="*/ 369557 h 600166"/>
              <a:gd name="connsiteX13" fmla="*/ 0 w 596445"/>
              <a:gd name="connsiteY13" fmla="*/ 346681 h 600166"/>
              <a:gd name="connsiteX14" fmla="*/ 162584 w 596445"/>
              <a:gd name="connsiteY14" fmla="*/ 401108 h 600166"/>
              <a:gd name="connsiteX15" fmla="*/ 325168 w 596445"/>
              <a:gd name="connsiteY15" fmla="*/ 346681 h 600166"/>
              <a:gd name="connsiteX16" fmla="*/ 325168 w 596445"/>
              <a:gd name="connsiteY16" fmla="*/ 426889 h 600166"/>
              <a:gd name="connsiteX17" fmla="*/ 162584 w 596445"/>
              <a:gd name="connsiteY17" fmla="*/ 486090 h 600166"/>
              <a:gd name="connsiteX18" fmla="*/ 0 w 596445"/>
              <a:gd name="connsiteY18" fmla="*/ 426889 h 600166"/>
              <a:gd name="connsiteX19" fmla="*/ 0 w 596445"/>
              <a:gd name="connsiteY19" fmla="*/ 346681 h 600166"/>
              <a:gd name="connsiteX20" fmla="*/ 596233 w 596445"/>
              <a:gd name="connsiteY20" fmla="*/ 254944 h 600166"/>
              <a:gd name="connsiteX21" fmla="*/ 596233 w 596445"/>
              <a:gd name="connsiteY21" fmla="*/ 335664 h 600166"/>
              <a:gd name="connsiteX22" fmla="*/ 433667 w 596445"/>
              <a:gd name="connsiteY22" fmla="*/ 394891 h 600166"/>
              <a:gd name="connsiteX23" fmla="*/ 347602 w 596445"/>
              <a:gd name="connsiteY23" fmla="*/ 385816 h 600166"/>
              <a:gd name="connsiteX24" fmla="*/ 347602 w 596445"/>
              <a:gd name="connsiteY24" fmla="*/ 301275 h 600166"/>
              <a:gd name="connsiteX25" fmla="*/ 433667 w 596445"/>
              <a:gd name="connsiteY25" fmla="*/ 309872 h 600166"/>
              <a:gd name="connsiteX26" fmla="*/ 596233 w 596445"/>
              <a:gd name="connsiteY26" fmla="*/ 254944 h 600166"/>
              <a:gd name="connsiteX27" fmla="*/ 162555 w 596445"/>
              <a:gd name="connsiteY27" fmla="*/ 205813 h 600166"/>
              <a:gd name="connsiteX28" fmla="*/ 325109 w 596445"/>
              <a:gd name="connsiteY28" fmla="*/ 265022 h 600166"/>
              <a:gd name="connsiteX29" fmla="*/ 325109 w 596445"/>
              <a:gd name="connsiteY29" fmla="*/ 313726 h 600166"/>
              <a:gd name="connsiteX30" fmla="*/ 162555 w 596445"/>
              <a:gd name="connsiteY30" fmla="*/ 372935 h 600166"/>
              <a:gd name="connsiteX31" fmla="*/ 0 w 596445"/>
              <a:gd name="connsiteY31" fmla="*/ 313726 h 600166"/>
              <a:gd name="connsiteX32" fmla="*/ 0 w 596445"/>
              <a:gd name="connsiteY32" fmla="*/ 265022 h 600166"/>
              <a:gd name="connsiteX33" fmla="*/ 162555 w 596445"/>
              <a:gd name="connsiteY33" fmla="*/ 205813 h 600166"/>
              <a:gd name="connsiteX34" fmla="*/ 67402 w 596445"/>
              <a:gd name="connsiteY34" fmla="*/ 140407 h 600166"/>
              <a:gd name="connsiteX35" fmla="*/ 139640 w 596445"/>
              <a:gd name="connsiteY35" fmla="*/ 185286 h 600166"/>
              <a:gd name="connsiteX36" fmla="*/ 67402 w 596445"/>
              <a:gd name="connsiteY36" fmla="*/ 194835 h 600166"/>
              <a:gd name="connsiteX37" fmla="*/ 433697 w 596445"/>
              <a:gd name="connsiteY37" fmla="*/ 114613 h 600166"/>
              <a:gd name="connsiteX38" fmla="*/ 596251 w 596445"/>
              <a:gd name="connsiteY38" fmla="*/ 173822 h 600166"/>
              <a:gd name="connsiteX39" fmla="*/ 596251 w 596445"/>
              <a:gd name="connsiteY39" fmla="*/ 222526 h 600166"/>
              <a:gd name="connsiteX40" fmla="*/ 433697 w 596445"/>
              <a:gd name="connsiteY40" fmla="*/ 281735 h 600166"/>
              <a:gd name="connsiteX41" fmla="*/ 347638 w 596445"/>
              <a:gd name="connsiteY41" fmla="*/ 272663 h 600166"/>
              <a:gd name="connsiteX42" fmla="*/ 347638 w 596445"/>
              <a:gd name="connsiteY42" fmla="*/ 269320 h 600166"/>
              <a:gd name="connsiteX43" fmla="*/ 322299 w 596445"/>
              <a:gd name="connsiteY43" fmla="*/ 223959 h 600166"/>
              <a:gd name="connsiteX44" fmla="*/ 321343 w 596445"/>
              <a:gd name="connsiteY44" fmla="*/ 223481 h 600166"/>
              <a:gd name="connsiteX45" fmla="*/ 271142 w 596445"/>
              <a:gd name="connsiteY45" fmla="*/ 199606 h 600166"/>
              <a:gd name="connsiteX46" fmla="*/ 271142 w 596445"/>
              <a:gd name="connsiteY46" fmla="*/ 173822 h 600166"/>
              <a:gd name="connsiteX47" fmla="*/ 433697 w 596445"/>
              <a:gd name="connsiteY47" fmla="*/ 114613 h 600166"/>
              <a:gd name="connsiteX48" fmla="*/ 229995 w 596445"/>
              <a:gd name="connsiteY48" fmla="*/ 0 h 600166"/>
              <a:gd name="connsiteX49" fmla="*/ 392588 w 596445"/>
              <a:gd name="connsiteY49" fmla="*/ 59209 h 600166"/>
              <a:gd name="connsiteX50" fmla="*/ 392588 w 596445"/>
              <a:gd name="connsiteY50" fmla="*/ 93588 h 600166"/>
              <a:gd name="connsiteX51" fmla="*/ 248167 w 596445"/>
              <a:gd name="connsiteY51" fmla="*/ 166645 h 600166"/>
              <a:gd name="connsiteX52" fmla="*/ 229995 w 596445"/>
              <a:gd name="connsiteY52" fmla="*/ 167122 h 600166"/>
              <a:gd name="connsiteX53" fmla="*/ 67402 w 596445"/>
              <a:gd name="connsiteY53" fmla="*/ 107913 h 600166"/>
              <a:gd name="connsiteX54" fmla="*/ 67402 w 596445"/>
              <a:gd name="connsiteY54" fmla="*/ 59209 h 600166"/>
              <a:gd name="connsiteX55" fmla="*/ 229995 w 596445"/>
              <a:gd name="connsiteY55" fmla="*/ 0 h 600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96445" h="600166">
                <a:moveTo>
                  <a:pt x="0" y="460757"/>
                </a:moveTo>
                <a:cubicBezTo>
                  <a:pt x="6217" y="491312"/>
                  <a:pt x="76989" y="515661"/>
                  <a:pt x="162584" y="515661"/>
                </a:cubicBezTo>
                <a:cubicBezTo>
                  <a:pt x="248658" y="515661"/>
                  <a:pt x="318952" y="491312"/>
                  <a:pt x="325168" y="460757"/>
                </a:cubicBezTo>
                <a:cubicBezTo>
                  <a:pt x="325646" y="462189"/>
                  <a:pt x="325168" y="540965"/>
                  <a:pt x="325168" y="540965"/>
                </a:cubicBezTo>
                <a:cubicBezTo>
                  <a:pt x="325168" y="573907"/>
                  <a:pt x="252483" y="600166"/>
                  <a:pt x="162584" y="600166"/>
                </a:cubicBezTo>
                <a:cubicBezTo>
                  <a:pt x="72685" y="600166"/>
                  <a:pt x="0" y="573907"/>
                  <a:pt x="0" y="540965"/>
                </a:cubicBezTo>
                <a:close/>
                <a:moveTo>
                  <a:pt x="596251" y="369557"/>
                </a:moveTo>
                <a:cubicBezTo>
                  <a:pt x="596251" y="370989"/>
                  <a:pt x="596251" y="449765"/>
                  <a:pt x="596251" y="449765"/>
                </a:cubicBezTo>
                <a:cubicBezTo>
                  <a:pt x="596251" y="482230"/>
                  <a:pt x="523569" y="508966"/>
                  <a:pt x="433673" y="508966"/>
                </a:cubicBezTo>
                <a:cubicBezTo>
                  <a:pt x="402114" y="508966"/>
                  <a:pt x="372467" y="505624"/>
                  <a:pt x="347602" y="499895"/>
                </a:cubicBezTo>
                <a:lnTo>
                  <a:pt x="347602" y="415390"/>
                </a:lnTo>
                <a:cubicBezTo>
                  <a:pt x="372467" y="421119"/>
                  <a:pt x="402114" y="424461"/>
                  <a:pt x="433673" y="424461"/>
                </a:cubicBezTo>
                <a:cubicBezTo>
                  <a:pt x="519266" y="424461"/>
                  <a:pt x="590035" y="400112"/>
                  <a:pt x="596251" y="369557"/>
                </a:cubicBezTo>
                <a:close/>
                <a:moveTo>
                  <a:pt x="0" y="346681"/>
                </a:moveTo>
                <a:cubicBezTo>
                  <a:pt x="6217" y="377236"/>
                  <a:pt x="76989" y="401108"/>
                  <a:pt x="162584" y="401108"/>
                </a:cubicBezTo>
                <a:cubicBezTo>
                  <a:pt x="248658" y="401108"/>
                  <a:pt x="318952" y="377236"/>
                  <a:pt x="325168" y="346681"/>
                </a:cubicBezTo>
                <a:cubicBezTo>
                  <a:pt x="325646" y="348113"/>
                  <a:pt x="325168" y="426889"/>
                  <a:pt x="325168" y="426889"/>
                </a:cubicBezTo>
                <a:cubicBezTo>
                  <a:pt x="325168" y="459354"/>
                  <a:pt x="252483" y="486090"/>
                  <a:pt x="162584" y="486090"/>
                </a:cubicBezTo>
                <a:cubicBezTo>
                  <a:pt x="72685" y="486090"/>
                  <a:pt x="0" y="459354"/>
                  <a:pt x="0" y="426889"/>
                </a:cubicBezTo>
                <a:cubicBezTo>
                  <a:pt x="0" y="426889"/>
                  <a:pt x="0" y="348113"/>
                  <a:pt x="0" y="346681"/>
                </a:cubicBezTo>
                <a:close/>
                <a:moveTo>
                  <a:pt x="596233" y="254944"/>
                </a:moveTo>
                <a:cubicBezTo>
                  <a:pt x="596711" y="256855"/>
                  <a:pt x="596233" y="335664"/>
                  <a:pt x="596233" y="335664"/>
                </a:cubicBezTo>
                <a:cubicBezTo>
                  <a:pt x="596233" y="368143"/>
                  <a:pt x="523556" y="394891"/>
                  <a:pt x="433667" y="394891"/>
                </a:cubicBezTo>
                <a:cubicBezTo>
                  <a:pt x="402110" y="394891"/>
                  <a:pt x="372465" y="391548"/>
                  <a:pt x="347602" y="385816"/>
                </a:cubicBezTo>
                <a:lnTo>
                  <a:pt x="347602" y="301275"/>
                </a:lnTo>
                <a:cubicBezTo>
                  <a:pt x="372465" y="306529"/>
                  <a:pt x="402110" y="309872"/>
                  <a:pt x="433667" y="309872"/>
                </a:cubicBezTo>
                <a:cubicBezTo>
                  <a:pt x="519253" y="309872"/>
                  <a:pt x="590017" y="285990"/>
                  <a:pt x="596233" y="254944"/>
                </a:cubicBezTo>
                <a:close/>
                <a:moveTo>
                  <a:pt x="162555" y="205813"/>
                </a:moveTo>
                <a:cubicBezTo>
                  <a:pt x="252438" y="205813"/>
                  <a:pt x="325109" y="232553"/>
                  <a:pt x="325109" y="265022"/>
                </a:cubicBezTo>
                <a:lnTo>
                  <a:pt x="325109" y="313726"/>
                </a:lnTo>
                <a:cubicBezTo>
                  <a:pt x="325109" y="346673"/>
                  <a:pt x="252438" y="372935"/>
                  <a:pt x="162555" y="372935"/>
                </a:cubicBezTo>
                <a:cubicBezTo>
                  <a:pt x="72672" y="372935"/>
                  <a:pt x="0" y="346673"/>
                  <a:pt x="0" y="313726"/>
                </a:cubicBezTo>
                <a:lnTo>
                  <a:pt x="0" y="265022"/>
                </a:lnTo>
                <a:cubicBezTo>
                  <a:pt x="0" y="232553"/>
                  <a:pt x="72672" y="205813"/>
                  <a:pt x="162555" y="205813"/>
                </a:cubicBezTo>
                <a:close/>
                <a:moveTo>
                  <a:pt x="67402" y="140407"/>
                </a:moveTo>
                <a:cubicBezTo>
                  <a:pt x="71229" y="159027"/>
                  <a:pt x="99455" y="175260"/>
                  <a:pt x="139640" y="185286"/>
                </a:cubicBezTo>
                <a:cubicBezTo>
                  <a:pt x="114764" y="186241"/>
                  <a:pt x="90365" y="189583"/>
                  <a:pt x="67402" y="194835"/>
                </a:cubicBezTo>
                <a:close/>
                <a:moveTo>
                  <a:pt x="433697" y="114613"/>
                </a:moveTo>
                <a:cubicBezTo>
                  <a:pt x="523580" y="114613"/>
                  <a:pt x="596251" y="141353"/>
                  <a:pt x="596251" y="173822"/>
                </a:cubicBezTo>
                <a:lnTo>
                  <a:pt x="596251" y="222526"/>
                </a:lnTo>
                <a:cubicBezTo>
                  <a:pt x="596251" y="255473"/>
                  <a:pt x="523580" y="281735"/>
                  <a:pt x="433697" y="281735"/>
                </a:cubicBezTo>
                <a:cubicBezTo>
                  <a:pt x="402142" y="281735"/>
                  <a:pt x="372500" y="278393"/>
                  <a:pt x="347638" y="272663"/>
                </a:cubicBezTo>
                <a:lnTo>
                  <a:pt x="347638" y="269320"/>
                </a:lnTo>
                <a:cubicBezTo>
                  <a:pt x="347638" y="251176"/>
                  <a:pt x="338076" y="236373"/>
                  <a:pt x="322299" y="223959"/>
                </a:cubicBezTo>
                <a:lnTo>
                  <a:pt x="321343" y="223481"/>
                </a:lnTo>
                <a:cubicBezTo>
                  <a:pt x="308434" y="213454"/>
                  <a:pt x="290744" y="205814"/>
                  <a:pt x="271142" y="199606"/>
                </a:cubicBezTo>
                <a:lnTo>
                  <a:pt x="271142" y="173822"/>
                </a:lnTo>
                <a:cubicBezTo>
                  <a:pt x="271142" y="141353"/>
                  <a:pt x="343814" y="114613"/>
                  <a:pt x="433697" y="114613"/>
                </a:cubicBezTo>
                <a:close/>
                <a:moveTo>
                  <a:pt x="229995" y="0"/>
                </a:moveTo>
                <a:cubicBezTo>
                  <a:pt x="319900" y="0"/>
                  <a:pt x="392588" y="26262"/>
                  <a:pt x="392588" y="59209"/>
                </a:cubicBezTo>
                <a:lnTo>
                  <a:pt x="392588" y="93588"/>
                </a:lnTo>
                <a:cubicBezTo>
                  <a:pt x="317987" y="99318"/>
                  <a:pt x="251515" y="124625"/>
                  <a:pt x="248167" y="166645"/>
                </a:cubicBezTo>
                <a:cubicBezTo>
                  <a:pt x="242429" y="167122"/>
                  <a:pt x="236212" y="167122"/>
                  <a:pt x="229995" y="167122"/>
                </a:cubicBezTo>
                <a:cubicBezTo>
                  <a:pt x="140569" y="167122"/>
                  <a:pt x="67402" y="140382"/>
                  <a:pt x="67402" y="107913"/>
                </a:cubicBezTo>
                <a:lnTo>
                  <a:pt x="67402" y="59209"/>
                </a:lnTo>
                <a:cubicBezTo>
                  <a:pt x="67402" y="26740"/>
                  <a:pt x="140569" y="0"/>
                  <a:pt x="229995" y="0"/>
                </a:cubicBezTo>
                <a:close/>
              </a:path>
            </a:pathLst>
          </a:custGeom>
          <a:solidFill>
            <a:schemeClr val="bg1"/>
          </a:solidFill>
          <a:ln>
            <a:noFill/>
          </a:ln>
        </p:spPr>
        <p:txBody>
          <a:bodyPr/>
          <a:lstStyle/>
          <a:p>
            <a:pPr fontAlgn="ctr"/>
            <a:endParaRPr lang="en-US" altLang="zh-CN" sz="1200" dirty="0">
              <a:solidFill>
                <a:prstClr val="black"/>
              </a:solidFill>
              <a:latin typeface="Huawei Sans" panose="020C0503030203020204" pitchFamily="34" charset="0"/>
            </a:endParaRPr>
          </a:p>
        </p:txBody>
      </p:sp>
      <p:sp>
        <p:nvSpPr>
          <p:cNvPr id="34" name="文本框 33"/>
          <p:cNvSpPr txBox="1"/>
          <p:nvPr/>
        </p:nvSpPr>
        <p:spPr bwMode="gray">
          <a:xfrm>
            <a:off x="1176019" y="2716821"/>
            <a:ext cx="1806876" cy="461665"/>
          </a:xfrm>
          <a:prstGeom prst="rect">
            <a:avLst/>
          </a:prstGeom>
          <a:noFill/>
        </p:spPr>
        <p:txBody>
          <a:bodyPr vert="horz" wrap="square" rtlCol="0">
            <a:spAutoFit/>
          </a:bodyPr>
          <a:lstStyle/>
          <a:p>
            <a:pPr algn="ctr" fontAlgn="ctr"/>
            <a:r>
              <a:rPr lang="en-US" sz="1200" b="1" dirty="0" smtClean="0">
                <a:solidFill>
                  <a:prstClr val="white"/>
                </a:solidFill>
                <a:latin typeface="Huawei Sans" panose="020C0503030203020204" pitchFamily="34" charset="0"/>
              </a:rPr>
              <a:t>Huawei 30+ years'</a:t>
            </a:r>
            <a:endParaRPr lang="en-US" altLang="zh-CN" sz="1200" b="1" dirty="0" smtClean="0">
              <a:solidFill>
                <a:prstClr val="white"/>
              </a:solidFill>
              <a:latin typeface="Huawei Sans" panose="020C0503030203020204" pitchFamily="34" charset="0"/>
            </a:endParaRPr>
          </a:p>
          <a:p>
            <a:pPr algn="ctr" fontAlgn="ctr"/>
            <a:r>
              <a:rPr lang="en-US" sz="1200" b="1" dirty="0" smtClean="0">
                <a:solidFill>
                  <a:prstClr val="white"/>
                </a:solidFill>
                <a:latin typeface="Huawei Sans" panose="020C0503030203020204" pitchFamily="34" charset="0"/>
              </a:rPr>
              <a:t>O&amp;M experience</a:t>
            </a:r>
            <a:endParaRPr lang="en-US" altLang="zh-CN" sz="1200" b="1" dirty="0">
              <a:solidFill>
                <a:prstClr val="white"/>
              </a:solidFill>
              <a:latin typeface="Huawei Sans" panose="020C0503030203020204" pitchFamily="34" charset="0"/>
            </a:endParaRPr>
          </a:p>
        </p:txBody>
      </p: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6440" y="2707014"/>
            <a:ext cx="504180" cy="466242"/>
          </a:xfrm>
          <a:prstGeom prst="rect">
            <a:avLst/>
          </a:prstGeom>
        </p:spPr>
      </p:pic>
      <p:sp>
        <p:nvSpPr>
          <p:cNvPr id="36" name="文本框 35"/>
          <p:cNvSpPr txBox="1"/>
          <p:nvPr/>
        </p:nvSpPr>
        <p:spPr bwMode="gray">
          <a:xfrm>
            <a:off x="1211824" y="3565668"/>
            <a:ext cx="1735266" cy="830997"/>
          </a:xfrm>
          <a:prstGeom prst="rect">
            <a:avLst/>
          </a:prstGeom>
          <a:noFill/>
        </p:spPr>
        <p:txBody>
          <a:bodyPr vert="horz" wrap="square" rtlCol="0">
            <a:spAutoFit/>
          </a:bodyPr>
          <a:lstStyle/>
          <a:p>
            <a:pPr algn="ctr" fontAlgn="ctr"/>
            <a:r>
              <a:rPr lang="en-US" sz="1200" b="1" dirty="0" smtClean="0">
                <a:solidFill>
                  <a:prstClr val="white"/>
                </a:solidFill>
                <a:latin typeface="Huawei Sans" panose="020C0503030203020204" pitchFamily="34" charset="0"/>
              </a:rPr>
              <a:t>Continuous learning and training</a:t>
            </a:r>
          </a:p>
          <a:p>
            <a:pPr algn="ctr" fontAlgn="ctr"/>
            <a:r>
              <a:rPr lang="en-US" sz="1200" b="1" dirty="0" smtClean="0">
                <a:solidFill>
                  <a:prstClr val="white"/>
                </a:solidFill>
                <a:latin typeface="Huawei Sans" panose="020C0503030203020204" pitchFamily="34" charset="0"/>
              </a:rPr>
              <a:t>based on real site faults</a:t>
            </a:r>
            <a:endParaRPr lang="en-US" sz="1200" b="1" dirty="0">
              <a:solidFill>
                <a:prstClr val="white"/>
              </a:solidFill>
              <a:latin typeface="Huawei Sans" panose="020C0503030203020204" pitchFamily="34" charset="0"/>
            </a:endParaRPr>
          </a:p>
        </p:txBody>
      </p:sp>
      <p:cxnSp>
        <p:nvCxnSpPr>
          <p:cNvPr id="37" name="直接箭头连接符 36"/>
          <p:cNvCxnSpPr/>
          <p:nvPr/>
        </p:nvCxnSpPr>
        <p:spPr bwMode="gray">
          <a:xfrm>
            <a:off x="3001629" y="5072547"/>
            <a:ext cx="504000" cy="0"/>
          </a:xfrm>
          <a:prstGeom prst="straightConnector1">
            <a:avLst/>
          </a:prstGeom>
          <a:ln w="57150">
            <a:solidFill>
              <a:srgbClr val="595757"/>
            </a:solidFill>
            <a:tailEnd type="triangle"/>
          </a:ln>
        </p:spPr>
        <p:style>
          <a:lnRef idx="1">
            <a:schemeClr val="accent1"/>
          </a:lnRef>
          <a:fillRef idx="0">
            <a:schemeClr val="accent1"/>
          </a:fillRef>
          <a:effectRef idx="0">
            <a:schemeClr val="accent1"/>
          </a:effectRef>
          <a:fontRef idx="minor">
            <a:schemeClr val="tx1"/>
          </a:fontRef>
        </p:style>
      </p:cxnSp>
      <p:sp>
        <p:nvSpPr>
          <p:cNvPr id="53" name="矩形 52"/>
          <p:cNvSpPr/>
          <p:nvPr/>
        </p:nvSpPr>
        <p:spPr bwMode="gray">
          <a:xfrm>
            <a:off x="5093237" y="4398069"/>
            <a:ext cx="1444627" cy="276999"/>
          </a:xfrm>
          <a:prstGeom prst="rect">
            <a:avLst/>
          </a:prstGeom>
        </p:spPr>
        <p:txBody>
          <a:bodyPr wrap="none">
            <a:spAutoFit/>
          </a:bodyPr>
          <a:lstStyle/>
          <a:p>
            <a:pPr algn="ctr" defTabSz="685859" fontAlgn="ctr"/>
            <a:r>
              <a:rPr lang="en-US" sz="1200" dirty="0" smtClean="0">
                <a:solidFill>
                  <a:srgbClr val="1D1D1B"/>
                </a:solidFill>
                <a:latin typeface="Huawei Sans" panose="020C0503030203020204" pitchFamily="34" charset="0"/>
              </a:rPr>
              <a:t>Model application</a:t>
            </a:r>
            <a:endParaRPr lang="en-US" altLang="zh-CN" sz="1200" dirty="0">
              <a:solidFill>
                <a:srgbClr val="1D1D1B"/>
              </a:solidFill>
              <a:latin typeface="Huawei Sans" panose="020C0503030203020204" pitchFamily="34" charset="0"/>
            </a:endParaRPr>
          </a:p>
        </p:txBody>
      </p:sp>
      <p:sp>
        <p:nvSpPr>
          <p:cNvPr id="54" name="文本框 53"/>
          <p:cNvSpPr txBox="1"/>
          <p:nvPr/>
        </p:nvSpPr>
        <p:spPr bwMode="gray">
          <a:xfrm>
            <a:off x="6864311" y="4080959"/>
            <a:ext cx="1640167" cy="276999"/>
          </a:xfrm>
          <a:prstGeom prst="rect">
            <a:avLst/>
          </a:prstGeom>
          <a:noFill/>
        </p:spPr>
        <p:txBody>
          <a:bodyPr wrap="square" rtlCol="0">
            <a:spAutoFit/>
          </a:bodyPr>
          <a:lstStyle/>
          <a:p>
            <a:pPr fontAlgn="ctr"/>
            <a:r>
              <a:rPr lang="en-US" sz="1200" b="1" dirty="0" smtClean="0">
                <a:solidFill>
                  <a:prstClr val="black"/>
                </a:solidFill>
                <a:latin typeface="Huawei Sans" panose="020C0503030203020204" pitchFamily="34" charset="0"/>
              </a:rPr>
              <a:t>Risk prediction</a:t>
            </a:r>
            <a:endParaRPr lang="en-US" sz="1200" b="1" dirty="0">
              <a:solidFill>
                <a:prstClr val="black"/>
              </a:solidFill>
              <a:latin typeface="Huawei Sans" panose="020C0503030203020204" pitchFamily="34" charset="0"/>
            </a:endParaRPr>
          </a:p>
        </p:txBody>
      </p:sp>
      <p:sp>
        <p:nvSpPr>
          <p:cNvPr id="55" name="文本框 54"/>
          <p:cNvSpPr txBox="1"/>
          <p:nvPr/>
        </p:nvSpPr>
        <p:spPr bwMode="gray">
          <a:xfrm>
            <a:off x="6864312" y="3306358"/>
            <a:ext cx="1381862" cy="461665"/>
          </a:xfrm>
          <a:prstGeom prst="rect">
            <a:avLst/>
          </a:prstGeom>
          <a:noFill/>
        </p:spPr>
        <p:txBody>
          <a:bodyPr wrap="square" rtlCol="0">
            <a:spAutoFit/>
          </a:bodyPr>
          <a:lstStyle/>
          <a:p>
            <a:pPr fontAlgn="ctr"/>
            <a:r>
              <a:rPr lang="en-US" sz="1200" b="1" dirty="0" smtClean="0">
                <a:solidFill>
                  <a:prstClr val="black"/>
                </a:solidFill>
                <a:latin typeface="Huawei Sans" panose="020C0503030203020204" pitchFamily="34" charset="0"/>
              </a:rPr>
              <a:t>Anomaly detection</a:t>
            </a:r>
            <a:endParaRPr lang="en-US" sz="1200" b="1" dirty="0">
              <a:solidFill>
                <a:prstClr val="black"/>
              </a:solidFill>
              <a:latin typeface="Huawei Sans" panose="020C0503030203020204" pitchFamily="34" charset="0"/>
            </a:endParaRPr>
          </a:p>
        </p:txBody>
      </p:sp>
      <p:sp>
        <p:nvSpPr>
          <p:cNvPr id="56" name="文本框 55"/>
          <p:cNvSpPr txBox="1"/>
          <p:nvPr/>
        </p:nvSpPr>
        <p:spPr bwMode="gray">
          <a:xfrm>
            <a:off x="9103838" y="4050245"/>
            <a:ext cx="2052834" cy="738664"/>
          </a:xfrm>
          <a:prstGeom prst="rect">
            <a:avLst/>
          </a:prstGeom>
          <a:noFill/>
        </p:spPr>
        <p:txBody>
          <a:bodyPr wrap="square" rtlCol="0">
            <a:spAutoFit/>
          </a:bodyPr>
          <a:lstStyle/>
          <a:p>
            <a:pPr algn="ctr" fontAlgn="ctr"/>
            <a:r>
              <a:rPr lang="en-US" sz="1400" b="1" dirty="0" smtClean="0">
                <a:solidFill>
                  <a:prstClr val="black"/>
                </a:solidFill>
                <a:latin typeface="Huawei Sans" panose="020C0503030203020204" pitchFamily="34" charset="0"/>
              </a:rPr>
              <a:t>Intent-based troubleshooting in a closed-loop manner</a:t>
            </a:r>
            <a:endParaRPr lang="en-US" sz="1400" b="1" dirty="0">
              <a:solidFill>
                <a:prstClr val="black"/>
              </a:solidFill>
              <a:latin typeface="Huawei Sans" panose="020C0503030203020204" pitchFamily="34" charset="0"/>
            </a:endParaRPr>
          </a:p>
        </p:txBody>
      </p:sp>
      <p:grpSp>
        <p:nvGrpSpPr>
          <p:cNvPr id="57" name="组合 1067"/>
          <p:cNvGrpSpPr/>
          <p:nvPr/>
        </p:nvGrpSpPr>
        <p:grpSpPr bwMode="gray">
          <a:xfrm>
            <a:off x="8513231" y="3479613"/>
            <a:ext cx="464880" cy="302731"/>
            <a:chOff x="20949188" y="4261905"/>
            <a:chExt cx="1216988" cy="722908"/>
          </a:xfrm>
          <a:solidFill>
            <a:srgbClr val="30B5C5"/>
          </a:solidFill>
        </p:grpSpPr>
        <p:sp>
          <p:nvSpPr>
            <p:cNvPr id="58" name="Freeform 53"/>
            <p:cNvSpPr>
              <a:spLocks/>
            </p:cNvSpPr>
            <p:nvPr/>
          </p:nvSpPr>
          <p:spPr bwMode="gray">
            <a:xfrm>
              <a:off x="20949188" y="4442177"/>
              <a:ext cx="279208" cy="349011"/>
            </a:xfrm>
            <a:custGeom>
              <a:avLst/>
              <a:gdLst>
                <a:gd name="T0" fmla="*/ 217 w 460"/>
                <a:gd name="T1" fmla="*/ 0 h 575"/>
                <a:gd name="T2" fmla="*/ 0 w 460"/>
                <a:gd name="T3" fmla="*/ 0 h 575"/>
                <a:gd name="T4" fmla="*/ 243 w 460"/>
                <a:gd name="T5" fmla="*/ 289 h 575"/>
                <a:gd name="T6" fmla="*/ 0 w 460"/>
                <a:gd name="T7" fmla="*/ 575 h 575"/>
                <a:gd name="T8" fmla="*/ 224 w 460"/>
                <a:gd name="T9" fmla="*/ 575 h 575"/>
                <a:gd name="T10" fmla="*/ 460 w 460"/>
                <a:gd name="T11" fmla="*/ 291 h 575"/>
                <a:gd name="T12" fmla="*/ 217 w 460"/>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60" h="575">
                  <a:moveTo>
                    <a:pt x="217" y="0"/>
                  </a:moveTo>
                  <a:lnTo>
                    <a:pt x="0" y="0"/>
                  </a:lnTo>
                  <a:lnTo>
                    <a:pt x="243" y="289"/>
                  </a:lnTo>
                  <a:lnTo>
                    <a:pt x="0" y="575"/>
                  </a:lnTo>
                  <a:lnTo>
                    <a:pt x="224" y="575"/>
                  </a:lnTo>
                  <a:lnTo>
                    <a:pt x="460" y="291"/>
                  </a:lnTo>
                  <a:lnTo>
                    <a:pt x="217" y="0"/>
                  </a:lnTo>
                  <a:close/>
                </a:path>
              </a:pathLst>
            </a:custGeom>
            <a:grpFill/>
            <a:ln w="9525" cap="flat" cmpd="sng" algn="ctr">
              <a:noFill/>
              <a:prstDash val="solid"/>
              <a:round/>
              <a:headEnd type="none" w="med" len="med"/>
              <a:tailEnd type="none" w="med" len="med"/>
            </a:ln>
            <a:effectLst/>
            <a:extLst/>
          </p:spPr>
          <p:txBody>
            <a:bodyPr rtlCol="0" anchor="ctr"/>
            <a:lstStyle/>
            <a:p>
              <a:pPr algn="ctr" fontAlgn="ctr"/>
              <a:endParaRPr kumimoji="1" lang="en-US" altLang="zh-CN" sz="1100" dirty="0">
                <a:solidFill>
                  <a:srgbClr val="C00000"/>
                </a:solidFill>
                <a:latin typeface="Huawei Sans" panose="020C0503030203020204" pitchFamily="34" charset="0"/>
              </a:endParaRPr>
            </a:p>
          </p:txBody>
        </p:sp>
        <p:sp>
          <p:nvSpPr>
            <p:cNvPr id="59" name="Freeform 49"/>
            <p:cNvSpPr>
              <a:spLocks/>
            </p:cNvSpPr>
            <p:nvPr/>
          </p:nvSpPr>
          <p:spPr bwMode="gray">
            <a:xfrm>
              <a:off x="21423870" y="4442177"/>
              <a:ext cx="277995" cy="349011"/>
            </a:xfrm>
            <a:custGeom>
              <a:avLst/>
              <a:gdLst>
                <a:gd name="T0" fmla="*/ 217 w 458"/>
                <a:gd name="T1" fmla="*/ 0 h 575"/>
                <a:gd name="T2" fmla="*/ 0 w 458"/>
                <a:gd name="T3" fmla="*/ 0 h 575"/>
                <a:gd name="T4" fmla="*/ 243 w 458"/>
                <a:gd name="T5" fmla="*/ 289 h 575"/>
                <a:gd name="T6" fmla="*/ 0 w 458"/>
                <a:gd name="T7" fmla="*/ 575 h 575"/>
                <a:gd name="T8" fmla="*/ 224 w 458"/>
                <a:gd name="T9" fmla="*/ 575 h 575"/>
                <a:gd name="T10" fmla="*/ 458 w 458"/>
                <a:gd name="T11" fmla="*/ 291 h 575"/>
                <a:gd name="T12" fmla="*/ 217 w 458"/>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58" h="575">
                  <a:moveTo>
                    <a:pt x="217" y="0"/>
                  </a:moveTo>
                  <a:lnTo>
                    <a:pt x="0" y="0"/>
                  </a:lnTo>
                  <a:lnTo>
                    <a:pt x="243" y="289"/>
                  </a:lnTo>
                  <a:lnTo>
                    <a:pt x="0" y="575"/>
                  </a:lnTo>
                  <a:lnTo>
                    <a:pt x="224" y="575"/>
                  </a:lnTo>
                  <a:lnTo>
                    <a:pt x="458" y="291"/>
                  </a:lnTo>
                  <a:lnTo>
                    <a:pt x="217" y="0"/>
                  </a:lnTo>
                  <a:close/>
                </a:path>
              </a:pathLst>
            </a:custGeom>
            <a:grpFill/>
            <a:ln w="9525" cap="flat" cmpd="sng" algn="ctr">
              <a:noFill/>
              <a:prstDash val="solid"/>
              <a:round/>
              <a:headEnd type="none" w="med" len="med"/>
              <a:tailEnd type="none" w="med" len="med"/>
            </a:ln>
            <a:effectLst/>
            <a:extLst/>
          </p:spPr>
          <p:txBody>
            <a:bodyPr rtlCol="0" anchor="ctr"/>
            <a:lstStyle/>
            <a:p>
              <a:pPr algn="ctr" fontAlgn="ctr"/>
              <a:endParaRPr kumimoji="1" lang="en-US" altLang="zh-CN" sz="1100" dirty="0">
                <a:solidFill>
                  <a:srgbClr val="C00000"/>
                </a:solidFill>
                <a:latin typeface="Huawei Sans" panose="020C0503030203020204" pitchFamily="34" charset="0"/>
              </a:endParaRPr>
            </a:p>
          </p:txBody>
        </p:sp>
        <p:sp>
          <p:nvSpPr>
            <p:cNvPr id="60" name="Freeform 51"/>
            <p:cNvSpPr>
              <a:spLocks/>
            </p:cNvSpPr>
            <p:nvPr/>
          </p:nvSpPr>
          <p:spPr bwMode="gray">
            <a:xfrm>
              <a:off x="21185913" y="4442177"/>
              <a:ext cx="279209" cy="349011"/>
            </a:xfrm>
            <a:custGeom>
              <a:avLst/>
              <a:gdLst>
                <a:gd name="T0" fmla="*/ 219 w 460"/>
                <a:gd name="T1" fmla="*/ 0 h 575"/>
                <a:gd name="T2" fmla="*/ 0 w 460"/>
                <a:gd name="T3" fmla="*/ 0 h 575"/>
                <a:gd name="T4" fmla="*/ 245 w 460"/>
                <a:gd name="T5" fmla="*/ 289 h 575"/>
                <a:gd name="T6" fmla="*/ 0 w 460"/>
                <a:gd name="T7" fmla="*/ 575 h 575"/>
                <a:gd name="T8" fmla="*/ 224 w 460"/>
                <a:gd name="T9" fmla="*/ 575 h 575"/>
                <a:gd name="T10" fmla="*/ 460 w 460"/>
                <a:gd name="T11" fmla="*/ 291 h 575"/>
                <a:gd name="T12" fmla="*/ 219 w 460"/>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60" h="575">
                  <a:moveTo>
                    <a:pt x="219" y="0"/>
                  </a:moveTo>
                  <a:lnTo>
                    <a:pt x="0" y="0"/>
                  </a:lnTo>
                  <a:lnTo>
                    <a:pt x="245" y="289"/>
                  </a:lnTo>
                  <a:lnTo>
                    <a:pt x="0" y="575"/>
                  </a:lnTo>
                  <a:lnTo>
                    <a:pt x="224" y="575"/>
                  </a:lnTo>
                  <a:lnTo>
                    <a:pt x="460" y="291"/>
                  </a:lnTo>
                  <a:lnTo>
                    <a:pt x="219" y="0"/>
                  </a:lnTo>
                  <a:close/>
                </a:path>
              </a:pathLst>
            </a:custGeom>
            <a:grpFill/>
            <a:ln w="9525" cap="flat" cmpd="sng" algn="ctr">
              <a:noFill/>
              <a:prstDash val="solid"/>
              <a:round/>
              <a:headEnd type="none" w="med" len="med"/>
              <a:tailEnd type="none" w="med" len="med"/>
            </a:ln>
            <a:effectLst/>
            <a:extLst/>
          </p:spPr>
          <p:txBody>
            <a:bodyPr rtlCol="0" anchor="ctr"/>
            <a:lstStyle/>
            <a:p>
              <a:pPr algn="ctr" fontAlgn="ctr"/>
              <a:endParaRPr kumimoji="1" lang="en-US" altLang="zh-CN" sz="1100" dirty="0">
                <a:solidFill>
                  <a:srgbClr val="C00000"/>
                </a:solidFill>
                <a:latin typeface="Huawei Sans" panose="020C0503030203020204" pitchFamily="34" charset="0"/>
              </a:endParaRPr>
            </a:p>
          </p:txBody>
        </p:sp>
        <p:sp>
          <p:nvSpPr>
            <p:cNvPr id="61" name="Freeform 55"/>
            <p:cNvSpPr>
              <a:spLocks/>
            </p:cNvSpPr>
            <p:nvPr/>
          </p:nvSpPr>
          <p:spPr bwMode="gray">
            <a:xfrm>
              <a:off x="21538566" y="4261905"/>
              <a:ext cx="461301" cy="722908"/>
            </a:xfrm>
            <a:custGeom>
              <a:avLst/>
              <a:gdLst>
                <a:gd name="T0" fmla="*/ 0 w 760"/>
                <a:gd name="T1" fmla="*/ 0 h 1191"/>
                <a:gd name="T2" fmla="*/ 269 w 760"/>
                <a:gd name="T3" fmla="*/ 0 h 1191"/>
                <a:gd name="T4" fmla="*/ 760 w 760"/>
                <a:gd name="T5" fmla="*/ 590 h 1191"/>
                <a:gd name="T6" fmla="*/ 269 w 760"/>
                <a:gd name="T7" fmla="*/ 1191 h 1191"/>
                <a:gd name="T8" fmla="*/ 0 w 760"/>
                <a:gd name="T9" fmla="*/ 1191 h 1191"/>
                <a:gd name="T10" fmla="*/ 446 w 760"/>
                <a:gd name="T11" fmla="*/ 583 h 1191"/>
                <a:gd name="T12" fmla="*/ 0 w 760"/>
                <a:gd name="T13" fmla="*/ 0 h 1191"/>
              </a:gdLst>
              <a:ahLst/>
              <a:cxnLst>
                <a:cxn ang="0">
                  <a:pos x="T0" y="T1"/>
                </a:cxn>
                <a:cxn ang="0">
                  <a:pos x="T2" y="T3"/>
                </a:cxn>
                <a:cxn ang="0">
                  <a:pos x="T4" y="T5"/>
                </a:cxn>
                <a:cxn ang="0">
                  <a:pos x="T6" y="T7"/>
                </a:cxn>
                <a:cxn ang="0">
                  <a:pos x="T8" y="T9"/>
                </a:cxn>
                <a:cxn ang="0">
                  <a:pos x="T10" y="T11"/>
                </a:cxn>
                <a:cxn ang="0">
                  <a:pos x="T12" y="T13"/>
                </a:cxn>
              </a:cxnLst>
              <a:rect l="0" t="0" r="r" b="b"/>
              <a:pathLst>
                <a:path w="760" h="1191">
                  <a:moveTo>
                    <a:pt x="0" y="0"/>
                  </a:moveTo>
                  <a:lnTo>
                    <a:pt x="269" y="0"/>
                  </a:lnTo>
                  <a:lnTo>
                    <a:pt x="760" y="590"/>
                  </a:lnTo>
                  <a:lnTo>
                    <a:pt x="269" y="1191"/>
                  </a:lnTo>
                  <a:lnTo>
                    <a:pt x="0" y="1191"/>
                  </a:lnTo>
                  <a:lnTo>
                    <a:pt x="446" y="583"/>
                  </a:lnTo>
                  <a:lnTo>
                    <a:pt x="0" y="0"/>
                  </a:lnTo>
                  <a:close/>
                </a:path>
              </a:pathLst>
            </a:custGeom>
            <a:grpFill/>
            <a:ln w="9525">
              <a:noFill/>
              <a:round/>
              <a:headEnd/>
              <a:tailEnd/>
            </a:ln>
            <a:effectLst/>
            <a:extLst/>
          </p:spPr>
          <p:txBody>
            <a:bodyPr rtlCol="0" anchor="ctr"/>
            <a:lstStyle/>
            <a:p>
              <a:pPr algn="ctr" fontAlgn="ctr"/>
              <a:endParaRPr kumimoji="1" lang="en-US" altLang="zh-CN" sz="1100" dirty="0">
                <a:solidFill>
                  <a:srgbClr val="C00000"/>
                </a:solidFill>
                <a:latin typeface="Huawei Sans" panose="020C0503030203020204" pitchFamily="34" charset="0"/>
              </a:endParaRPr>
            </a:p>
          </p:txBody>
        </p:sp>
        <p:sp>
          <p:nvSpPr>
            <p:cNvPr id="62" name="Freeform 56"/>
            <p:cNvSpPr>
              <a:spLocks/>
            </p:cNvSpPr>
            <p:nvPr/>
          </p:nvSpPr>
          <p:spPr bwMode="gray">
            <a:xfrm>
              <a:off x="21872401" y="4317748"/>
              <a:ext cx="293775" cy="599692"/>
            </a:xfrm>
            <a:custGeom>
              <a:avLst/>
              <a:gdLst>
                <a:gd name="T0" fmla="*/ 78 w 484"/>
                <a:gd name="T1" fmla="*/ 0 h 988"/>
                <a:gd name="T2" fmla="*/ 0 w 484"/>
                <a:gd name="T3" fmla="*/ 0 h 988"/>
                <a:gd name="T4" fmla="*/ 392 w 484"/>
                <a:gd name="T5" fmla="*/ 491 h 988"/>
                <a:gd name="T6" fmla="*/ 7 w 484"/>
                <a:gd name="T7" fmla="*/ 988 h 988"/>
                <a:gd name="T8" fmla="*/ 83 w 484"/>
                <a:gd name="T9" fmla="*/ 988 h 988"/>
                <a:gd name="T10" fmla="*/ 484 w 484"/>
                <a:gd name="T11" fmla="*/ 496 h 988"/>
                <a:gd name="T12" fmla="*/ 78 w 484"/>
                <a:gd name="T13" fmla="*/ 0 h 988"/>
              </a:gdLst>
              <a:ahLst/>
              <a:cxnLst>
                <a:cxn ang="0">
                  <a:pos x="T0" y="T1"/>
                </a:cxn>
                <a:cxn ang="0">
                  <a:pos x="T2" y="T3"/>
                </a:cxn>
                <a:cxn ang="0">
                  <a:pos x="T4" y="T5"/>
                </a:cxn>
                <a:cxn ang="0">
                  <a:pos x="T6" y="T7"/>
                </a:cxn>
                <a:cxn ang="0">
                  <a:pos x="T8" y="T9"/>
                </a:cxn>
                <a:cxn ang="0">
                  <a:pos x="T10" y="T11"/>
                </a:cxn>
                <a:cxn ang="0">
                  <a:pos x="T12" y="T13"/>
                </a:cxn>
              </a:cxnLst>
              <a:rect l="0" t="0" r="r" b="b"/>
              <a:pathLst>
                <a:path w="484" h="988">
                  <a:moveTo>
                    <a:pt x="78" y="0"/>
                  </a:moveTo>
                  <a:lnTo>
                    <a:pt x="0" y="0"/>
                  </a:lnTo>
                  <a:lnTo>
                    <a:pt x="392" y="491"/>
                  </a:lnTo>
                  <a:lnTo>
                    <a:pt x="7" y="988"/>
                  </a:lnTo>
                  <a:lnTo>
                    <a:pt x="83" y="988"/>
                  </a:lnTo>
                  <a:lnTo>
                    <a:pt x="484" y="496"/>
                  </a:lnTo>
                  <a:lnTo>
                    <a:pt x="78" y="0"/>
                  </a:lnTo>
                  <a:close/>
                </a:path>
              </a:pathLst>
            </a:custGeom>
            <a:grpFill/>
            <a:ln w="9525" cap="flat" cmpd="sng" algn="ctr">
              <a:noFill/>
              <a:prstDash val="solid"/>
              <a:round/>
              <a:headEnd type="none" w="med" len="med"/>
              <a:tailEnd type="none" w="med" len="med"/>
            </a:ln>
            <a:effectLst/>
            <a:extLst/>
          </p:spPr>
          <p:txBody>
            <a:bodyPr rtlCol="0" anchor="ctr"/>
            <a:lstStyle/>
            <a:p>
              <a:pPr algn="ctr" fontAlgn="ctr"/>
              <a:endParaRPr kumimoji="1" lang="en-US" altLang="zh-CN" sz="1100" dirty="0">
                <a:solidFill>
                  <a:srgbClr val="C00000"/>
                </a:solidFill>
                <a:latin typeface="Huawei Sans" panose="020C0503030203020204" pitchFamily="34" charset="0"/>
              </a:endParaRPr>
            </a:p>
          </p:txBody>
        </p:sp>
      </p:grpSp>
      <p:grpSp>
        <p:nvGrpSpPr>
          <p:cNvPr id="63" name="组合 1067"/>
          <p:cNvGrpSpPr/>
          <p:nvPr/>
        </p:nvGrpSpPr>
        <p:grpSpPr bwMode="gray">
          <a:xfrm>
            <a:off x="6087249" y="3471379"/>
            <a:ext cx="316351" cy="288085"/>
            <a:chOff x="20949188" y="4261905"/>
            <a:chExt cx="1216988" cy="722908"/>
          </a:xfrm>
          <a:solidFill>
            <a:srgbClr val="30B5C5"/>
          </a:solidFill>
        </p:grpSpPr>
        <p:sp>
          <p:nvSpPr>
            <p:cNvPr id="64" name="Freeform 53"/>
            <p:cNvSpPr>
              <a:spLocks/>
            </p:cNvSpPr>
            <p:nvPr/>
          </p:nvSpPr>
          <p:spPr bwMode="gray">
            <a:xfrm>
              <a:off x="20949188" y="4442177"/>
              <a:ext cx="279208" cy="349011"/>
            </a:xfrm>
            <a:custGeom>
              <a:avLst/>
              <a:gdLst>
                <a:gd name="T0" fmla="*/ 217 w 460"/>
                <a:gd name="T1" fmla="*/ 0 h 575"/>
                <a:gd name="T2" fmla="*/ 0 w 460"/>
                <a:gd name="T3" fmla="*/ 0 h 575"/>
                <a:gd name="T4" fmla="*/ 243 w 460"/>
                <a:gd name="T5" fmla="*/ 289 h 575"/>
                <a:gd name="T6" fmla="*/ 0 w 460"/>
                <a:gd name="T7" fmla="*/ 575 h 575"/>
                <a:gd name="T8" fmla="*/ 224 w 460"/>
                <a:gd name="T9" fmla="*/ 575 h 575"/>
                <a:gd name="T10" fmla="*/ 460 w 460"/>
                <a:gd name="T11" fmla="*/ 291 h 575"/>
                <a:gd name="T12" fmla="*/ 217 w 460"/>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60" h="575">
                  <a:moveTo>
                    <a:pt x="217" y="0"/>
                  </a:moveTo>
                  <a:lnTo>
                    <a:pt x="0" y="0"/>
                  </a:lnTo>
                  <a:lnTo>
                    <a:pt x="243" y="289"/>
                  </a:lnTo>
                  <a:lnTo>
                    <a:pt x="0" y="575"/>
                  </a:lnTo>
                  <a:lnTo>
                    <a:pt x="224" y="575"/>
                  </a:lnTo>
                  <a:lnTo>
                    <a:pt x="460" y="291"/>
                  </a:lnTo>
                  <a:lnTo>
                    <a:pt x="217" y="0"/>
                  </a:lnTo>
                  <a:close/>
                </a:path>
              </a:pathLst>
            </a:custGeom>
            <a:grpFill/>
            <a:ln w="9525" cap="flat" cmpd="sng" algn="ctr">
              <a:noFill/>
              <a:prstDash val="solid"/>
              <a:round/>
              <a:headEnd type="none" w="med" len="med"/>
              <a:tailEnd type="none" w="med" len="med"/>
            </a:ln>
            <a:effectLst/>
            <a:extLst/>
          </p:spPr>
          <p:txBody>
            <a:bodyPr rtlCol="0" anchor="ctr"/>
            <a:lstStyle/>
            <a:p>
              <a:pPr algn="ctr" fontAlgn="ctr"/>
              <a:endParaRPr kumimoji="1" lang="en-US" altLang="zh-CN" sz="1100" dirty="0">
                <a:solidFill>
                  <a:srgbClr val="C00000"/>
                </a:solidFill>
                <a:latin typeface="Huawei Sans" panose="020C0503030203020204" pitchFamily="34" charset="0"/>
              </a:endParaRPr>
            </a:p>
          </p:txBody>
        </p:sp>
        <p:sp>
          <p:nvSpPr>
            <p:cNvPr id="65" name="Freeform 49"/>
            <p:cNvSpPr>
              <a:spLocks/>
            </p:cNvSpPr>
            <p:nvPr/>
          </p:nvSpPr>
          <p:spPr bwMode="gray">
            <a:xfrm>
              <a:off x="21423870" y="4442177"/>
              <a:ext cx="277995" cy="349011"/>
            </a:xfrm>
            <a:custGeom>
              <a:avLst/>
              <a:gdLst>
                <a:gd name="T0" fmla="*/ 217 w 458"/>
                <a:gd name="T1" fmla="*/ 0 h 575"/>
                <a:gd name="T2" fmla="*/ 0 w 458"/>
                <a:gd name="T3" fmla="*/ 0 h 575"/>
                <a:gd name="T4" fmla="*/ 243 w 458"/>
                <a:gd name="T5" fmla="*/ 289 h 575"/>
                <a:gd name="T6" fmla="*/ 0 w 458"/>
                <a:gd name="T7" fmla="*/ 575 h 575"/>
                <a:gd name="T8" fmla="*/ 224 w 458"/>
                <a:gd name="T9" fmla="*/ 575 h 575"/>
                <a:gd name="T10" fmla="*/ 458 w 458"/>
                <a:gd name="T11" fmla="*/ 291 h 575"/>
                <a:gd name="T12" fmla="*/ 217 w 458"/>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58" h="575">
                  <a:moveTo>
                    <a:pt x="217" y="0"/>
                  </a:moveTo>
                  <a:lnTo>
                    <a:pt x="0" y="0"/>
                  </a:lnTo>
                  <a:lnTo>
                    <a:pt x="243" y="289"/>
                  </a:lnTo>
                  <a:lnTo>
                    <a:pt x="0" y="575"/>
                  </a:lnTo>
                  <a:lnTo>
                    <a:pt x="224" y="575"/>
                  </a:lnTo>
                  <a:lnTo>
                    <a:pt x="458" y="291"/>
                  </a:lnTo>
                  <a:lnTo>
                    <a:pt x="217" y="0"/>
                  </a:lnTo>
                  <a:close/>
                </a:path>
              </a:pathLst>
            </a:custGeom>
            <a:grpFill/>
            <a:ln w="9525" cap="flat" cmpd="sng" algn="ctr">
              <a:noFill/>
              <a:prstDash val="solid"/>
              <a:round/>
              <a:headEnd type="none" w="med" len="med"/>
              <a:tailEnd type="none" w="med" len="med"/>
            </a:ln>
            <a:effectLst/>
            <a:extLst/>
          </p:spPr>
          <p:txBody>
            <a:bodyPr rtlCol="0" anchor="ctr"/>
            <a:lstStyle/>
            <a:p>
              <a:pPr algn="ctr" fontAlgn="ctr"/>
              <a:endParaRPr kumimoji="1" lang="en-US" altLang="zh-CN" sz="1100" dirty="0">
                <a:solidFill>
                  <a:srgbClr val="C00000"/>
                </a:solidFill>
                <a:latin typeface="Huawei Sans" panose="020C0503030203020204" pitchFamily="34" charset="0"/>
              </a:endParaRPr>
            </a:p>
          </p:txBody>
        </p:sp>
        <p:sp>
          <p:nvSpPr>
            <p:cNvPr id="66" name="Freeform 51"/>
            <p:cNvSpPr>
              <a:spLocks/>
            </p:cNvSpPr>
            <p:nvPr/>
          </p:nvSpPr>
          <p:spPr bwMode="gray">
            <a:xfrm>
              <a:off x="21185913" y="4442177"/>
              <a:ext cx="279209" cy="349011"/>
            </a:xfrm>
            <a:custGeom>
              <a:avLst/>
              <a:gdLst>
                <a:gd name="T0" fmla="*/ 219 w 460"/>
                <a:gd name="T1" fmla="*/ 0 h 575"/>
                <a:gd name="T2" fmla="*/ 0 w 460"/>
                <a:gd name="T3" fmla="*/ 0 h 575"/>
                <a:gd name="T4" fmla="*/ 245 w 460"/>
                <a:gd name="T5" fmla="*/ 289 h 575"/>
                <a:gd name="T6" fmla="*/ 0 w 460"/>
                <a:gd name="T7" fmla="*/ 575 h 575"/>
                <a:gd name="T8" fmla="*/ 224 w 460"/>
                <a:gd name="T9" fmla="*/ 575 h 575"/>
                <a:gd name="T10" fmla="*/ 460 w 460"/>
                <a:gd name="T11" fmla="*/ 291 h 575"/>
                <a:gd name="T12" fmla="*/ 219 w 460"/>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60" h="575">
                  <a:moveTo>
                    <a:pt x="219" y="0"/>
                  </a:moveTo>
                  <a:lnTo>
                    <a:pt x="0" y="0"/>
                  </a:lnTo>
                  <a:lnTo>
                    <a:pt x="245" y="289"/>
                  </a:lnTo>
                  <a:lnTo>
                    <a:pt x="0" y="575"/>
                  </a:lnTo>
                  <a:lnTo>
                    <a:pt x="224" y="575"/>
                  </a:lnTo>
                  <a:lnTo>
                    <a:pt x="460" y="291"/>
                  </a:lnTo>
                  <a:lnTo>
                    <a:pt x="219" y="0"/>
                  </a:lnTo>
                  <a:close/>
                </a:path>
              </a:pathLst>
            </a:custGeom>
            <a:grpFill/>
            <a:ln w="9525" cap="flat" cmpd="sng" algn="ctr">
              <a:noFill/>
              <a:prstDash val="solid"/>
              <a:round/>
              <a:headEnd type="none" w="med" len="med"/>
              <a:tailEnd type="none" w="med" len="med"/>
            </a:ln>
            <a:effectLst/>
            <a:extLst/>
          </p:spPr>
          <p:txBody>
            <a:bodyPr rtlCol="0" anchor="ctr"/>
            <a:lstStyle/>
            <a:p>
              <a:pPr algn="ctr" fontAlgn="ctr"/>
              <a:endParaRPr kumimoji="1" lang="en-US" altLang="zh-CN" sz="1100" dirty="0">
                <a:solidFill>
                  <a:srgbClr val="C00000"/>
                </a:solidFill>
                <a:latin typeface="Huawei Sans" panose="020C0503030203020204" pitchFamily="34" charset="0"/>
              </a:endParaRPr>
            </a:p>
          </p:txBody>
        </p:sp>
        <p:sp>
          <p:nvSpPr>
            <p:cNvPr id="67" name="Freeform 55"/>
            <p:cNvSpPr>
              <a:spLocks/>
            </p:cNvSpPr>
            <p:nvPr/>
          </p:nvSpPr>
          <p:spPr bwMode="gray">
            <a:xfrm>
              <a:off x="21538566" y="4261905"/>
              <a:ext cx="461301" cy="722908"/>
            </a:xfrm>
            <a:custGeom>
              <a:avLst/>
              <a:gdLst>
                <a:gd name="T0" fmla="*/ 0 w 760"/>
                <a:gd name="T1" fmla="*/ 0 h 1191"/>
                <a:gd name="T2" fmla="*/ 269 w 760"/>
                <a:gd name="T3" fmla="*/ 0 h 1191"/>
                <a:gd name="T4" fmla="*/ 760 w 760"/>
                <a:gd name="T5" fmla="*/ 590 h 1191"/>
                <a:gd name="T6" fmla="*/ 269 w 760"/>
                <a:gd name="T7" fmla="*/ 1191 h 1191"/>
                <a:gd name="T8" fmla="*/ 0 w 760"/>
                <a:gd name="T9" fmla="*/ 1191 h 1191"/>
                <a:gd name="T10" fmla="*/ 446 w 760"/>
                <a:gd name="T11" fmla="*/ 583 h 1191"/>
                <a:gd name="T12" fmla="*/ 0 w 760"/>
                <a:gd name="T13" fmla="*/ 0 h 1191"/>
              </a:gdLst>
              <a:ahLst/>
              <a:cxnLst>
                <a:cxn ang="0">
                  <a:pos x="T0" y="T1"/>
                </a:cxn>
                <a:cxn ang="0">
                  <a:pos x="T2" y="T3"/>
                </a:cxn>
                <a:cxn ang="0">
                  <a:pos x="T4" y="T5"/>
                </a:cxn>
                <a:cxn ang="0">
                  <a:pos x="T6" y="T7"/>
                </a:cxn>
                <a:cxn ang="0">
                  <a:pos x="T8" y="T9"/>
                </a:cxn>
                <a:cxn ang="0">
                  <a:pos x="T10" y="T11"/>
                </a:cxn>
                <a:cxn ang="0">
                  <a:pos x="T12" y="T13"/>
                </a:cxn>
              </a:cxnLst>
              <a:rect l="0" t="0" r="r" b="b"/>
              <a:pathLst>
                <a:path w="760" h="1191">
                  <a:moveTo>
                    <a:pt x="0" y="0"/>
                  </a:moveTo>
                  <a:lnTo>
                    <a:pt x="269" y="0"/>
                  </a:lnTo>
                  <a:lnTo>
                    <a:pt x="760" y="590"/>
                  </a:lnTo>
                  <a:lnTo>
                    <a:pt x="269" y="1191"/>
                  </a:lnTo>
                  <a:lnTo>
                    <a:pt x="0" y="1191"/>
                  </a:lnTo>
                  <a:lnTo>
                    <a:pt x="446" y="583"/>
                  </a:lnTo>
                  <a:lnTo>
                    <a:pt x="0" y="0"/>
                  </a:lnTo>
                  <a:close/>
                </a:path>
              </a:pathLst>
            </a:custGeom>
            <a:grpFill/>
            <a:ln w="9525">
              <a:noFill/>
              <a:round/>
              <a:headEnd/>
              <a:tailEnd/>
            </a:ln>
            <a:effectLst/>
            <a:extLst/>
          </p:spPr>
          <p:txBody>
            <a:bodyPr rtlCol="0" anchor="ctr"/>
            <a:lstStyle/>
            <a:p>
              <a:pPr algn="ctr" fontAlgn="ctr"/>
              <a:endParaRPr kumimoji="1" lang="en-US" altLang="zh-CN" sz="1100" dirty="0">
                <a:solidFill>
                  <a:srgbClr val="C00000"/>
                </a:solidFill>
                <a:latin typeface="Huawei Sans" panose="020C0503030203020204" pitchFamily="34" charset="0"/>
              </a:endParaRPr>
            </a:p>
          </p:txBody>
        </p:sp>
        <p:sp>
          <p:nvSpPr>
            <p:cNvPr id="68" name="Freeform 56"/>
            <p:cNvSpPr>
              <a:spLocks/>
            </p:cNvSpPr>
            <p:nvPr/>
          </p:nvSpPr>
          <p:spPr bwMode="gray">
            <a:xfrm>
              <a:off x="21872401" y="4317748"/>
              <a:ext cx="293775" cy="599692"/>
            </a:xfrm>
            <a:custGeom>
              <a:avLst/>
              <a:gdLst>
                <a:gd name="T0" fmla="*/ 78 w 484"/>
                <a:gd name="T1" fmla="*/ 0 h 988"/>
                <a:gd name="T2" fmla="*/ 0 w 484"/>
                <a:gd name="T3" fmla="*/ 0 h 988"/>
                <a:gd name="T4" fmla="*/ 392 w 484"/>
                <a:gd name="T5" fmla="*/ 491 h 988"/>
                <a:gd name="T6" fmla="*/ 7 w 484"/>
                <a:gd name="T7" fmla="*/ 988 h 988"/>
                <a:gd name="T8" fmla="*/ 83 w 484"/>
                <a:gd name="T9" fmla="*/ 988 h 988"/>
                <a:gd name="T10" fmla="*/ 484 w 484"/>
                <a:gd name="T11" fmla="*/ 496 h 988"/>
                <a:gd name="T12" fmla="*/ 78 w 484"/>
                <a:gd name="T13" fmla="*/ 0 h 988"/>
              </a:gdLst>
              <a:ahLst/>
              <a:cxnLst>
                <a:cxn ang="0">
                  <a:pos x="T0" y="T1"/>
                </a:cxn>
                <a:cxn ang="0">
                  <a:pos x="T2" y="T3"/>
                </a:cxn>
                <a:cxn ang="0">
                  <a:pos x="T4" y="T5"/>
                </a:cxn>
                <a:cxn ang="0">
                  <a:pos x="T6" y="T7"/>
                </a:cxn>
                <a:cxn ang="0">
                  <a:pos x="T8" y="T9"/>
                </a:cxn>
                <a:cxn ang="0">
                  <a:pos x="T10" y="T11"/>
                </a:cxn>
                <a:cxn ang="0">
                  <a:pos x="T12" y="T13"/>
                </a:cxn>
              </a:cxnLst>
              <a:rect l="0" t="0" r="r" b="b"/>
              <a:pathLst>
                <a:path w="484" h="988">
                  <a:moveTo>
                    <a:pt x="78" y="0"/>
                  </a:moveTo>
                  <a:lnTo>
                    <a:pt x="0" y="0"/>
                  </a:lnTo>
                  <a:lnTo>
                    <a:pt x="392" y="491"/>
                  </a:lnTo>
                  <a:lnTo>
                    <a:pt x="7" y="988"/>
                  </a:lnTo>
                  <a:lnTo>
                    <a:pt x="83" y="988"/>
                  </a:lnTo>
                  <a:lnTo>
                    <a:pt x="484" y="496"/>
                  </a:lnTo>
                  <a:lnTo>
                    <a:pt x="78" y="0"/>
                  </a:lnTo>
                  <a:close/>
                </a:path>
              </a:pathLst>
            </a:custGeom>
            <a:grpFill/>
            <a:ln w="9525" cap="flat" cmpd="sng" algn="ctr">
              <a:noFill/>
              <a:prstDash val="solid"/>
              <a:round/>
              <a:headEnd type="none" w="med" len="med"/>
              <a:tailEnd type="none" w="med" len="med"/>
            </a:ln>
            <a:effectLst/>
            <a:extLst/>
          </p:spPr>
          <p:txBody>
            <a:bodyPr rtlCol="0" anchor="ctr"/>
            <a:lstStyle/>
            <a:p>
              <a:pPr algn="ctr" fontAlgn="ctr"/>
              <a:endParaRPr kumimoji="1" lang="en-US" altLang="zh-CN" sz="1100" dirty="0">
                <a:solidFill>
                  <a:srgbClr val="C00000"/>
                </a:solidFill>
                <a:latin typeface="Huawei Sans" panose="020C0503030203020204" pitchFamily="34" charset="0"/>
              </a:endParaRPr>
            </a:p>
          </p:txBody>
        </p:sp>
      </p:grpSp>
      <p:sp>
        <p:nvSpPr>
          <p:cNvPr id="69" name="圆角矩形 68"/>
          <p:cNvSpPr/>
          <p:nvPr/>
        </p:nvSpPr>
        <p:spPr bwMode="gray">
          <a:xfrm>
            <a:off x="3929922" y="4773283"/>
            <a:ext cx="943529" cy="510778"/>
          </a:xfrm>
          <a:prstGeom prst="roundRect">
            <a:avLst/>
          </a:prstGeom>
          <a:solidFill>
            <a:schemeClr val="bg1"/>
          </a:solidFill>
          <a:ln>
            <a:solidFill>
              <a:srgbClr val="94DAE2"/>
            </a:solidFill>
          </a:ln>
        </p:spPr>
        <p:txBody>
          <a:bodyPr wrap="square" anchor="ctr">
            <a:spAutoFit/>
          </a:bodyPr>
          <a:lstStyle/>
          <a:p>
            <a:pPr algn="ctr" fontAlgn="ctr"/>
            <a:r>
              <a:rPr lang="en-US" sz="1200" b="1" dirty="0" smtClean="0">
                <a:solidFill>
                  <a:prstClr val="black"/>
                </a:solidFill>
                <a:latin typeface="Huawei Sans" panose="020C0503030203020204" pitchFamily="34" charset="0"/>
              </a:rPr>
              <a:t>Data cleansing</a:t>
            </a:r>
            <a:endParaRPr lang="en-US" altLang="zh-CN" sz="1200" dirty="0">
              <a:solidFill>
                <a:prstClr val="black"/>
              </a:solidFill>
              <a:latin typeface="Huawei Sans" panose="020C0503030203020204" pitchFamily="34" charset="0"/>
            </a:endParaRPr>
          </a:p>
        </p:txBody>
      </p:sp>
      <p:grpSp>
        <p:nvGrpSpPr>
          <p:cNvPr id="70" name="组合 69"/>
          <p:cNvGrpSpPr/>
          <p:nvPr/>
        </p:nvGrpSpPr>
        <p:grpSpPr bwMode="gray">
          <a:xfrm>
            <a:off x="6432553" y="2406751"/>
            <a:ext cx="1756143" cy="953705"/>
            <a:chOff x="6805255" y="412020"/>
            <a:chExt cx="1919438" cy="1062532"/>
          </a:xfrm>
        </p:grpSpPr>
        <p:sp>
          <p:nvSpPr>
            <p:cNvPr id="71" name="椭圆 70"/>
            <p:cNvSpPr/>
            <p:nvPr/>
          </p:nvSpPr>
          <p:spPr bwMode="gray">
            <a:xfrm>
              <a:off x="6878792" y="448839"/>
              <a:ext cx="377894" cy="377894"/>
            </a:xfrm>
            <a:prstGeom prst="ellipse">
              <a:avLst/>
            </a:prstGeom>
            <a:solidFill>
              <a:srgbClr val="30B5C5"/>
            </a:solidFill>
            <a:ln w="9525" cap="flat" cmpd="sng" algn="ctr">
              <a:noFill/>
              <a:prstDash val="solid"/>
              <a:round/>
              <a:headEnd type="none" w="med" len="med"/>
              <a:tailEnd type="none" w="med" len="med"/>
            </a:ln>
            <a:effectLst/>
            <a:ex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algn="ctr" fontAlgn="ctr"/>
              <a:endParaRPr lang="en-US" altLang="zh-CN" sz="1200" dirty="0">
                <a:solidFill>
                  <a:prstClr val="black">
                    <a:lumMod val="75000"/>
                    <a:lumOff val="25000"/>
                  </a:prstClr>
                </a:solidFill>
                <a:latin typeface="Huawei Sans" panose="020C0503030203020204" pitchFamily="34" charset="0"/>
              </a:endParaRPr>
            </a:p>
          </p:txBody>
        </p:sp>
        <p:sp>
          <p:nvSpPr>
            <p:cNvPr id="72" name="文本框 71"/>
            <p:cNvSpPr txBox="1"/>
            <p:nvPr/>
          </p:nvSpPr>
          <p:spPr bwMode="gray">
            <a:xfrm>
              <a:off x="6886789" y="523115"/>
              <a:ext cx="361902" cy="205738"/>
            </a:xfrm>
            <a:prstGeom prst="rect">
              <a:avLst/>
            </a:prstGeom>
            <a:noFill/>
          </p:spPr>
          <p:txBody>
            <a:bodyPr wrap="square" lIns="0" tIns="0" rIns="0" bIns="0" rtlCol="0" anchor="ctr">
              <a:spAutoFit/>
            </a:bodyPr>
            <a:lstStyle/>
            <a:p>
              <a:pPr algn="ctr" fontAlgn="ctr"/>
              <a:r>
                <a:rPr lang="en-US" sz="1200" dirty="0" smtClean="0">
                  <a:solidFill>
                    <a:prstClr val="white"/>
                  </a:solidFill>
                  <a:latin typeface="Huawei Sans" panose="020C0503030203020204" pitchFamily="34" charset="0"/>
                </a:rPr>
                <a:t>BGP</a:t>
              </a:r>
              <a:endParaRPr lang="en-US" altLang="zh-CN" sz="1200" dirty="0">
                <a:solidFill>
                  <a:prstClr val="white"/>
                </a:solidFill>
                <a:latin typeface="Huawei Sans" panose="020C0503030203020204" pitchFamily="34" charset="0"/>
              </a:endParaRPr>
            </a:p>
          </p:txBody>
        </p:sp>
        <p:sp>
          <p:nvSpPr>
            <p:cNvPr id="73" name="椭圆 72"/>
            <p:cNvSpPr/>
            <p:nvPr/>
          </p:nvSpPr>
          <p:spPr bwMode="gray">
            <a:xfrm>
              <a:off x="7511991" y="412020"/>
              <a:ext cx="447331" cy="377894"/>
            </a:xfrm>
            <a:prstGeom prst="ellipse">
              <a:avLst/>
            </a:prstGeom>
            <a:solidFill>
              <a:srgbClr val="62B230"/>
            </a:solidFill>
            <a:ln w="9525" cap="flat" cmpd="sng" algn="ctr">
              <a:noFill/>
              <a:prstDash val="solid"/>
              <a:round/>
              <a:headEnd type="none" w="med" len="med"/>
              <a:tailEnd type="none" w="med" len="med"/>
            </a:ln>
            <a:effectLst/>
            <a:ex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algn="ctr" fontAlgn="ctr"/>
              <a:endParaRPr lang="en-US" altLang="zh-CN" sz="1200" dirty="0">
                <a:solidFill>
                  <a:prstClr val="black">
                    <a:lumMod val="75000"/>
                    <a:lumOff val="25000"/>
                  </a:prstClr>
                </a:solidFill>
                <a:latin typeface="Huawei Sans" panose="020C0503030203020204" pitchFamily="34" charset="0"/>
              </a:endParaRPr>
            </a:p>
          </p:txBody>
        </p:sp>
        <p:sp>
          <p:nvSpPr>
            <p:cNvPr id="74" name="文本框 73"/>
            <p:cNvSpPr txBox="1"/>
            <p:nvPr/>
          </p:nvSpPr>
          <p:spPr bwMode="gray">
            <a:xfrm>
              <a:off x="7482543" y="499443"/>
              <a:ext cx="510061" cy="205738"/>
            </a:xfrm>
            <a:prstGeom prst="rect">
              <a:avLst/>
            </a:prstGeom>
            <a:noFill/>
          </p:spPr>
          <p:txBody>
            <a:bodyPr wrap="square" lIns="0" tIns="0" rIns="0" bIns="0" rtlCol="0" anchor="ctr">
              <a:spAutoFit/>
            </a:bodyPr>
            <a:lstStyle>
              <a:defPPr>
                <a:defRPr lang="en-US"/>
              </a:defPPr>
              <a:lvl1pPr algn="ctr">
                <a:defRPr sz="1200">
                  <a:solidFill>
                    <a:schemeClr val="bg1"/>
                  </a:solidFill>
                </a:defRPr>
              </a:lvl1pPr>
            </a:lstStyle>
            <a:p>
              <a:pPr fontAlgn="ctr"/>
              <a:r>
                <a:rPr lang="en-US" dirty="0" smtClean="0">
                  <a:solidFill>
                    <a:prstClr val="white"/>
                  </a:solidFill>
                  <a:latin typeface="Huawei Sans" panose="020C0503030203020204" pitchFamily="34" charset="0"/>
                </a:rPr>
                <a:t>OSPF</a:t>
              </a:r>
              <a:endParaRPr lang="en-US" dirty="0">
                <a:solidFill>
                  <a:prstClr val="white"/>
                </a:solidFill>
                <a:latin typeface="Huawei Sans" panose="020C0503030203020204" pitchFamily="34" charset="0"/>
              </a:endParaRPr>
            </a:p>
          </p:txBody>
        </p:sp>
        <p:sp>
          <p:nvSpPr>
            <p:cNvPr id="75" name="椭圆 74"/>
            <p:cNvSpPr/>
            <p:nvPr/>
          </p:nvSpPr>
          <p:spPr bwMode="gray">
            <a:xfrm>
              <a:off x="7415019" y="934703"/>
              <a:ext cx="377894" cy="377894"/>
            </a:xfrm>
            <a:prstGeom prst="ellipse">
              <a:avLst/>
            </a:prstGeom>
            <a:solidFill>
              <a:srgbClr val="30B5C5"/>
            </a:solidFill>
            <a:ln w="9525" cap="flat" cmpd="sng" algn="ctr">
              <a:noFill/>
              <a:prstDash val="solid"/>
              <a:round/>
              <a:headEnd type="none" w="med" len="med"/>
              <a:tailEnd type="none" w="med" len="med"/>
            </a:ln>
            <a:effectLst/>
            <a:ex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algn="ctr" fontAlgn="ctr"/>
              <a:endParaRPr lang="en-US" altLang="zh-CN" sz="1200" dirty="0">
                <a:solidFill>
                  <a:prstClr val="black">
                    <a:lumMod val="75000"/>
                    <a:lumOff val="25000"/>
                  </a:prstClr>
                </a:solidFill>
                <a:latin typeface="Huawei Sans" panose="020C0503030203020204" pitchFamily="34" charset="0"/>
              </a:endParaRPr>
            </a:p>
          </p:txBody>
        </p:sp>
        <p:sp>
          <p:nvSpPr>
            <p:cNvPr id="76" name="文本框 75"/>
            <p:cNvSpPr txBox="1"/>
            <p:nvPr/>
          </p:nvSpPr>
          <p:spPr bwMode="gray">
            <a:xfrm>
              <a:off x="7388180" y="1020782"/>
              <a:ext cx="415903" cy="205738"/>
            </a:xfrm>
            <a:prstGeom prst="rect">
              <a:avLst/>
            </a:prstGeom>
            <a:noFill/>
          </p:spPr>
          <p:txBody>
            <a:bodyPr wrap="square" lIns="0" tIns="0" rIns="0" bIns="0" rtlCol="0" anchor="ctr">
              <a:spAutoFit/>
            </a:bodyPr>
            <a:lstStyle>
              <a:defPPr>
                <a:defRPr lang="en-US"/>
              </a:defPPr>
              <a:lvl1pPr algn="ctr">
                <a:defRPr sz="1200">
                  <a:solidFill>
                    <a:schemeClr val="bg1"/>
                  </a:solidFill>
                </a:defRPr>
              </a:lvl1pPr>
            </a:lstStyle>
            <a:p>
              <a:pPr fontAlgn="ctr"/>
              <a:r>
                <a:rPr lang="en-US" dirty="0" smtClean="0">
                  <a:solidFill>
                    <a:prstClr val="white"/>
                  </a:solidFill>
                  <a:latin typeface="Huawei Sans" panose="020C0503030203020204" pitchFamily="34" charset="0"/>
                </a:rPr>
                <a:t>IS-IS</a:t>
              </a:r>
              <a:endParaRPr lang="en-US" altLang="zh-CN" dirty="0">
                <a:solidFill>
                  <a:prstClr val="white"/>
                </a:solidFill>
                <a:latin typeface="Huawei Sans" panose="020C0503030203020204" pitchFamily="34" charset="0"/>
              </a:endParaRPr>
            </a:p>
          </p:txBody>
        </p:sp>
        <p:sp>
          <p:nvSpPr>
            <p:cNvPr id="77" name="椭圆 76"/>
            <p:cNvSpPr/>
            <p:nvPr/>
          </p:nvSpPr>
          <p:spPr bwMode="gray">
            <a:xfrm>
              <a:off x="8321765" y="493139"/>
              <a:ext cx="377894" cy="377894"/>
            </a:xfrm>
            <a:prstGeom prst="ellipse">
              <a:avLst/>
            </a:prstGeom>
            <a:solidFill>
              <a:srgbClr val="30B5C5"/>
            </a:solidFill>
            <a:ln w="9525" cap="flat" cmpd="sng" algn="ctr">
              <a:noFill/>
              <a:prstDash val="solid"/>
              <a:round/>
              <a:headEnd type="none" w="med" len="med"/>
              <a:tailEnd type="none" w="med" len="med"/>
            </a:ln>
            <a:effectLst/>
            <a:ex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algn="ctr" fontAlgn="ctr"/>
              <a:endParaRPr lang="en-US" altLang="zh-CN" sz="1200" dirty="0">
                <a:solidFill>
                  <a:prstClr val="black">
                    <a:lumMod val="75000"/>
                    <a:lumOff val="25000"/>
                  </a:prstClr>
                </a:solidFill>
                <a:latin typeface="Huawei Sans" panose="020C0503030203020204" pitchFamily="34" charset="0"/>
              </a:endParaRPr>
            </a:p>
          </p:txBody>
        </p:sp>
        <p:sp>
          <p:nvSpPr>
            <p:cNvPr id="78" name="文本框 77"/>
            <p:cNvSpPr txBox="1"/>
            <p:nvPr/>
          </p:nvSpPr>
          <p:spPr bwMode="gray">
            <a:xfrm>
              <a:off x="8308380" y="579218"/>
              <a:ext cx="416313" cy="205738"/>
            </a:xfrm>
            <a:prstGeom prst="rect">
              <a:avLst/>
            </a:prstGeom>
            <a:noFill/>
          </p:spPr>
          <p:txBody>
            <a:bodyPr wrap="square" lIns="0" tIns="0" rIns="0" bIns="0" rtlCol="0" anchor="ctr">
              <a:spAutoFit/>
            </a:bodyPr>
            <a:lstStyle>
              <a:defPPr>
                <a:defRPr lang="en-US"/>
              </a:defPPr>
              <a:lvl1pPr algn="ctr">
                <a:defRPr sz="1200">
                  <a:solidFill>
                    <a:schemeClr val="bg1"/>
                  </a:solidFill>
                </a:defRPr>
              </a:lvl1pPr>
            </a:lstStyle>
            <a:p>
              <a:pPr fontAlgn="ctr"/>
              <a:r>
                <a:rPr lang="en-US" altLang="zh-CN" dirty="0" smtClean="0">
                  <a:solidFill>
                    <a:prstClr val="white"/>
                  </a:solidFill>
                  <a:latin typeface="Huawei Sans" panose="020C0503030203020204" pitchFamily="34" charset="0"/>
                </a:rPr>
                <a:t>……</a:t>
              </a:r>
              <a:endParaRPr lang="en-US" altLang="zh-CN" dirty="0">
                <a:solidFill>
                  <a:prstClr val="white"/>
                </a:solidFill>
                <a:latin typeface="Huawei Sans" panose="020C0503030203020204" pitchFamily="34" charset="0"/>
              </a:endParaRPr>
            </a:p>
          </p:txBody>
        </p:sp>
        <p:cxnSp>
          <p:nvCxnSpPr>
            <p:cNvPr id="79" name="直接箭头连接符 78"/>
            <p:cNvCxnSpPr>
              <a:stCxn id="71" idx="6"/>
              <a:endCxn id="73" idx="2"/>
            </p:cNvCxnSpPr>
            <p:nvPr/>
          </p:nvCxnSpPr>
          <p:spPr bwMode="gray">
            <a:xfrm flipV="1">
              <a:off x="7256686" y="600967"/>
              <a:ext cx="255305" cy="36819"/>
            </a:xfrm>
            <a:prstGeom prst="straightConnector1">
              <a:avLst/>
            </a:prstGeom>
            <a:noFill/>
            <a:ln w="9525" cap="flat" cmpd="sng" algn="ctr">
              <a:solidFill>
                <a:schemeClr val="tx1"/>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直接箭头连接符 79"/>
            <p:cNvCxnSpPr>
              <a:stCxn id="73" idx="6"/>
              <a:endCxn id="77" idx="2"/>
            </p:cNvCxnSpPr>
            <p:nvPr/>
          </p:nvCxnSpPr>
          <p:spPr bwMode="gray">
            <a:xfrm>
              <a:off x="7959323" y="600967"/>
              <a:ext cx="362443" cy="81119"/>
            </a:xfrm>
            <a:prstGeom prst="straightConnector1">
              <a:avLst/>
            </a:prstGeom>
            <a:noFill/>
            <a:ln w="9525" cap="flat" cmpd="sng" algn="ctr">
              <a:solidFill>
                <a:schemeClr val="tx1"/>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 name="直接箭头连接符 80"/>
            <p:cNvCxnSpPr>
              <a:stCxn id="71" idx="5"/>
              <a:endCxn id="75" idx="1"/>
            </p:cNvCxnSpPr>
            <p:nvPr/>
          </p:nvCxnSpPr>
          <p:spPr bwMode="gray">
            <a:xfrm>
              <a:off x="7201345" y="771392"/>
              <a:ext cx="269015" cy="218653"/>
            </a:xfrm>
            <a:prstGeom prst="straightConnector1">
              <a:avLst/>
            </a:prstGeom>
            <a:noFill/>
            <a:ln w="9525" cap="flat" cmpd="sng" algn="ctr">
              <a:solidFill>
                <a:schemeClr val="tx1"/>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 name="椭圆 81"/>
            <p:cNvSpPr/>
            <p:nvPr/>
          </p:nvSpPr>
          <p:spPr bwMode="gray">
            <a:xfrm>
              <a:off x="8073558" y="1063106"/>
              <a:ext cx="377894" cy="377894"/>
            </a:xfrm>
            <a:prstGeom prst="ellipse">
              <a:avLst/>
            </a:prstGeom>
            <a:solidFill>
              <a:srgbClr val="62B230"/>
            </a:solidFill>
            <a:ln w="9525" cap="flat" cmpd="sng" algn="ctr">
              <a:noFill/>
              <a:prstDash val="solid"/>
              <a:round/>
              <a:headEnd type="none" w="med" len="med"/>
              <a:tailEnd type="none" w="med" len="med"/>
            </a:ln>
            <a:effectLst/>
            <a:ex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algn="ctr" fontAlgn="ctr"/>
              <a:endParaRPr lang="en-US" altLang="zh-CN" sz="1200" dirty="0">
                <a:solidFill>
                  <a:prstClr val="black">
                    <a:lumMod val="75000"/>
                    <a:lumOff val="25000"/>
                  </a:prstClr>
                </a:solidFill>
                <a:latin typeface="Huawei Sans" panose="020C0503030203020204" pitchFamily="34" charset="0"/>
              </a:endParaRPr>
            </a:p>
          </p:txBody>
        </p:sp>
        <p:sp>
          <p:nvSpPr>
            <p:cNvPr id="83" name="文本框 82"/>
            <p:cNvSpPr txBox="1"/>
            <p:nvPr/>
          </p:nvSpPr>
          <p:spPr bwMode="gray">
            <a:xfrm>
              <a:off x="8064979" y="1149184"/>
              <a:ext cx="409901" cy="205738"/>
            </a:xfrm>
            <a:prstGeom prst="rect">
              <a:avLst/>
            </a:prstGeom>
            <a:noFill/>
          </p:spPr>
          <p:txBody>
            <a:bodyPr wrap="square" lIns="0" tIns="0" rIns="0" bIns="0" rtlCol="0" anchor="ctr">
              <a:spAutoFit/>
            </a:bodyPr>
            <a:lstStyle>
              <a:defPPr>
                <a:defRPr lang="en-US"/>
              </a:defPPr>
              <a:lvl1pPr algn="ctr">
                <a:defRPr sz="1200">
                  <a:solidFill>
                    <a:schemeClr val="bg1"/>
                  </a:solidFill>
                </a:defRPr>
              </a:lvl1pPr>
            </a:lstStyle>
            <a:p>
              <a:pPr fontAlgn="ctr"/>
              <a:r>
                <a:rPr lang="en-US" dirty="0" smtClean="0">
                  <a:solidFill>
                    <a:prstClr val="white"/>
                  </a:solidFill>
                  <a:latin typeface="Huawei Sans" panose="020C0503030203020204" pitchFamily="34" charset="0"/>
                </a:rPr>
                <a:t>BFD</a:t>
              </a:r>
              <a:endParaRPr lang="en-US" dirty="0">
                <a:solidFill>
                  <a:prstClr val="white"/>
                </a:solidFill>
                <a:latin typeface="Huawei Sans" panose="020C0503030203020204" pitchFamily="34" charset="0"/>
              </a:endParaRPr>
            </a:p>
          </p:txBody>
        </p:sp>
        <p:cxnSp>
          <p:nvCxnSpPr>
            <p:cNvPr id="84" name="直接箭头连接符 83"/>
            <p:cNvCxnSpPr>
              <a:stCxn id="75" idx="7"/>
              <a:endCxn id="77" idx="3"/>
            </p:cNvCxnSpPr>
            <p:nvPr/>
          </p:nvCxnSpPr>
          <p:spPr bwMode="gray">
            <a:xfrm flipV="1">
              <a:off x="7737573" y="815692"/>
              <a:ext cx="639533" cy="174353"/>
            </a:xfrm>
            <a:prstGeom prst="straightConnector1">
              <a:avLst/>
            </a:prstGeom>
            <a:noFill/>
            <a:ln w="9525" cap="flat" cmpd="sng" algn="ctr">
              <a:solidFill>
                <a:schemeClr val="tx1"/>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 name="直接箭头连接符 84"/>
            <p:cNvCxnSpPr>
              <a:stCxn id="77" idx="4"/>
              <a:endCxn id="82" idx="0"/>
            </p:cNvCxnSpPr>
            <p:nvPr/>
          </p:nvCxnSpPr>
          <p:spPr bwMode="gray">
            <a:xfrm flipH="1">
              <a:off x="8262506" y="871033"/>
              <a:ext cx="248206" cy="192073"/>
            </a:xfrm>
            <a:prstGeom prst="straightConnector1">
              <a:avLst/>
            </a:prstGeom>
            <a:noFill/>
            <a:ln w="9525" cap="flat" cmpd="sng" algn="ctr">
              <a:solidFill>
                <a:schemeClr val="tx1"/>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直接箭头连接符 85"/>
            <p:cNvCxnSpPr>
              <a:stCxn id="73" idx="5"/>
              <a:endCxn id="82" idx="1"/>
            </p:cNvCxnSpPr>
            <p:nvPr/>
          </p:nvCxnSpPr>
          <p:spPr bwMode="gray">
            <a:xfrm>
              <a:off x="7893812" y="734573"/>
              <a:ext cx="235087" cy="383874"/>
            </a:xfrm>
            <a:prstGeom prst="straightConnector1">
              <a:avLst/>
            </a:prstGeom>
            <a:noFill/>
            <a:ln w="9525" cap="flat" cmpd="sng" algn="ctr">
              <a:solidFill>
                <a:schemeClr val="tx1"/>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直接箭头连接符 86"/>
            <p:cNvCxnSpPr>
              <a:stCxn id="75" idx="6"/>
              <a:endCxn id="82" idx="2"/>
            </p:cNvCxnSpPr>
            <p:nvPr/>
          </p:nvCxnSpPr>
          <p:spPr bwMode="gray">
            <a:xfrm>
              <a:off x="7792914" y="1123651"/>
              <a:ext cx="280645" cy="128402"/>
            </a:xfrm>
            <a:prstGeom prst="straightConnector1">
              <a:avLst/>
            </a:prstGeom>
            <a:noFill/>
            <a:ln w="9525" cap="flat" cmpd="sng" algn="ctr">
              <a:solidFill>
                <a:schemeClr val="tx1"/>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8" name="椭圆 87"/>
            <p:cNvSpPr/>
            <p:nvPr/>
          </p:nvSpPr>
          <p:spPr bwMode="gray">
            <a:xfrm>
              <a:off x="6878792" y="1096658"/>
              <a:ext cx="377894" cy="377894"/>
            </a:xfrm>
            <a:prstGeom prst="ellipse">
              <a:avLst/>
            </a:prstGeom>
            <a:solidFill>
              <a:srgbClr val="62B230"/>
            </a:solidFill>
            <a:ln w="9525" cap="flat" cmpd="sng" algn="ctr">
              <a:noFill/>
              <a:prstDash val="solid"/>
              <a:round/>
              <a:headEnd type="none" w="med" len="med"/>
              <a:tailEnd type="none" w="med" len="med"/>
            </a:ln>
            <a:effectLst/>
            <a:extLst/>
          </p:spPr>
          <p:txBody>
            <a:bodyPr rot="0" spcFirstLastPara="0" vertOverflow="overflow" horzOverflow="overflow" vert="horz" wrap="square" lIns="68553" tIns="34277" rIns="68553" bIns="34277" numCol="1" spcCol="0" rtlCol="0" fromWordArt="0" anchor="ctr" anchorCtr="0" forceAA="0" compatLnSpc="1">
              <a:prstTxWarp prst="textNoShape">
                <a:avLst/>
              </a:prstTxWarp>
              <a:noAutofit/>
            </a:bodyPr>
            <a:lstStyle/>
            <a:p>
              <a:pPr algn="ctr" fontAlgn="ctr"/>
              <a:endParaRPr lang="en-US" altLang="zh-CN" sz="1200" dirty="0">
                <a:solidFill>
                  <a:prstClr val="black">
                    <a:lumMod val="75000"/>
                    <a:lumOff val="25000"/>
                  </a:prstClr>
                </a:solidFill>
                <a:latin typeface="Huawei Sans" panose="020C0503030203020204" pitchFamily="34" charset="0"/>
              </a:endParaRPr>
            </a:p>
          </p:txBody>
        </p:sp>
        <p:sp>
          <p:nvSpPr>
            <p:cNvPr id="89" name="文本框 88"/>
            <p:cNvSpPr txBox="1"/>
            <p:nvPr/>
          </p:nvSpPr>
          <p:spPr bwMode="gray">
            <a:xfrm>
              <a:off x="6805255" y="1182737"/>
              <a:ext cx="539536" cy="205738"/>
            </a:xfrm>
            <a:prstGeom prst="rect">
              <a:avLst/>
            </a:prstGeom>
            <a:noFill/>
          </p:spPr>
          <p:txBody>
            <a:bodyPr wrap="square" lIns="0" tIns="0" rIns="0" bIns="0" rtlCol="0" anchor="ctr">
              <a:spAutoFit/>
            </a:bodyPr>
            <a:lstStyle>
              <a:defPPr>
                <a:defRPr lang="en-US"/>
              </a:defPPr>
              <a:lvl1pPr algn="ctr">
                <a:defRPr sz="1200">
                  <a:solidFill>
                    <a:schemeClr val="bg1"/>
                  </a:solidFill>
                </a:defRPr>
              </a:lvl1pPr>
            </a:lstStyle>
            <a:p>
              <a:pPr fontAlgn="ctr"/>
              <a:r>
                <a:rPr lang="en-US" dirty="0" smtClean="0">
                  <a:solidFill>
                    <a:prstClr val="white"/>
                  </a:solidFill>
                  <a:latin typeface="Huawei Sans" panose="020C0503030203020204" pitchFamily="34" charset="0"/>
                </a:rPr>
                <a:t>STP</a:t>
              </a:r>
              <a:endParaRPr lang="en-US" altLang="zh-CN" dirty="0">
                <a:solidFill>
                  <a:prstClr val="white"/>
                </a:solidFill>
                <a:latin typeface="Huawei Sans" panose="020C0503030203020204" pitchFamily="34" charset="0"/>
              </a:endParaRPr>
            </a:p>
          </p:txBody>
        </p:sp>
        <p:cxnSp>
          <p:nvCxnSpPr>
            <p:cNvPr id="90" name="直接箭头连接符 89"/>
            <p:cNvCxnSpPr>
              <a:stCxn id="75" idx="2"/>
              <a:endCxn id="88" idx="6"/>
            </p:cNvCxnSpPr>
            <p:nvPr/>
          </p:nvCxnSpPr>
          <p:spPr bwMode="gray">
            <a:xfrm flipH="1">
              <a:off x="7256686" y="1123651"/>
              <a:ext cx="158333" cy="161955"/>
            </a:xfrm>
            <a:prstGeom prst="straightConnector1">
              <a:avLst/>
            </a:prstGeom>
            <a:noFill/>
            <a:ln w="9525" cap="flat" cmpd="sng" algn="ctr">
              <a:solidFill>
                <a:schemeClr val="tx1"/>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 name="圆角矩形 90"/>
          <p:cNvSpPr/>
          <p:nvPr/>
        </p:nvSpPr>
        <p:spPr bwMode="gray">
          <a:xfrm>
            <a:off x="4939721" y="4773283"/>
            <a:ext cx="1773195" cy="510778"/>
          </a:xfrm>
          <a:prstGeom prst="roundRect">
            <a:avLst/>
          </a:prstGeom>
          <a:solidFill>
            <a:schemeClr val="bg1"/>
          </a:solidFill>
          <a:ln>
            <a:solidFill>
              <a:srgbClr val="94DAE2"/>
            </a:solidFill>
          </a:ln>
        </p:spPr>
        <p:txBody>
          <a:bodyPr wrap="square" anchor="ctr">
            <a:spAutoFit/>
          </a:bodyPr>
          <a:lstStyle/>
          <a:p>
            <a:pPr algn="ctr" fontAlgn="ctr"/>
            <a:r>
              <a:rPr lang="en-US" sz="1200" b="1" dirty="0" smtClean="0">
                <a:solidFill>
                  <a:prstClr val="black"/>
                </a:solidFill>
                <a:latin typeface="Huawei Sans" panose="020C0503030203020204" pitchFamily="34" charset="0"/>
              </a:rPr>
              <a:t>AI-powered anomaly identification</a:t>
            </a:r>
            <a:endParaRPr lang="en-US" sz="1200" b="1" dirty="0">
              <a:solidFill>
                <a:prstClr val="black"/>
              </a:solidFill>
              <a:latin typeface="Huawei Sans" panose="020C0503030203020204" pitchFamily="34" charset="0"/>
            </a:endParaRPr>
          </a:p>
        </p:txBody>
      </p:sp>
      <p:sp>
        <p:nvSpPr>
          <p:cNvPr id="92" name="圆角矩形 91"/>
          <p:cNvSpPr/>
          <p:nvPr/>
        </p:nvSpPr>
        <p:spPr bwMode="gray">
          <a:xfrm>
            <a:off x="6779187" y="4773283"/>
            <a:ext cx="1380075" cy="510778"/>
          </a:xfrm>
          <a:prstGeom prst="roundRect">
            <a:avLst/>
          </a:prstGeom>
          <a:solidFill>
            <a:schemeClr val="bg1"/>
          </a:solidFill>
          <a:ln>
            <a:solidFill>
              <a:srgbClr val="94DAE2"/>
            </a:solidFill>
          </a:ln>
        </p:spPr>
        <p:txBody>
          <a:bodyPr wrap="square" anchor="ctr">
            <a:spAutoFit/>
          </a:bodyPr>
          <a:lstStyle/>
          <a:p>
            <a:pPr algn="ctr" defTabSz="685859" fontAlgn="ctr">
              <a:defRPr/>
            </a:pPr>
            <a:r>
              <a:rPr lang="en-US" sz="1200" b="1" dirty="0" smtClean="0">
                <a:solidFill>
                  <a:prstClr val="black"/>
                </a:solidFill>
                <a:latin typeface="Huawei Sans" panose="020C0503030203020204" pitchFamily="34" charset="0"/>
              </a:rPr>
              <a:t>Network object modeling</a:t>
            </a:r>
            <a:endParaRPr lang="en-US" altLang="zh-CN" sz="1200" b="1" kern="0" dirty="0">
              <a:solidFill>
                <a:prstClr val="black"/>
              </a:solidFill>
              <a:latin typeface="Huawei Sans" panose="020C0503030203020204" pitchFamily="34" charset="0"/>
            </a:endParaRPr>
          </a:p>
        </p:txBody>
      </p:sp>
      <p:sp>
        <p:nvSpPr>
          <p:cNvPr id="93" name="左大括号 92"/>
          <p:cNvSpPr/>
          <p:nvPr/>
        </p:nvSpPr>
        <p:spPr bwMode="gray">
          <a:xfrm>
            <a:off x="6632269" y="3436765"/>
            <a:ext cx="257348" cy="869094"/>
          </a:xfrm>
          <a:prstGeom prst="leftBrace">
            <a:avLst>
              <a:gd name="adj1" fmla="val 25208"/>
              <a:gd name="adj2" fmla="val 50000"/>
            </a:avLst>
          </a:prstGeom>
          <a:noFill/>
          <a:ln w="19050" cap="flat" cmpd="sng" algn="ctr">
            <a:solidFill>
              <a:sysClr val="window" lastClr="FFFFFF">
                <a:lumMod val="65000"/>
              </a:sysClr>
            </a:solidFill>
            <a:prstDash val="solid"/>
          </a:ln>
          <a:effectLst/>
        </p:spPr>
        <p:txBody>
          <a:bodyPr rtlCol="0" anchor="ctr"/>
          <a:lstStyle/>
          <a:p>
            <a:pPr algn="ctr" defTabSz="1219272" fontAlgn="ctr">
              <a:defRPr/>
            </a:pPr>
            <a:endParaRPr lang="en-US" altLang="zh-CN" sz="2400" kern="0" dirty="0" smtClean="0">
              <a:solidFill>
                <a:prstClr val="black"/>
              </a:solidFill>
              <a:latin typeface="Huawei Sans" panose="020C0503030203020204" pitchFamily="34" charset="0"/>
              <a:cs typeface="+mn-ea"/>
              <a:sym typeface="Huawei Sans Light" panose="020C0303030203020204" pitchFamily="34" charset="0"/>
            </a:endParaRPr>
          </a:p>
        </p:txBody>
      </p:sp>
      <p:sp>
        <p:nvSpPr>
          <p:cNvPr id="94" name="文本框 93"/>
          <p:cNvSpPr txBox="1"/>
          <p:nvPr/>
        </p:nvSpPr>
        <p:spPr bwMode="gray">
          <a:xfrm>
            <a:off x="3138319" y="5900783"/>
            <a:ext cx="3179347" cy="338554"/>
          </a:xfrm>
          <a:prstGeom prst="rect">
            <a:avLst/>
          </a:prstGeom>
          <a:noFill/>
        </p:spPr>
        <p:txBody>
          <a:bodyPr wrap="square" rtlCol="0">
            <a:spAutoFit/>
          </a:bodyPr>
          <a:lstStyle/>
          <a:p>
            <a:pPr algn="ctr" fontAlgn="ctr"/>
            <a:r>
              <a:rPr lang="en-US" sz="1600" b="1" dirty="0" smtClean="0">
                <a:solidFill>
                  <a:prstClr val="black"/>
                </a:solidFill>
                <a:latin typeface="Huawei Sans" panose="020C0503030203020204" pitchFamily="34" charset="0"/>
              </a:rPr>
              <a:t>iMaster NCE-FabricInsight</a:t>
            </a:r>
            <a:endParaRPr lang="en-US" altLang="zh-CN" sz="1600" b="1" dirty="0">
              <a:solidFill>
                <a:prstClr val="black"/>
              </a:solidFill>
              <a:latin typeface="Huawei Sans" panose="020C0503030203020204" pitchFamily="34" charset="0"/>
            </a:endParaRPr>
          </a:p>
        </p:txBody>
      </p:sp>
      <p:sp>
        <p:nvSpPr>
          <p:cNvPr id="95" name="梯形 94"/>
          <p:cNvSpPr/>
          <p:nvPr/>
        </p:nvSpPr>
        <p:spPr bwMode="gray">
          <a:xfrm flipV="1">
            <a:off x="611680" y="5580586"/>
            <a:ext cx="7901551" cy="302575"/>
          </a:xfrm>
          <a:prstGeom prst="trapezoid">
            <a:avLst>
              <a:gd name="adj" fmla="val 644600"/>
            </a:avLst>
          </a:prstGeom>
          <a:gradFill>
            <a:gsLst>
              <a:gs pos="0">
                <a:schemeClr val="bg1">
                  <a:lumMod val="75000"/>
                </a:schemeClr>
              </a:gs>
              <a:gs pos="79000">
                <a:srgbClr val="F2F2F2"/>
              </a:gs>
            </a:gsLst>
            <a:lin ang="16200000" scaled="0"/>
          </a:gradFill>
          <a:ln w="9525" algn="ctr">
            <a:noFill/>
            <a:miter lim="800000"/>
          </a:ln>
          <a:extLst/>
        </p:spPr>
        <p:txBody>
          <a:bodyPr rot="10800000" vert="eaVert" lIns="46253" tIns="23126" rIns="46253" bIns="23126" anchor="ctr"/>
          <a:lstStyle/>
          <a:p>
            <a:pPr indent="-135000" defTabSz="685920" fontAlgn="ctr">
              <a:lnSpc>
                <a:spcPts val="2100"/>
              </a:lnSpc>
              <a:buClr>
                <a:srgbClr val="CC9900"/>
              </a:buClr>
              <a:buSzPct val="80000"/>
              <a:buFont typeface="Arial" pitchFamily="34" charset="0"/>
              <a:buChar char="•"/>
            </a:pPr>
            <a:endParaRPr lang="en-US" altLang="zh-CN" sz="900" dirty="0">
              <a:solidFill>
                <a:srgbClr val="1D1D1B"/>
              </a:solidFill>
              <a:latin typeface="Huawei Sans" panose="020C0503030203020204" pitchFamily="34" charset="0"/>
              <a:cs typeface="+mn-ea"/>
              <a:sym typeface="+mn-lt"/>
            </a:endParaRPr>
          </a:p>
        </p:txBody>
      </p:sp>
      <p:sp>
        <p:nvSpPr>
          <p:cNvPr id="96" name="梯形 95"/>
          <p:cNvSpPr/>
          <p:nvPr/>
        </p:nvSpPr>
        <p:spPr bwMode="gray">
          <a:xfrm flipV="1">
            <a:off x="8978111" y="5580588"/>
            <a:ext cx="2313178" cy="302574"/>
          </a:xfrm>
          <a:prstGeom prst="trapezoid">
            <a:avLst>
              <a:gd name="adj" fmla="val 322146"/>
            </a:avLst>
          </a:prstGeom>
          <a:gradFill>
            <a:gsLst>
              <a:gs pos="0">
                <a:schemeClr val="bg1">
                  <a:lumMod val="75000"/>
                </a:schemeClr>
              </a:gs>
              <a:gs pos="79000">
                <a:srgbClr val="F2F2F2"/>
              </a:gs>
            </a:gsLst>
            <a:lin ang="16200000" scaled="0"/>
          </a:gradFill>
          <a:ln w="9525" algn="ctr">
            <a:noFill/>
            <a:miter lim="800000"/>
          </a:ln>
          <a:extLst/>
        </p:spPr>
        <p:txBody>
          <a:bodyPr rot="10800000" vert="eaVert" lIns="46253" tIns="23126" rIns="46253" bIns="23126" anchor="ctr"/>
          <a:lstStyle/>
          <a:p>
            <a:pPr indent="-135000" defTabSz="685920" fontAlgn="ctr">
              <a:lnSpc>
                <a:spcPts val="2100"/>
              </a:lnSpc>
              <a:buClr>
                <a:srgbClr val="CC9900"/>
              </a:buClr>
              <a:buSzPct val="80000"/>
              <a:buFont typeface="Arial" pitchFamily="34" charset="0"/>
              <a:buChar char="•"/>
            </a:pPr>
            <a:endParaRPr lang="en-US" altLang="zh-CN" sz="900" dirty="0">
              <a:solidFill>
                <a:srgbClr val="1D1D1B"/>
              </a:solidFill>
              <a:latin typeface="Huawei Sans" panose="020C0503030203020204" pitchFamily="34" charset="0"/>
              <a:cs typeface="+mn-ea"/>
              <a:sym typeface="+mn-lt"/>
            </a:endParaRPr>
          </a:p>
        </p:txBody>
      </p:sp>
      <p:sp>
        <p:nvSpPr>
          <p:cNvPr id="97" name="文本框 96"/>
          <p:cNvSpPr txBox="1"/>
          <p:nvPr/>
        </p:nvSpPr>
        <p:spPr bwMode="gray">
          <a:xfrm>
            <a:off x="8934748" y="5900783"/>
            <a:ext cx="2386216" cy="338554"/>
          </a:xfrm>
          <a:prstGeom prst="rect">
            <a:avLst/>
          </a:prstGeom>
          <a:noFill/>
        </p:spPr>
        <p:txBody>
          <a:bodyPr wrap="square" rtlCol="0">
            <a:spAutoFit/>
          </a:bodyPr>
          <a:lstStyle/>
          <a:p>
            <a:pPr algn="ctr" fontAlgn="ctr"/>
            <a:r>
              <a:rPr lang="en-US" sz="1600" b="1" dirty="0" smtClean="0">
                <a:solidFill>
                  <a:prstClr val="black"/>
                </a:solidFill>
                <a:latin typeface="Huawei Sans" panose="020C0503030203020204" pitchFamily="34" charset="0"/>
              </a:rPr>
              <a:t>iMaster NCE-Fabric</a:t>
            </a:r>
            <a:endParaRPr lang="en-US" altLang="zh-CN" sz="1600" b="1" dirty="0">
              <a:solidFill>
                <a:prstClr val="black"/>
              </a:solidFill>
              <a:latin typeface="Huawei Sans" panose="020C0503030203020204" pitchFamily="34" charset="0"/>
            </a:endParaRPr>
          </a:p>
        </p:txBody>
      </p:sp>
      <p:grpSp>
        <p:nvGrpSpPr>
          <p:cNvPr id="99" name="组合 98">
            <a:extLst>
              <a:ext uri="{FF2B5EF4-FFF2-40B4-BE49-F238E27FC236}">
                <a16:creationId xmlns:a16="http://schemas.microsoft.com/office/drawing/2014/main" xmlns="" id="{18BAD502-4EC5-4653-802D-0538217FF216}"/>
              </a:ext>
            </a:extLst>
          </p:cNvPr>
          <p:cNvGrpSpPr/>
          <p:nvPr/>
        </p:nvGrpSpPr>
        <p:grpSpPr bwMode="gray">
          <a:xfrm>
            <a:off x="3841301" y="3413048"/>
            <a:ext cx="343031" cy="343143"/>
            <a:chOff x="12694526" y="4148711"/>
            <a:chExt cx="845459" cy="845472"/>
          </a:xfrm>
        </p:grpSpPr>
        <p:sp>
          <p:nvSpPr>
            <p:cNvPr id="108" name="椭圆 107">
              <a:extLst>
                <a:ext uri="{FF2B5EF4-FFF2-40B4-BE49-F238E27FC236}">
                  <a16:creationId xmlns:a16="http://schemas.microsoft.com/office/drawing/2014/main" xmlns="" id="{0525A635-9D86-47C8-8C97-4E737DFA7851}"/>
                </a:ext>
              </a:extLst>
            </p:cNvPr>
            <p:cNvSpPr/>
            <p:nvPr/>
          </p:nvSpPr>
          <p:spPr bwMode="gray">
            <a:xfrm flipH="1">
              <a:off x="12694526" y="4148711"/>
              <a:ext cx="845459" cy="845472"/>
            </a:xfrm>
            <a:prstGeom prst="ellipse">
              <a:avLst/>
            </a:prstGeom>
            <a:solidFill>
              <a:srgbClr val="EC7061"/>
            </a:solidFill>
            <a:ln w="25400" cap="flat" cmpd="sng" algn="ctr">
              <a:noFill/>
              <a:prstDash val="solid"/>
            </a:ln>
            <a:effectLst/>
          </p:spPr>
          <p:txBody>
            <a:bodyPr rtlCol="0" anchor="ctr"/>
            <a:lstStyle/>
            <a:p>
              <a:pPr algn="ctr" defTabSz="386703" fontAlgn="ctr">
                <a:defRPr/>
              </a:pPr>
              <a:endParaRPr lang="en-US" altLang="zh-CN" sz="1000" kern="0" dirty="0">
                <a:solidFill>
                  <a:srgbClr val="1D1D1A"/>
                </a:solidFill>
                <a:latin typeface="Huawei Sans" panose="020C0503030203020204" pitchFamily="34" charset="0"/>
                <a:cs typeface="+mn-ea"/>
                <a:sym typeface="Huawei Sans" panose="020C0503030203020204" pitchFamily="34" charset="0"/>
              </a:endParaRPr>
            </a:p>
          </p:txBody>
        </p:sp>
        <p:sp>
          <p:nvSpPr>
            <p:cNvPr id="109" name="Freeform 10">
              <a:extLst>
                <a:ext uri="{FF2B5EF4-FFF2-40B4-BE49-F238E27FC236}">
                  <a16:creationId xmlns:a16="http://schemas.microsoft.com/office/drawing/2014/main" xmlns="" id="{1C237055-E3A2-43D3-B827-C5300F3C973B}"/>
                </a:ext>
              </a:extLst>
            </p:cNvPr>
            <p:cNvSpPr>
              <a:spLocks noEditPoints="1"/>
            </p:cNvSpPr>
            <p:nvPr/>
          </p:nvSpPr>
          <p:spPr bwMode="gray">
            <a:xfrm flipH="1">
              <a:off x="12873185" y="4272463"/>
              <a:ext cx="488144" cy="551151"/>
            </a:xfrm>
            <a:custGeom>
              <a:avLst/>
              <a:gdLst>
                <a:gd name="T0" fmla="*/ 978 w 1066"/>
                <a:gd name="T1" fmla="*/ 1204 h 1204"/>
                <a:gd name="T2" fmla="*/ 448 w 1066"/>
                <a:gd name="T3" fmla="*/ 1204 h 1204"/>
                <a:gd name="T4" fmla="*/ 422 w 1066"/>
                <a:gd name="T5" fmla="*/ 1061 h 1204"/>
                <a:gd name="T6" fmla="*/ 398 w 1066"/>
                <a:gd name="T7" fmla="*/ 1040 h 1204"/>
                <a:gd name="T8" fmla="*/ 189 w 1066"/>
                <a:gd name="T9" fmla="*/ 1041 h 1204"/>
                <a:gd name="T10" fmla="*/ 146 w 1066"/>
                <a:gd name="T11" fmla="*/ 1002 h 1204"/>
                <a:gd name="T12" fmla="*/ 150 w 1066"/>
                <a:gd name="T13" fmla="*/ 928 h 1204"/>
                <a:gd name="T14" fmla="*/ 154 w 1066"/>
                <a:gd name="T15" fmla="*/ 857 h 1204"/>
                <a:gd name="T16" fmla="*/ 124 w 1066"/>
                <a:gd name="T17" fmla="*/ 846 h 1204"/>
                <a:gd name="T18" fmla="*/ 112 w 1066"/>
                <a:gd name="T19" fmla="*/ 824 h 1204"/>
                <a:gd name="T20" fmla="*/ 94 w 1066"/>
                <a:gd name="T21" fmla="*/ 721 h 1204"/>
                <a:gd name="T22" fmla="*/ 81 w 1066"/>
                <a:gd name="T23" fmla="*/ 713 h 1204"/>
                <a:gd name="T24" fmla="*/ 30 w 1066"/>
                <a:gd name="T25" fmla="*/ 703 h 1204"/>
                <a:gd name="T26" fmla="*/ 20 w 1066"/>
                <a:gd name="T27" fmla="*/ 663 h 1204"/>
                <a:gd name="T28" fmla="*/ 79 w 1066"/>
                <a:gd name="T29" fmla="*/ 605 h 1204"/>
                <a:gd name="T30" fmla="*/ 112 w 1066"/>
                <a:gd name="T31" fmla="*/ 487 h 1204"/>
                <a:gd name="T32" fmla="*/ 244 w 1066"/>
                <a:gd name="T33" fmla="*/ 134 h 1204"/>
                <a:gd name="T34" fmla="*/ 614 w 1066"/>
                <a:gd name="T35" fmla="*/ 8 h 1204"/>
                <a:gd name="T36" fmla="*/ 999 w 1066"/>
                <a:gd name="T37" fmla="*/ 217 h 1204"/>
                <a:gd name="T38" fmla="*/ 1061 w 1066"/>
                <a:gd name="T39" fmla="*/ 438 h 1204"/>
                <a:gd name="T40" fmla="*/ 942 w 1066"/>
                <a:gd name="T41" fmla="*/ 800 h 1204"/>
                <a:gd name="T42" fmla="*/ 931 w 1066"/>
                <a:gd name="T43" fmla="*/ 852 h 1204"/>
                <a:gd name="T44" fmla="*/ 977 w 1066"/>
                <a:gd name="T45" fmla="*/ 1186 h 1204"/>
                <a:gd name="T46" fmla="*/ 978 w 1066"/>
                <a:gd name="T47" fmla="*/ 1204 h 1204"/>
                <a:gd name="T48" fmla="*/ 596 w 1066"/>
                <a:gd name="T49" fmla="*/ 502 h 1204"/>
                <a:gd name="T50" fmla="*/ 724 w 1066"/>
                <a:gd name="T51" fmla="*/ 575 h 1204"/>
                <a:gd name="T52" fmla="*/ 733 w 1066"/>
                <a:gd name="T53" fmla="*/ 592 h 1204"/>
                <a:gd name="T54" fmla="*/ 770 w 1066"/>
                <a:gd name="T55" fmla="*/ 640 h 1204"/>
                <a:gd name="T56" fmla="*/ 821 w 1066"/>
                <a:gd name="T57" fmla="*/ 618 h 1204"/>
                <a:gd name="T58" fmla="*/ 815 w 1066"/>
                <a:gd name="T59" fmla="*/ 560 h 1204"/>
                <a:gd name="T60" fmla="*/ 757 w 1066"/>
                <a:gd name="T61" fmla="*/ 553 h 1204"/>
                <a:gd name="T62" fmla="*/ 741 w 1066"/>
                <a:gd name="T63" fmla="*/ 555 h 1204"/>
                <a:gd name="T64" fmla="*/ 615 w 1066"/>
                <a:gd name="T65" fmla="*/ 484 h 1204"/>
                <a:gd name="T66" fmla="*/ 627 w 1066"/>
                <a:gd name="T67" fmla="*/ 350 h 1204"/>
                <a:gd name="T68" fmla="*/ 630 w 1066"/>
                <a:gd name="T69" fmla="*/ 338 h 1204"/>
                <a:gd name="T70" fmla="*/ 694 w 1066"/>
                <a:gd name="T71" fmla="*/ 300 h 1204"/>
                <a:gd name="T72" fmla="*/ 710 w 1066"/>
                <a:gd name="T73" fmla="*/ 321 h 1204"/>
                <a:gd name="T74" fmla="*/ 834 w 1066"/>
                <a:gd name="T75" fmla="*/ 339 h 1204"/>
                <a:gd name="T76" fmla="*/ 870 w 1066"/>
                <a:gd name="T77" fmla="*/ 217 h 1204"/>
                <a:gd name="T78" fmla="*/ 759 w 1066"/>
                <a:gd name="T79" fmla="*/ 160 h 1204"/>
                <a:gd name="T80" fmla="*/ 682 w 1066"/>
                <a:gd name="T81" fmla="*/ 261 h 1204"/>
                <a:gd name="T82" fmla="*/ 674 w 1066"/>
                <a:gd name="T83" fmla="*/ 278 h 1204"/>
                <a:gd name="T84" fmla="*/ 609 w 1066"/>
                <a:gd name="T85" fmla="*/ 317 h 1204"/>
                <a:gd name="T86" fmla="*/ 394 w 1066"/>
                <a:gd name="T87" fmla="*/ 292 h 1204"/>
                <a:gd name="T88" fmla="*/ 378 w 1066"/>
                <a:gd name="T89" fmla="*/ 494 h 1204"/>
                <a:gd name="T90" fmla="*/ 596 w 1066"/>
                <a:gd name="T91" fmla="*/ 502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6" h="1204">
                  <a:moveTo>
                    <a:pt x="978" y="1204"/>
                  </a:moveTo>
                  <a:cubicBezTo>
                    <a:pt x="801" y="1204"/>
                    <a:pt x="625" y="1204"/>
                    <a:pt x="448" y="1204"/>
                  </a:cubicBezTo>
                  <a:cubicBezTo>
                    <a:pt x="439" y="1156"/>
                    <a:pt x="430" y="1109"/>
                    <a:pt x="422" y="1061"/>
                  </a:cubicBezTo>
                  <a:cubicBezTo>
                    <a:pt x="420" y="1046"/>
                    <a:pt x="415" y="1040"/>
                    <a:pt x="398" y="1040"/>
                  </a:cubicBezTo>
                  <a:cubicBezTo>
                    <a:pt x="329" y="1041"/>
                    <a:pt x="259" y="1041"/>
                    <a:pt x="189" y="1041"/>
                  </a:cubicBezTo>
                  <a:cubicBezTo>
                    <a:pt x="162" y="1041"/>
                    <a:pt x="147" y="1030"/>
                    <a:pt x="146" y="1002"/>
                  </a:cubicBezTo>
                  <a:cubicBezTo>
                    <a:pt x="145" y="978"/>
                    <a:pt x="148" y="953"/>
                    <a:pt x="150" y="928"/>
                  </a:cubicBezTo>
                  <a:cubicBezTo>
                    <a:pt x="103" y="894"/>
                    <a:pt x="103" y="889"/>
                    <a:pt x="154" y="857"/>
                  </a:cubicBezTo>
                  <a:cubicBezTo>
                    <a:pt x="145" y="854"/>
                    <a:pt x="133" y="852"/>
                    <a:pt x="124" y="846"/>
                  </a:cubicBezTo>
                  <a:cubicBezTo>
                    <a:pt x="118" y="842"/>
                    <a:pt x="111" y="831"/>
                    <a:pt x="112" y="824"/>
                  </a:cubicBezTo>
                  <a:cubicBezTo>
                    <a:pt x="118" y="787"/>
                    <a:pt x="102" y="755"/>
                    <a:pt x="94" y="721"/>
                  </a:cubicBezTo>
                  <a:cubicBezTo>
                    <a:pt x="93" y="717"/>
                    <a:pt x="86" y="714"/>
                    <a:pt x="81" y="713"/>
                  </a:cubicBezTo>
                  <a:cubicBezTo>
                    <a:pt x="64" y="709"/>
                    <a:pt x="46" y="708"/>
                    <a:pt x="30" y="703"/>
                  </a:cubicBezTo>
                  <a:cubicBezTo>
                    <a:pt x="2" y="695"/>
                    <a:pt x="0" y="682"/>
                    <a:pt x="20" y="663"/>
                  </a:cubicBezTo>
                  <a:cubicBezTo>
                    <a:pt x="40" y="644"/>
                    <a:pt x="60" y="625"/>
                    <a:pt x="79" y="605"/>
                  </a:cubicBezTo>
                  <a:cubicBezTo>
                    <a:pt x="111" y="572"/>
                    <a:pt x="120" y="532"/>
                    <a:pt x="112" y="487"/>
                  </a:cubicBezTo>
                  <a:cubicBezTo>
                    <a:pt x="87" y="344"/>
                    <a:pt x="133" y="227"/>
                    <a:pt x="244" y="134"/>
                  </a:cubicBezTo>
                  <a:cubicBezTo>
                    <a:pt x="351" y="43"/>
                    <a:pt x="474" y="0"/>
                    <a:pt x="614" y="8"/>
                  </a:cubicBezTo>
                  <a:cubicBezTo>
                    <a:pt x="774" y="17"/>
                    <a:pt x="907" y="81"/>
                    <a:pt x="999" y="217"/>
                  </a:cubicBezTo>
                  <a:cubicBezTo>
                    <a:pt x="1044" y="283"/>
                    <a:pt x="1066" y="358"/>
                    <a:pt x="1061" y="438"/>
                  </a:cubicBezTo>
                  <a:cubicBezTo>
                    <a:pt x="1053" y="569"/>
                    <a:pt x="1020" y="692"/>
                    <a:pt x="942" y="800"/>
                  </a:cubicBezTo>
                  <a:cubicBezTo>
                    <a:pt x="930" y="817"/>
                    <a:pt x="928" y="833"/>
                    <a:pt x="931" y="852"/>
                  </a:cubicBezTo>
                  <a:cubicBezTo>
                    <a:pt x="946" y="963"/>
                    <a:pt x="962" y="1075"/>
                    <a:pt x="977" y="1186"/>
                  </a:cubicBezTo>
                  <a:cubicBezTo>
                    <a:pt x="978" y="1191"/>
                    <a:pt x="978" y="1197"/>
                    <a:pt x="978" y="1204"/>
                  </a:cubicBezTo>
                  <a:close/>
                  <a:moveTo>
                    <a:pt x="596" y="502"/>
                  </a:moveTo>
                  <a:cubicBezTo>
                    <a:pt x="639" y="527"/>
                    <a:pt x="682" y="550"/>
                    <a:pt x="724" y="575"/>
                  </a:cubicBezTo>
                  <a:cubicBezTo>
                    <a:pt x="728" y="578"/>
                    <a:pt x="732" y="586"/>
                    <a:pt x="733" y="592"/>
                  </a:cubicBezTo>
                  <a:cubicBezTo>
                    <a:pt x="734" y="617"/>
                    <a:pt x="747" y="634"/>
                    <a:pt x="770" y="640"/>
                  </a:cubicBezTo>
                  <a:cubicBezTo>
                    <a:pt x="789" y="645"/>
                    <a:pt x="811" y="635"/>
                    <a:pt x="821" y="618"/>
                  </a:cubicBezTo>
                  <a:cubicBezTo>
                    <a:pt x="832" y="600"/>
                    <a:pt x="829" y="576"/>
                    <a:pt x="815" y="560"/>
                  </a:cubicBezTo>
                  <a:cubicBezTo>
                    <a:pt x="799" y="544"/>
                    <a:pt x="780" y="541"/>
                    <a:pt x="757" y="553"/>
                  </a:cubicBezTo>
                  <a:cubicBezTo>
                    <a:pt x="752" y="555"/>
                    <a:pt x="744" y="558"/>
                    <a:pt x="741" y="555"/>
                  </a:cubicBezTo>
                  <a:cubicBezTo>
                    <a:pt x="698" y="532"/>
                    <a:pt x="657" y="508"/>
                    <a:pt x="615" y="484"/>
                  </a:cubicBezTo>
                  <a:cubicBezTo>
                    <a:pt x="643" y="424"/>
                    <a:pt x="643" y="414"/>
                    <a:pt x="627" y="350"/>
                  </a:cubicBezTo>
                  <a:cubicBezTo>
                    <a:pt x="627" y="346"/>
                    <a:pt x="627" y="340"/>
                    <a:pt x="630" y="338"/>
                  </a:cubicBezTo>
                  <a:cubicBezTo>
                    <a:pt x="651" y="325"/>
                    <a:pt x="672" y="312"/>
                    <a:pt x="694" y="300"/>
                  </a:cubicBezTo>
                  <a:cubicBezTo>
                    <a:pt x="700" y="309"/>
                    <a:pt x="705" y="315"/>
                    <a:pt x="710" y="321"/>
                  </a:cubicBezTo>
                  <a:cubicBezTo>
                    <a:pt x="743" y="357"/>
                    <a:pt x="795" y="364"/>
                    <a:pt x="834" y="339"/>
                  </a:cubicBezTo>
                  <a:cubicBezTo>
                    <a:pt x="874" y="313"/>
                    <a:pt x="889" y="261"/>
                    <a:pt x="870" y="217"/>
                  </a:cubicBezTo>
                  <a:cubicBezTo>
                    <a:pt x="851" y="174"/>
                    <a:pt x="804" y="149"/>
                    <a:pt x="759" y="160"/>
                  </a:cubicBezTo>
                  <a:cubicBezTo>
                    <a:pt x="711" y="172"/>
                    <a:pt x="680" y="213"/>
                    <a:pt x="682" y="261"/>
                  </a:cubicBezTo>
                  <a:cubicBezTo>
                    <a:pt x="682" y="267"/>
                    <a:pt x="679" y="275"/>
                    <a:pt x="674" y="278"/>
                  </a:cubicBezTo>
                  <a:cubicBezTo>
                    <a:pt x="653" y="292"/>
                    <a:pt x="631" y="304"/>
                    <a:pt x="609" y="317"/>
                  </a:cubicBezTo>
                  <a:cubicBezTo>
                    <a:pt x="542" y="232"/>
                    <a:pt x="445" y="246"/>
                    <a:pt x="394" y="292"/>
                  </a:cubicBezTo>
                  <a:cubicBezTo>
                    <a:pt x="335" y="344"/>
                    <a:pt x="328" y="433"/>
                    <a:pt x="378" y="494"/>
                  </a:cubicBezTo>
                  <a:cubicBezTo>
                    <a:pt x="433" y="560"/>
                    <a:pt x="516" y="563"/>
                    <a:pt x="596" y="502"/>
                  </a:cubicBezTo>
                  <a:close/>
                </a:path>
              </a:pathLst>
            </a:custGeom>
            <a:solidFill>
              <a:srgbClr val="FFFFFF"/>
            </a:solidFill>
            <a:ln>
              <a:noFill/>
            </a:ln>
          </p:spPr>
          <p:txBody>
            <a:bodyPr vert="horz" wrap="square" lIns="19355" tIns="9677" rIns="19355" bIns="9677" numCol="1" anchor="t" anchorCtr="0" compatLnSpc="1"/>
            <a:lstStyle/>
            <a:p>
              <a:pPr defTabSz="386703" fontAlgn="ctr">
                <a:defRPr/>
              </a:pPr>
              <a:endParaRPr lang="en-US" altLang="zh-CN" sz="1000" kern="0" dirty="0">
                <a:solidFill>
                  <a:srgbClr val="1D1D1A"/>
                </a:solidFill>
                <a:latin typeface="Huawei Sans" panose="020C0503030203020204" pitchFamily="34" charset="0"/>
                <a:cs typeface="+mn-ea"/>
                <a:sym typeface="Huawei Sans" panose="020C0503030203020204" pitchFamily="34" charset="0"/>
              </a:endParaRPr>
            </a:p>
          </p:txBody>
        </p:sp>
      </p:grpSp>
      <p:sp>
        <p:nvSpPr>
          <p:cNvPr id="100" name="左中括号 99"/>
          <p:cNvSpPr/>
          <p:nvPr/>
        </p:nvSpPr>
        <p:spPr bwMode="gray">
          <a:xfrm>
            <a:off x="4291009" y="3212072"/>
            <a:ext cx="161065" cy="738572"/>
          </a:xfrm>
          <a:prstGeom prst="leftBracket">
            <a:avLst>
              <a:gd name="adj" fmla="val 42124"/>
            </a:avLst>
          </a:prstGeom>
          <a:noFill/>
          <a:ln w="19050" cap="flat" cmpd="sng" algn="ctr">
            <a:solidFill>
              <a:srgbClr val="EC7061"/>
            </a:solidFill>
            <a:prstDash val="solid"/>
            <a:miter lim="800000"/>
          </a:ln>
          <a:effectLst/>
        </p:spPr>
        <p:txBody>
          <a:bodyPr rtlCol="0" anchor="ctr"/>
          <a:lstStyle/>
          <a:p>
            <a:pPr algn="ctr" fontAlgn="ctr">
              <a:defRPr/>
            </a:pPr>
            <a:endParaRPr lang="en-US" altLang="zh-CN" kern="0" dirty="0" smtClean="0">
              <a:solidFill>
                <a:srgbClr val="1D1D1A"/>
              </a:solidFill>
              <a:latin typeface="Huawei Sans" panose="020C0503030203020204" pitchFamily="34" charset="0"/>
              <a:cs typeface="+mn-ea"/>
              <a:sym typeface="Huawei Sans" panose="020C0503030203020204" pitchFamily="34" charset="0"/>
            </a:endParaRPr>
          </a:p>
        </p:txBody>
      </p:sp>
      <p:cxnSp>
        <p:nvCxnSpPr>
          <p:cNvPr id="101" name="直接连接符 100"/>
          <p:cNvCxnSpPr>
            <a:stCxn id="108" idx="2"/>
            <a:endCxn id="100" idx="1"/>
          </p:cNvCxnSpPr>
          <p:nvPr/>
        </p:nvCxnSpPr>
        <p:spPr bwMode="gray">
          <a:xfrm flipV="1">
            <a:off x="4184332" y="3581358"/>
            <a:ext cx="106677" cy="3262"/>
          </a:xfrm>
          <a:prstGeom prst="line">
            <a:avLst/>
          </a:prstGeom>
          <a:noFill/>
          <a:ln w="19050" cap="flat" cmpd="sng" algn="ctr">
            <a:solidFill>
              <a:srgbClr val="EC7061"/>
            </a:solidFill>
            <a:prstDash val="solid"/>
            <a:miter lim="800000"/>
          </a:ln>
          <a:effectLst/>
        </p:spPr>
      </p:cxnSp>
      <p:sp>
        <p:nvSpPr>
          <p:cNvPr id="102" name="左中括号 101"/>
          <p:cNvSpPr/>
          <p:nvPr/>
        </p:nvSpPr>
        <p:spPr bwMode="gray">
          <a:xfrm>
            <a:off x="4459372" y="3029227"/>
            <a:ext cx="140265" cy="394586"/>
          </a:xfrm>
          <a:prstGeom prst="leftBracket">
            <a:avLst>
              <a:gd name="adj" fmla="val 36084"/>
            </a:avLst>
          </a:prstGeom>
          <a:noFill/>
          <a:ln w="19050" cap="flat" cmpd="sng" algn="ctr">
            <a:solidFill>
              <a:srgbClr val="EC7061"/>
            </a:solidFill>
            <a:prstDash val="solid"/>
            <a:miter lim="800000"/>
          </a:ln>
          <a:effectLst/>
        </p:spPr>
        <p:txBody>
          <a:bodyPr rtlCol="0" anchor="ctr"/>
          <a:lstStyle/>
          <a:p>
            <a:pPr algn="ctr" fontAlgn="ctr">
              <a:defRPr/>
            </a:pPr>
            <a:endParaRPr lang="en-US" altLang="zh-CN" kern="0" dirty="0" smtClean="0">
              <a:solidFill>
                <a:srgbClr val="1D1D1A"/>
              </a:solidFill>
              <a:latin typeface="Huawei Sans" panose="020C0503030203020204" pitchFamily="34" charset="0"/>
              <a:cs typeface="+mn-ea"/>
              <a:sym typeface="Huawei Sans" panose="020C0503030203020204" pitchFamily="34" charset="0"/>
            </a:endParaRPr>
          </a:p>
        </p:txBody>
      </p:sp>
      <p:sp>
        <p:nvSpPr>
          <p:cNvPr id="103" name="圆角矩形 102"/>
          <p:cNvSpPr/>
          <p:nvPr/>
        </p:nvSpPr>
        <p:spPr bwMode="gray">
          <a:xfrm>
            <a:off x="4608097" y="2915315"/>
            <a:ext cx="1365874" cy="227824"/>
          </a:xfrm>
          <a:prstGeom prst="roundRect">
            <a:avLst/>
          </a:prstGeom>
          <a:noFill/>
          <a:ln w="12700" cap="flat" cmpd="sng" algn="ctr">
            <a:solidFill>
              <a:srgbClr val="EC7061"/>
            </a:solidFill>
            <a:prstDash val="solid"/>
            <a:miter lim="800000"/>
          </a:ln>
          <a:effectLst/>
        </p:spPr>
        <p:txBody>
          <a:bodyPr lIns="0" tIns="0" rIns="0" bIns="0" rtlCol="0" anchor="ctr"/>
          <a:lstStyle/>
          <a:p>
            <a:pPr algn="ctr" fontAlgn="ctr">
              <a:defRPr/>
            </a:pPr>
            <a:r>
              <a:rPr lang="en-US" sz="1200" dirty="0" smtClean="0">
                <a:solidFill>
                  <a:srgbClr val="1D1D1A"/>
                </a:solidFill>
                <a:latin typeface="Huawei Sans" panose="020C0503030203020204" pitchFamily="34" charset="0"/>
              </a:rPr>
              <a:t>Knowledge point 1</a:t>
            </a:r>
            <a:endParaRPr lang="en-US" altLang="zh-CN" sz="1200" kern="0" dirty="0" smtClean="0">
              <a:solidFill>
                <a:srgbClr val="1D1D1A"/>
              </a:solidFill>
              <a:latin typeface="Huawei Sans" panose="020C0503030203020204" pitchFamily="34" charset="0"/>
              <a:cs typeface="+mn-ea"/>
              <a:sym typeface="Huawei Sans" panose="020C0503030203020204" pitchFamily="34" charset="0"/>
            </a:endParaRPr>
          </a:p>
        </p:txBody>
      </p:sp>
      <p:sp>
        <p:nvSpPr>
          <p:cNvPr id="104" name="圆角矩形 103"/>
          <p:cNvSpPr/>
          <p:nvPr/>
        </p:nvSpPr>
        <p:spPr bwMode="gray">
          <a:xfrm>
            <a:off x="4608457" y="3286737"/>
            <a:ext cx="1365874" cy="227824"/>
          </a:xfrm>
          <a:prstGeom prst="roundRect">
            <a:avLst/>
          </a:prstGeom>
          <a:solidFill>
            <a:srgbClr val="EC7061"/>
          </a:solidFill>
          <a:ln w="12700" cap="flat" cmpd="sng" algn="ctr">
            <a:solidFill>
              <a:srgbClr val="EC7061"/>
            </a:solidFill>
            <a:prstDash val="solid"/>
            <a:miter lim="800000"/>
          </a:ln>
          <a:effectLst/>
        </p:spPr>
        <p:txBody>
          <a:bodyPr lIns="0" tIns="0" rIns="0" bIns="0" rtlCol="0" anchor="ctr"/>
          <a:lstStyle/>
          <a:p>
            <a:pPr algn="ctr" fontAlgn="ctr">
              <a:defRPr/>
            </a:pPr>
            <a:r>
              <a:rPr lang="en-US" sz="1200" dirty="0" smtClean="0">
                <a:solidFill>
                  <a:srgbClr val="FFFFFF"/>
                </a:solidFill>
                <a:latin typeface="Huawei Sans" panose="020C0503030203020204" pitchFamily="34" charset="0"/>
              </a:rPr>
              <a:t>Knowledge point 2</a:t>
            </a:r>
            <a:endParaRPr lang="en-US" altLang="zh-CN" sz="1200" kern="0" dirty="0" smtClean="0">
              <a:solidFill>
                <a:srgbClr val="FFFFFF"/>
              </a:solidFill>
              <a:latin typeface="Huawei Sans" panose="020C0503030203020204" pitchFamily="34" charset="0"/>
              <a:cs typeface="+mn-ea"/>
              <a:sym typeface="Huawei Sans" panose="020C0503030203020204" pitchFamily="34" charset="0"/>
            </a:endParaRPr>
          </a:p>
        </p:txBody>
      </p:sp>
      <p:sp>
        <p:nvSpPr>
          <p:cNvPr id="105" name="圆角矩形 104"/>
          <p:cNvSpPr/>
          <p:nvPr/>
        </p:nvSpPr>
        <p:spPr bwMode="gray">
          <a:xfrm>
            <a:off x="4608459" y="3658157"/>
            <a:ext cx="1365874" cy="227824"/>
          </a:xfrm>
          <a:prstGeom prst="roundRect">
            <a:avLst/>
          </a:prstGeom>
          <a:noFill/>
          <a:ln w="12700" cap="flat" cmpd="sng" algn="ctr">
            <a:solidFill>
              <a:srgbClr val="EC7061"/>
            </a:solidFill>
            <a:prstDash val="solid"/>
            <a:miter lim="800000"/>
          </a:ln>
          <a:effectLst/>
        </p:spPr>
        <p:txBody>
          <a:bodyPr lIns="0" tIns="0" rIns="0" bIns="0" rtlCol="0" anchor="ctr"/>
          <a:lstStyle/>
          <a:p>
            <a:pPr algn="ctr" fontAlgn="ctr"/>
            <a:r>
              <a:rPr lang="en-US" sz="1200" dirty="0" smtClean="0">
                <a:solidFill>
                  <a:srgbClr val="1D1D1A"/>
                </a:solidFill>
                <a:latin typeface="Huawei Sans" panose="020C0503030203020204" pitchFamily="34" charset="0"/>
              </a:rPr>
              <a:t>Knowledge point 3</a:t>
            </a:r>
            <a:endParaRPr lang="en-US" altLang="zh-CN" sz="1200" kern="0" dirty="0">
              <a:solidFill>
                <a:srgbClr val="1D1D1A"/>
              </a:solidFill>
              <a:latin typeface="Huawei Sans" panose="020C0503030203020204" pitchFamily="34" charset="0"/>
              <a:cs typeface="+mn-ea"/>
              <a:sym typeface="Huawei Sans" panose="020C0503030203020204" pitchFamily="34" charset="0"/>
            </a:endParaRPr>
          </a:p>
        </p:txBody>
      </p:sp>
      <p:sp>
        <p:nvSpPr>
          <p:cNvPr id="106" name="圆角矩形 105"/>
          <p:cNvSpPr/>
          <p:nvPr/>
        </p:nvSpPr>
        <p:spPr bwMode="gray">
          <a:xfrm>
            <a:off x="4608459" y="4029578"/>
            <a:ext cx="1365874" cy="227824"/>
          </a:xfrm>
          <a:prstGeom prst="roundRect">
            <a:avLst/>
          </a:prstGeom>
          <a:noFill/>
          <a:ln w="12700" cap="flat" cmpd="sng" algn="ctr">
            <a:solidFill>
              <a:srgbClr val="EC7061"/>
            </a:solidFill>
            <a:prstDash val="solid"/>
            <a:miter lim="800000"/>
          </a:ln>
          <a:effectLst/>
        </p:spPr>
        <p:txBody>
          <a:bodyPr lIns="0" tIns="0" rIns="0" bIns="0" rtlCol="0" anchor="ctr"/>
          <a:lstStyle/>
          <a:p>
            <a:pPr algn="ctr" fontAlgn="ctr"/>
            <a:r>
              <a:rPr lang="en-US" sz="1200" dirty="0" smtClean="0">
                <a:solidFill>
                  <a:srgbClr val="1D1D1A"/>
                </a:solidFill>
                <a:latin typeface="Huawei Sans" panose="020C0503030203020204" pitchFamily="34" charset="0"/>
              </a:rPr>
              <a:t>Knowledge point 4</a:t>
            </a:r>
            <a:endParaRPr lang="en-US" altLang="zh-CN" sz="1200" kern="0" dirty="0">
              <a:solidFill>
                <a:srgbClr val="1D1D1A"/>
              </a:solidFill>
              <a:latin typeface="Huawei Sans" panose="020C0503030203020204" pitchFamily="34" charset="0"/>
              <a:cs typeface="+mn-ea"/>
              <a:sym typeface="Huawei Sans" panose="020C0503030203020204" pitchFamily="34" charset="0"/>
            </a:endParaRPr>
          </a:p>
        </p:txBody>
      </p:sp>
      <p:sp>
        <p:nvSpPr>
          <p:cNvPr id="107" name="左中括号 106"/>
          <p:cNvSpPr/>
          <p:nvPr/>
        </p:nvSpPr>
        <p:spPr bwMode="gray">
          <a:xfrm>
            <a:off x="4468194" y="3739035"/>
            <a:ext cx="140265" cy="394586"/>
          </a:xfrm>
          <a:prstGeom prst="leftBracket">
            <a:avLst>
              <a:gd name="adj" fmla="val 36084"/>
            </a:avLst>
          </a:prstGeom>
          <a:noFill/>
          <a:ln w="19050" cap="flat" cmpd="sng" algn="ctr">
            <a:solidFill>
              <a:srgbClr val="EC7061"/>
            </a:solidFill>
            <a:prstDash val="solid"/>
            <a:miter lim="800000"/>
          </a:ln>
          <a:effectLst/>
        </p:spPr>
        <p:txBody>
          <a:bodyPr rtlCol="0" anchor="ctr"/>
          <a:lstStyle/>
          <a:p>
            <a:pPr algn="ctr" fontAlgn="ctr">
              <a:defRPr/>
            </a:pPr>
            <a:endParaRPr lang="en-US" altLang="zh-CN" kern="0" dirty="0" smtClean="0">
              <a:solidFill>
                <a:srgbClr val="1D1D1A"/>
              </a:solidFill>
              <a:latin typeface="Huawei Sans" panose="020C0503030203020204" pitchFamily="34" charset="0"/>
              <a:cs typeface="+mn-ea"/>
              <a:sym typeface="Huawei Sans" panose="020C0503030203020204" pitchFamily="34" charset="0"/>
            </a:endParaRPr>
          </a:p>
        </p:txBody>
      </p:sp>
    </p:spTree>
    <p:extLst>
      <p:ext uri="{BB962C8B-B14F-4D97-AF65-F5344CB8AC3E}">
        <p14:creationId xmlns:p14="http://schemas.microsoft.com/office/powerpoint/2010/main" val="206065865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t>(Short-answer question) What is a DC?</a:t>
            </a:r>
            <a:endParaRPr lang="en-US" altLang="zh-CN" dirty="0" smtClean="0">
              <a:sym typeface="Huawei Sans" panose="020C0503030203020204" pitchFamily="34" charset="0"/>
            </a:endParaRPr>
          </a:p>
          <a:p>
            <a:r>
              <a:rPr lang="en-US" dirty="0" smtClean="0"/>
              <a:t>(Single</a:t>
            </a:r>
            <a:r>
              <a:rPr lang="en-US" altLang="zh-CN" dirty="0" smtClean="0"/>
              <a:t>-answer question</a:t>
            </a:r>
            <a:r>
              <a:rPr lang="en-US" dirty="0" smtClean="0"/>
              <a:t>) Which of the following protocols is used as the control plane in the Huawei </a:t>
            </a:r>
            <a:r>
              <a:rPr lang="en-US" dirty="0" err="1" smtClean="0"/>
              <a:t>CloudFabric</a:t>
            </a:r>
            <a:r>
              <a:rPr lang="en-US" dirty="0" smtClean="0"/>
              <a:t> </a:t>
            </a:r>
            <a:r>
              <a:rPr lang="en-US" altLang="zh-CN" dirty="0" smtClean="0"/>
              <a:t>S</a:t>
            </a:r>
            <a:r>
              <a:rPr lang="en-US" dirty="0" smtClean="0"/>
              <a:t>olution? (     )</a:t>
            </a:r>
          </a:p>
          <a:p>
            <a:pPr lvl="1"/>
            <a:r>
              <a:rPr lang="en-US" dirty="0" smtClean="0"/>
              <a:t>VLAN</a:t>
            </a:r>
          </a:p>
          <a:p>
            <a:pPr lvl="1"/>
            <a:r>
              <a:rPr lang="en-US" dirty="0" smtClean="0"/>
              <a:t>VXLAN</a:t>
            </a:r>
          </a:p>
          <a:p>
            <a:pPr lvl="1"/>
            <a:r>
              <a:rPr lang="en-US" dirty="0" smtClean="0"/>
              <a:t>EVPN</a:t>
            </a:r>
          </a:p>
          <a:p>
            <a:pPr lvl="1"/>
            <a:r>
              <a:rPr lang="en-US" dirty="0" smtClean="0"/>
              <a:t>VRRP</a:t>
            </a: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107030755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1019175" y="1844675"/>
            <a:ext cx="10153650" cy="4356100"/>
          </a:xfrm>
        </p:spPr>
        <p:txBody>
          <a:bodyPr/>
          <a:lstStyle/>
          <a:p>
            <a:r>
              <a:rPr lang="en-US" altLang="zh-CN" sz="2000" smtClean="0"/>
              <a:t>DCN </a:t>
            </a:r>
            <a:r>
              <a:rPr lang="en-US" sz="2000" smtClean="0"/>
              <a:t>has evolved from DCN 1.0 and DCN 2.0 to DCN 3.0. Currently, the spine-leaf architecture is </a:t>
            </a:r>
            <a:r>
              <a:rPr lang="en-US" altLang="zh-CN" sz="2000" smtClean="0"/>
              <a:t>typically </a:t>
            </a:r>
            <a:r>
              <a:rPr lang="en-US" sz="2000" smtClean="0"/>
              <a:t>used together with VXLAN and EVPN.</a:t>
            </a:r>
            <a:endParaRPr lang="en-US" altLang="zh-CN" sz="2000" smtClean="0">
              <a:sym typeface="Huawei Sans" panose="020C0503030203020204" pitchFamily="34" charset="0"/>
            </a:endParaRPr>
          </a:p>
          <a:p>
            <a:r>
              <a:rPr lang="en-US" sz="2000" smtClean="0"/>
              <a:t>DCs carry many mission-critical IT services, including virtualization, cloud computing, distributed storage, and AI applications. Knowing these services helps you better understand DCN technologies.</a:t>
            </a:r>
            <a:endParaRPr lang="en-US" altLang="zh-CN" sz="2000" smtClean="0">
              <a:sym typeface="Huawei Sans" panose="020C0503030203020204" pitchFamily="34" charset="0"/>
            </a:endParaRPr>
          </a:p>
          <a:p>
            <a:r>
              <a:rPr lang="en-US" sz="2000" smtClean="0"/>
              <a:t>Key </a:t>
            </a:r>
            <a:r>
              <a:rPr lang="en-US" altLang="zh-CN" sz="2000" smtClean="0"/>
              <a:t>DCN </a:t>
            </a:r>
            <a:r>
              <a:rPr lang="en-US" sz="2000" smtClean="0"/>
              <a:t>technologies include load balancing, M-LAG, VXLAN, EVPN, telemetry, and intelligent O&amp;M.</a:t>
            </a:r>
            <a:endParaRPr lang="en-US" altLang="zh-CN" sz="2000" smtClean="0">
              <a:sym typeface="Huawei Sans" panose="020C0503030203020204" pitchFamily="34" charset="0"/>
            </a:endParaRPr>
          </a:p>
          <a:p>
            <a:r>
              <a:rPr lang="en-US" sz="2000" smtClean="0"/>
              <a:t>This course provides an overview of the preceding contents to help you get a preliminary understanding of DCs.</a:t>
            </a:r>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258335492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9759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What Does a DC Have?</a:t>
            </a:r>
            <a:endParaRPr lang="en-US" dirty="0"/>
          </a:p>
        </p:txBody>
      </p:sp>
      <p:sp>
        <p:nvSpPr>
          <p:cNvPr id="9" name="文本占位符 8"/>
          <p:cNvSpPr>
            <a:spLocks noGrp="1"/>
          </p:cNvSpPr>
          <p:nvPr>
            <p:ph type="body" sz="quarter" idx="10"/>
          </p:nvPr>
        </p:nvSpPr>
        <p:spPr/>
        <p:txBody>
          <a:bodyPr/>
          <a:lstStyle/>
          <a:p>
            <a:pPr algn="l"/>
            <a:r>
              <a:rPr lang="en-US" sz="1600" smtClean="0"/>
              <a:t>DC devices are classified into computing devices, storage devices, and network devices, excluding DC infrastructure.</a:t>
            </a:r>
          </a:p>
          <a:p>
            <a:pPr algn="l"/>
            <a:endParaRPr lang="en-US" altLang="zh-CN" sz="1600" dirty="0">
              <a:sym typeface="Huawei Sans" panose="020C0503030203020204" pitchFamily="34" charset="0"/>
            </a:endParaRPr>
          </a:p>
        </p:txBody>
      </p:sp>
      <p:sp>
        <p:nvSpPr>
          <p:cNvPr id="3" name="文本占位符 3">
            <a:extLst>
              <a:ext uri="{FF2B5EF4-FFF2-40B4-BE49-F238E27FC236}">
                <a16:creationId xmlns:a16="http://schemas.microsoft.com/office/drawing/2014/main" xmlns="" id="{E71C4E94-931D-4D5E-AC5F-D8CE550C305F}"/>
              </a:ext>
            </a:extLst>
          </p:cNvPr>
          <p:cNvSpPr txBox="1">
            <a:spLocks/>
          </p:cNvSpPr>
          <p:nvPr/>
        </p:nvSpPr>
        <p:spPr bwMode="gray">
          <a:xfrm>
            <a:off x="468317" y="1233488"/>
            <a:ext cx="11276183" cy="1342993"/>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a:extLst>
              <a:ext uri="{FF2B5EF4-FFF2-40B4-BE49-F238E27FC236}">
                <a16:creationId xmlns:a16="http://schemas.microsoft.com/office/drawing/2014/main" xmlns="" id="{C9423655-F2E9-4AC5-85F6-170BFAE7FF9F}"/>
              </a:ext>
            </a:extLst>
          </p:cNvPr>
          <p:cNvSpPr/>
          <p:nvPr/>
        </p:nvSpPr>
        <p:spPr bwMode="gray">
          <a:xfrm>
            <a:off x="866388" y="1657728"/>
            <a:ext cx="3366108" cy="364249"/>
          </a:xfrm>
          <a:prstGeom prst="roundRect">
            <a:avLst/>
          </a:prstGeom>
          <a:solidFill>
            <a:srgbClr val="30B5C5"/>
          </a:solidFill>
          <a:ln>
            <a:solidFill>
              <a:srgbClr val="30B5C5"/>
            </a:solidFill>
          </a:ln>
        </p:spPr>
        <p:txBody>
          <a:bodyPr wrap="square" rtlCol="0" anchor="ctr" anchorCtr="0">
            <a:noAutofit/>
          </a:bodyPr>
          <a:lstStyle/>
          <a:p>
            <a:pPr algn="ctr" fontAlgn="ctr"/>
            <a:r>
              <a:rPr lang="en-US" sz="1400" b="1" dirty="0" smtClean="0">
                <a:solidFill>
                  <a:prstClr val="white"/>
                </a:solidFill>
                <a:latin typeface="Huawei Sans" panose="020C0503030203020204" pitchFamily="34" charset="0"/>
              </a:rPr>
              <a:t>Computing device</a:t>
            </a:r>
            <a:endParaRPr lang="en-US" sz="1400" b="1" dirty="0">
              <a:solidFill>
                <a:prstClr val="white"/>
              </a:solidFill>
              <a:latin typeface="Huawei Sans" panose="020C0503030203020204" pitchFamily="34" charset="0"/>
            </a:endParaRPr>
          </a:p>
        </p:txBody>
      </p:sp>
      <p:sp>
        <p:nvSpPr>
          <p:cNvPr id="7" name="圆角矩形 6">
            <a:extLst>
              <a:ext uri="{FF2B5EF4-FFF2-40B4-BE49-F238E27FC236}">
                <a16:creationId xmlns:a16="http://schemas.microsoft.com/office/drawing/2014/main" xmlns="" id="{77463A3E-6D23-433D-9FFA-560B667FE990}"/>
              </a:ext>
            </a:extLst>
          </p:cNvPr>
          <p:cNvSpPr/>
          <p:nvPr/>
        </p:nvSpPr>
        <p:spPr bwMode="gray">
          <a:xfrm>
            <a:off x="866388" y="2097756"/>
            <a:ext cx="3366108" cy="366887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a:extLst>
              <a:ext uri="{FF2B5EF4-FFF2-40B4-BE49-F238E27FC236}">
                <a16:creationId xmlns:a16="http://schemas.microsoft.com/office/drawing/2014/main" xmlns="" id="{BDE6A9A8-71D4-419F-8B04-186898487B5A}"/>
              </a:ext>
            </a:extLst>
          </p:cNvPr>
          <p:cNvSpPr/>
          <p:nvPr/>
        </p:nvSpPr>
        <p:spPr bwMode="gray">
          <a:xfrm>
            <a:off x="1152380" y="2274512"/>
            <a:ext cx="2838816"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Server</a:t>
            </a:r>
            <a:endParaRPr lang="en-US" sz="1400" dirty="0">
              <a:solidFill>
                <a:srgbClr val="30B5C5"/>
              </a:solidFill>
              <a:latin typeface="Huawei Sans" panose="020C0503030203020204" pitchFamily="34" charset="0"/>
            </a:endParaRPr>
          </a:p>
        </p:txBody>
      </p:sp>
      <p:sp>
        <p:nvSpPr>
          <p:cNvPr id="12" name="圆角矩形 26">
            <a:extLst>
              <a:ext uri="{FF2B5EF4-FFF2-40B4-BE49-F238E27FC236}">
                <a16:creationId xmlns:a16="http://schemas.microsoft.com/office/drawing/2014/main" xmlns="" id="{7492A5E5-4214-46C4-BD88-F09E943E8602}"/>
              </a:ext>
            </a:extLst>
          </p:cNvPr>
          <p:cNvSpPr/>
          <p:nvPr/>
        </p:nvSpPr>
        <p:spPr bwMode="gray">
          <a:xfrm>
            <a:off x="8188573" y="1657728"/>
            <a:ext cx="3366108" cy="364249"/>
          </a:xfrm>
          <a:prstGeom prst="roundRect">
            <a:avLst/>
          </a:prstGeom>
          <a:solidFill>
            <a:srgbClr val="30B5C5"/>
          </a:solidFill>
          <a:ln>
            <a:solidFill>
              <a:srgbClr val="30B5C5"/>
            </a:solidFill>
          </a:ln>
        </p:spPr>
        <p:txBody>
          <a:bodyPr wrap="square" rtlCol="0" anchor="ctr" anchorCtr="0">
            <a:noAutofit/>
          </a:bodyPr>
          <a:lstStyle/>
          <a:p>
            <a:pPr algn="ctr" fontAlgn="ctr"/>
            <a:r>
              <a:rPr lang="en-US" sz="1400" b="1" dirty="0" smtClean="0">
                <a:solidFill>
                  <a:prstClr val="white"/>
                </a:solidFill>
                <a:latin typeface="Huawei Sans" panose="020C0503030203020204" pitchFamily="34" charset="0"/>
              </a:rPr>
              <a:t>Network device</a:t>
            </a:r>
            <a:endParaRPr lang="en-US" sz="1400" b="1" dirty="0">
              <a:solidFill>
                <a:prstClr val="white"/>
              </a:solidFill>
              <a:latin typeface="Huawei Sans" panose="020C0503030203020204" pitchFamily="34" charset="0"/>
            </a:endParaRPr>
          </a:p>
        </p:txBody>
      </p:sp>
      <p:sp>
        <p:nvSpPr>
          <p:cNvPr id="13" name="圆角矩形 27">
            <a:extLst>
              <a:ext uri="{FF2B5EF4-FFF2-40B4-BE49-F238E27FC236}">
                <a16:creationId xmlns:a16="http://schemas.microsoft.com/office/drawing/2014/main" xmlns="" id="{AE262FFF-775D-44EB-9AE2-05EC24682E15}"/>
              </a:ext>
            </a:extLst>
          </p:cNvPr>
          <p:cNvSpPr/>
          <p:nvPr/>
        </p:nvSpPr>
        <p:spPr bwMode="gray">
          <a:xfrm>
            <a:off x="8188573" y="2097755"/>
            <a:ext cx="3366108" cy="366887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42">
            <a:extLst>
              <a:ext uri="{FF2B5EF4-FFF2-40B4-BE49-F238E27FC236}">
                <a16:creationId xmlns:a16="http://schemas.microsoft.com/office/drawing/2014/main" xmlns="" id="{9426900B-736E-48F6-9F19-D080DE43E07A}"/>
              </a:ext>
            </a:extLst>
          </p:cNvPr>
          <p:cNvSpPr/>
          <p:nvPr/>
        </p:nvSpPr>
        <p:spPr bwMode="gray">
          <a:xfrm>
            <a:off x="8474565" y="2268537"/>
            <a:ext cx="2838816"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Router</a:t>
            </a:r>
            <a:endParaRPr lang="en-US" sz="1400" dirty="0">
              <a:solidFill>
                <a:srgbClr val="30B5C5"/>
              </a:solidFill>
              <a:latin typeface="Huawei Sans" panose="020C0503030203020204" pitchFamily="34" charset="0"/>
            </a:endParaRPr>
          </a:p>
        </p:txBody>
      </p:sp>
      <p:sp>
        <p:nvSpPr>
          <p:cNvPr id="15" name="圆角矩形 43">
            <a:extLst>
              <a:ext uri="{FF2B5EF4-FFF2-40B4-BE49-F238E27FC236}">
                <a16:creationId xmlns:a16="http://schemas.microsoft.com/office/drawing/2014/main" xmlns="" id="{AE62FFB3-E3C2-4575-B04A-6BD52FF66F54}"/>
              </a:ext>
            </a:extLst>
          </p:cNvPr>
          <p:cNvSpPr/>
          <p:nvPr/>
        </p:nvSpPr>
        <p:spPr bwMode="gray">
          <a:xfrm>
            <a:off x="8474565" y="2837789"/>
            <a:ext cx="2838816"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Switch</a:t>
            </a:r>
            <a:endParaRPr lang="en-US" sz="1400" dirty="0">
              <a:solidFill>
                <a:srgbClr val="30B5C5"/>
              </a:solidFill>
              <a:latin typeface="Huawei Sans" panose="020C0503030203020204" pitchFamily="34" charset="0"/>
            </a:endParaRPr>
          </a:p>
        </p:txBody>
      </p:sp>
      <p:sp>
        <p:nvSpPr>
          <p:cNvPr id="16" name="圆角矩形 44">
            <a:extLst>
              <a:ext uri="{FF2B5EF4-FFF2-40B4-BE49-F238E27FC236}">
                <a16:creationId xmlns:a16="http://schemas.microsoft.com/office/drawing/2014/main" xmlns="" id="{38B3FDBB-4426-4334-8183-2BCB1D2C1CA0}"/>
              </a:ext>
            </a:extLst>
          </p:cNvPr>
          <p:cNvSpPr/>
          <p:nvPr/>
        </p:nvSpPr>
        <p:spPr bwMode="gray">
          <a:xfrm>
            <a:off x="8474565" y="3407041"/>
            <a:ext cx="2838816"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Firewall</a:t>
            </a:r>
            <a:endParaRPr lang="en-US" sz="1400" dirty="0">
              <a:solidFill>
                <a:srgbClr val="30B5C5"/>
              </a:solidFill>
              <a:latin typeface="Huawei Sans" panose="020C0503030203020204" pitchFamily="34" charset="0"/>
            </a:endParaRPr>
          </a:p>
        </p:txBody>
      </p:sp>
      <p:sp>
        <p:nvSpPr>
          <p:cNvPr id="18" name="圆角矩形 48">
            <a:extLst>
              <a:ext uri="{FF2B5EF4-FFF2-40B4-BE49-F238E27FC236}">
                <a16:creationId xmlns:a16="http://schemas.microsoft.com/office/drawing/2014/main" xmlns="" id="{C72CB7C3-5331-4528-980C-5419595385C8}"/>
              </a:ext>
            </a:extLst>
          </p:cNvPr>
          <p:cNvSpPr/>
          <p:nvPr/>
        </p:nvSpPr>
        <p:spPr bwMode="gray">
          <a:xfrm>
            <a:off x="4378115" y="1657728"/>
            <a:ext cx="3634473" cy="364249"/>
          </a:xfrm>
          <a:prstGeom prst="roundRect">
            <a:avLst/>
          </a:prstGeom>
          <a:solidFill>
            <a:srgbClr val="30B5C5"/>
          </a:solidFill>
          <a:ln>
            <a:solidFill>
              <a:srgbClr val="30B5C5"/>
            </a:solidFill>
          </a:ln>
        </p:spPr>
        <p:txBody>
          <a:bodyPr wrap="square" rtlCol="0" anchor="ctr" anchorCtr="0">
            <a:noAutofit/>
          </a:bodyPr>
          <a:lstStyle/>
          <a:p>
            <a:pPr algn="ctr" fontAlgn="ctr"/>
            <a:r>
              <a:rPr lang="en-US" sz="1400" b="1" dirty="0" smtClean="0">
                <a:solidFill>
                  <a:prstClr val="white"/>
                </a:solidFill>
                <a:latin typeface="Huawei Sans" panose="020C0503030203020204" pitchFamily="34" charset="0"/>
              </a:rPr>
              <a:t>Storage device</a:t>
            </a:r>
            <a:endParaRPr lang="en-US" sz="1400" b="1" dirty="0">
              <a:solidFill>
                <a:prstClr val="white"/>
              </a:solidFill>
              <a:latin typeface="Huawei Sans" panose="020C0503030203020204" pitchFamily="34" charset="0"/>
            </a:endParaRPr>
          </a:p>
        </p:txBody>
      </p:sp>
      <p:sp>
        <p:nvSpPr>
          <p:cNvPr id="19" name="圆角矩形 49">
            <a:extLst>
              <a:ext uri="{FF2B5EF4-FFF2-40B4-BE49-F238E27FC236}">
                <a16:creationId xmlns:a16="http://schemas.microsoft.com/office/drawing/2014/main" xmlns="" id="{3C5BBCC6-BCDA-44DC-8F60-1C23A67C6C3D}"/>
              </a:ext>
            </a:extLst>
          </p:cNvPr>
          <p:cNvSpPr/>
          <p:nvPr/>
        </p:nvSpPr>
        <p:spPr bwMode="gray">
          <a:xfrm>
            <a:off x="4378115" y="2097756"/>
            <a:ext cx="3634473" cy="366887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53">
            <a:extLst>
              <a:ext uri="{FF2B5EF4-FFF2-40B4-BE49-F238E27FC236}">
                <a16:creationId xmlns:a16="http://schemas.microsoft.com/office/drawing/2014/main" xmlns="" id="{3A5861A5-7C28-402A-8A08-9B6BF1A73AC6}"/>
              </a:ext>
            </a:extLst>
          </p:cNvPr>
          <p:cNvSpPr/>
          <p:nvPr/>
        </p:nvSpPr>
        <p:spPr bwMode="gray">
          <a:xfrm>
            <a:off x="4748332" y="2254105"/>
            <a:ext cx="2838816"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Storage array</a:t>
            </a:r>
            <a:endParaRPr lang="en-US" sz="1400" dirty="0">
              <a:solidFill>
                <a:srgbClr val="30B5C5"/>
              </a:solidFill>
              <a:latin typeface="Huawei Sans" panose="020C0503030203020204" pitchFamily="34" charset="0"/>
            </a:endParaRPr>
          </a:p>
        </p:txBody>
      </p:sp>
      <p:sp>
        <p:nvSpPr>
          <p:cNvPr id="27" name="圆角矩形 43">
            <a:extLst>
              <a:ext uri="{FF2B5EF4-FFF2-40B4-BE49-F238E27FC236}">
                <a16:creationId xmlns:a16="http://schemas.microsoft.com/office/drawing/2014/main" xmlns="" id="{76577E3B-87E0-4BCC-9194-9E0305B2FC7B}"/>
              </a:ext>
            </a:extLst>
          </p:cNvPr>
          <p:cNvSpPr/>
          <p:nvPr/>
        </p:nvSpPr>
        <p:spPr bwMode="gray">
          <a:xfrm>
            <a:off x="8474565" y="3976292"/>
            <a:ext cx="2838816"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Load balancer (LB)</a:t>
            </a:r>
            <a:endParaRPr lang="en-US" sz="1400" dirty="0">
              <a:solidFill>
                <a:srgbClr val="30B5C5"/>
              </a:solidFill>
              <a:latin typeface="Huawei Sans" panose="020C0503030203020204" pitchFamily="34" charset="0"/>
            </a:endParaRPr>
          </a:p>
        </p:txBody>
      </p:sp>
      <p:sp>
        <p:nvSpPr>
          <p:cNvPr id="28" name="圆角矩形 44">
            <a:extLst>
              <a:ext uri="{FF2B5EF4-FFF2-40B4-BE49-F238E27FC236}">
                <a16:creationId xmlns:a16="http://schemas.microsoft.com/office/drawing/2014/main" xmlns="" id="{ED49331C-A0B7-46D9-A3E0-4834843AD9C9}"/>
              </a:ext>
            </a:extLst>
          </p:cNvPr>
          <p:cNvSpPr/>
          <p:nvPr/>
        </p:nvSpPr>
        <p:spPr bwMode="gray">
          <a:xfrm>
            <a:off x="8474565" y="4545543"/>
            <a:ext cx="2838816"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IDS/IPS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a:extLst>
              <a:ext uri="{FF2B5EF4-FFF2-40B4-BE49-F238E27FC236}">
                <a16:creationId xmlns:a16="http://schemas.microsoft.com/office/drawing/2014/main" xmlns="" id="{EC751BE6-2D93-4B7C-9583-8A50AE439DE3}"/>
              </a:ext>
            </a:extLst>
          </p:cNvPr>
          <p:cNvSpPr txBox="1"/>
          <p:nvPr/>
        </p:nvSpPr>
        <p:spPr bwMode="gray">
          <a:xfrm flipH="1">
            <a:off x="1003669" y="4436612"/>
            <a:ext cx="3214790" cy="867930"/>
          </a:xfrm>
          <a:prstGeom prst="rect">
            <a:avLst/>
          </a:prstGeom>
          <a:noFill/>
        </p:spPr>
        <p:txBody>
          <a:bodyPr wrap="square" rtlCol="0" anchor="ctr">
            <a:spAutoFit/>
          </a:bodyPr>
          <a:lstStyle>
            <a:defPPr>
              <a:defRPr lang="en-US"/>
            </a:defPPr>
            <a:lvl1pPr marL="285750" indent="-285750">
              <a:lnSpc>
                <a:spcPct val="140000"/>
              </a:lnSpc>
              <a:buFont typeface="Arial" panose="020B0604020202020204" pitchFamily="34" charset="0"/>
              <a:buChar char="•"/>
              <a:defRPr sz="1600"/>
            </a:lvl1pPr>
          </a:lstStyle>
          <a:p>
            <a:pPr fontAlgn="ctr"/>
            <a:r>
              <a:rPr lang="en-US" sz="1200" dirty="0" smtClean="0">
                <a:latin typeface="Huawei Sans" panose="020C0503030203020204" pitchFamily="34" charset="0"/>
              </a:rPr>
              <a:t>FusionServer Pro intelligent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rPr>
              <a:t>TaiShan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rPr>
              <a:t>Atlas AI computing platform</a:t>
            </a:r>
            <a:endParaRPr lang="en-US" sz="1200" dirty="0">
              <a:latin typeface="Huawei Sans" panose="020C0503030203020204" pitchFamily="34" charset="0"/>
            </a:endParaRPr>
          </a:p>
        </p:txBody>
      </p:sp>
      <p:sp>
        <p:nvSpPr>
          <p:cNvPr id="33" name="文本框 32">
            <a:extLst>
              <a:ext uri="{FF2B5EF4-FFF2-40B4-BE49-F238E27FC236}">
                <a16:creationId xmlns:a16="http://schemas.microsoft.com/office/drawing/2014/main" xmlns="" id="{032056C3-778F-4790-A820-537AAC987B7D}"/>
              </a:ext>
            </a:extLst>
          </p:cNvPr>
          <p:cNvSpPr txBox="1"/>
          <p:nvPr/>
        </p:nvSpPr>
        <p:spPr bwMode="gray">
          <a:xfrm flipH="1">
            <a:off x="4493812" y="4436612"/>
            <a:ext cx="3634472" cy="867930"/>
          </a:xfrm>
          <a:prstGeom prst="rect">
            <a:avLst/>
          </a:prstGeom>
          <a:noFill/>
        </p:spPr>
        <p:txBody>
          <a:bodyPr wrap="square" rtlCol="0" anchor="ctr">
            <a:spAutoFit/>
          </a:bodyPr>
          <a:lstStyle/>
          <a:p>
            <a:pPr marL="285750" indent="-285750" fontAlgn="ctr">
              <a:lnSpc>
                <a:spcPct val="140000"/>
              </a:lnSpc>
              <a:buFont typeface="Arial" panose="020B0604020202020204" pitchFamily="34" charset="0"/>
              <a:buChar char="•"/>
            </a:pPr>
            <a:r>
              <a:rPr lang="en-US" sz="1200" dirty="0" smtClean="0">
                <a:latin typeface="Huawei Sans" panose="020C0503030203020204" pitchFamily="34" charset="0"/>
              </a:rPr>
              <a:t>OceanStor Dorado all-flash storage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40000"/>
              </a:lnSpc>
              <a:buFont typeface="Arial" panose="020B0604020202020204" pitchFamily="34" charset="0"/>
              <a:buChar char="•"/>
            </a:pPr>
            <a:r>
              <a:rPr lang="en-US" sz="1200" dirty="0" smtClean="0">
                <a:latin typeface="Huawei Sans" panose="020C0503030203020204" pitchFamily="34" charset="0"/>
              </a:rPr>
              <a:t>OceanStor V5 hybrid flash storage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40000"/>
              </a:lnSpc>
              <a:buFont typeface="Arial" panose="020B0604020202020204" pitchFamily="34" charset="0"/>
              <a:buChar char="•"/>
            </a:pPr>
            <a:r>
              <a:rPr lang="en-US" sz="1200" dirty="0" smtClean="0">
                <a:latin typeface="Huawei Sans" panose="020C0503030203020204" pitchFamily="34" charset="0"/>
              </a:rPr>
              <a:t>FusionStorage cloud storage</a:t>
            </a:r>
            <a:endParaRPr lang="en-US" sz="1200" dirty="0">
              <a:latin typeface="Huawei Sans" panose="020C0503030203020204" pitchFamily="34" charset="0"/>
            </a:endParaRPr>
          </a:p>
        </p:txBody>
      </p:sp>
      <p:sp>
        <p:nvSpPr>
          <p:cNvPr id="34" name="圆角矩形 53">
            <a:extLst>
              <a:ext uri="{FF2B5EF4-FFF2-40B4-BE49-F238E27FC236}">
                <a16:creationId xmlns:a16="http://schemas.microsoft.com/office/drawing/2014/main" xmlns="" id="{0913DF2E-8653-42A7-857E-7C7CB92C2D4D}"/>
              </a:ext>
            </a:extLst>
          </p:cNvPr>
          <p:cNvSpPr/>
          <p:nvPr/>
        </p:nvSpPr>
        <p:spPr bwMode="gray">
          <a:xfrm>
            <a:off x="4748332" y="2832209"/>
            <a:ext cx="2838816"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Cloud storage</a:t>
            </a:r>
            <a:endParaRPr lang="en-US" sz="1400" dirty="0">
              <a:solidFill>
                <a:srgbClr val="30B5C5"/>
              </a:solidFill>
              <a:latin typeface="Huawei Sans" panose="020C0503030203020204" pitchFamily="34" charset="0"/>
            </a:endParaRPr>
          </a:p>
        </p:txBody>
      </p:sp>
      <p:sp>
        <p:nvSpPr>
          <p:cNvPr id="5" name="椭圆 4">
            <a:extLst>
              <a:ext uri="{FF2B5EF4-FFF2-40B4-BE49-F238E27FC236}">
                <a16:creationId xmlns:a16="http://schemas.microsoft.com/office/drawing/2014/main" xmlns="" id="{0963D433-732F-41ED-A498-91F5C93D5FF8}"/>
              </a:ext>
            </a:extLst>
          </p:cNvPr>
          <p:cNvSpPr/>
          <p:nvPr/>
        </p:nvSpPr>
        <p:spPr bwMode="gray">
          <a:xfrm>
            <a:off x="9581704" y="5288266"/>
            <a:ext cx="82768" cy="84974"/>
          </a:xfrm>
          <a:prstGeom prst="ellipse">
            <a:avLst/>
          </a:prstGeom>
          <a:solidFill>
            <a:srgbClr val="94DAE2"/>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endParaRPr lang="en-US" altLang="zh-CN" sz="14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a:extLst>
              <a:ext uri="{FF2B5EF4-FFF2-40B4-BE49-F238E27FC236}">
                <a16:creationId xmlns:a16="http://schemas.microsoft.com/office/drawing/2014/main" xmlns="" id="{A9439A1D-1E28-4C59-BD48-9ED9EEBC30FA}"/>
              </a:ext>
            </a:extLst>
          </p:cNvPr>
          <p:cNvSpPr/>
          <p:nvPr/>
        </p:nvSpPr>
        <p:spPr bwMode="gray">
          <a:xfrm>
            <a:off x="9833089" y="5288266"/>
            <a:ext cx="82768" cy="84974"/>
          </a:xfrm>
          <a:prstGeom prst="ellipse">
            <a:avLst/>
          </a:prstGeom>
          <a:solidFill>
            <a:srgbClr val="94DAE2"/>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endParaRPr lang="en-US" altLang="zh-CN" sz="14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a:extLst>
              <a:ext uri="{FF2B5EF4-FFF2-40B4-BE49-F238E27FC236}">
                <a16:creationId xmlns:a16="http://schemas.microsoft.com/office/drawing/2014/main" xmlns="" id="{B353A080-DF43-4AB2-83BD-3BCCD0A6FA6C}"/>
              </a:ext>
            </a:extLst>
          </p:cNvPr>
          <p:cNvSpPr/>
          <p:nvPr/>
        </p:nvSpPr>
        <p:spPr bwMode="gray">
          <a:xfrm>
            <a:off x="10084473" y="5288266"/>
            <a:ext cx="82768" cy="84974"/>
          </a:xfrm>
          <a:prstGeom prst="ellipse">
            <a:avLst/>
          </a:prstGeom>
          <a:solidFill>
            <a:srgbClr val="94DAE2"/>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endParaRPr lang="en-US" altLang="zh-CN" sz="14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896224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a:extLst>
              <a:ext uri="{FF2B5EF4-FFF2-40B4-BE49-F238E27FC236}">
                <a16:creationId xmlns:a16="http://schemas.microsoft.com/office/drawing/2014/main" xmlns="" id="{B5C19991-9A59-4EBF-A29F-343E900492AE}"/>
              </a:ext>
            </a:extLst>
          </p:cNvPr>
          <p:cNvSpPr/>
          <p:nvPr/>
        </p:nvSpPr>
        <p:spPr bwMode="gray">
          <a:xfrm>
            <a:off x="1875057" y="4432614"/>
            <a:ext cx="4792578" cy="1309779"/>
          </a:xfrm>
          <a:prstGeom prst="rect">
            <a:avLst/>
          </a:prstGeom>
          <a:noFill/>
          <a:ln w="19050">
            <a:solidFill>
              <a:schemeClr val="bg1">
                <a:lumMod val="75000"/>
              </a:schemeClr>
            </a:solidFill>
            <a:prstDash val="dash"/>
            <a:tailEnd type="triangle"/>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云形 47">
            <a:extLst>
              <a:ext uri="{FF2B5EF4-FFF2-40B4-BE49-F238E27FC236}">
                <a16:creationId xmlns:a16="http://schemas.microsoft.com/office/drawing/2014/main" xmlns="" id="{FA2CF197-CADC-4789-8B3B-83096ED2CA34}"/>
              </a:ext>
            </a:extLst>
          </p:cNvPr>
          <p:cNvSpPr/>
          <p:nvPr/>
        </p:nvSpPr>
        <p:spPr bwMode="gray">
          <a:xfrm>
            <a:off x="2228704" y="4528124"/>
            <a:ext cx="3494907" cy="907137"/>
          </a:xfrm>
          <a:prstGeom prst="cloud">
            <a:avLst/>
          </a:prstGeom>
          <a:solidFill>
            <a:schemeClr val="bg1">
              <a:lumMod val="85000"/>
              <a:alpha val="81000"/>
            </a:schemeClr>
          </a:solidFill>
          <a:ln w="3175">
            <a:solidFill>
              <a:schemeClr val="bg1">
                <a:lumMod val="85000"/>
              </a:schemeClr>
            </a:solidFill>
            <a:headEnd type="none" w="med" len="med"/>
            <a:tailEnd type="none" w="med" len="med"/>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云形 44">
            <a:extLst>
              <a:ext uri="{FF2B5EF4-FFF2-40B4-BE49-F238E27FC236}">
                <a16:creationId xmlns:a16="http://schemas.microsoft.com/office/drawing/2014/main" xmlns="" id="{36F40510-2D06-4345-BF36-28FE08295B8E}"/>
              </a:ext>
            </a:extLst>
          </p:cNvPr>
          <p:cNvSpPr/>
          <p:nvPr/>
        </p:nvSpPr>
        <p:spPr bwMode="gray">
          <a:xfrm>
            <a:off x="2228704" y="2031370"/>
            <a:ext cx="7537284" cy="1419101"/>
          </a:xfrm>
          <a:prstGeom prst="cloud">
            <a:avLst/>
          </a:prstGeom>
          <a:solidFill>
            <a:srgbClr val="BEE9EE"/>
          </a:solidFill>
          <a:ln w="3175">
            <a:solidFill>
              <a:srgbClr val="BEE9EE"/>
            </a:solidFill>
            <a:headEnd type="none" w="med" len="med"/>
            <a:tailEnd type="none" w="med" len="med"/>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1C0DDC1C-4E9D-4780-A145-F68C40866DF3}"/>
              </a:ext>
            </a:extLst>
          </p:cNvPr>
          <p:cNvSpPr>
            <a:spLocks noGrp="1"/>
          </p:cNvSpPr>
          <p:nvPr>
            <p:ph type="title"/>
          </p:nvPr>
        </p:nvSpPr>
        <p:spPr/>
        <p:txBody>
          <a:bodyPr/>
          <a:lstStyle/>
          <a:p>
            <a:r>
              <a:rPr lang="en-US" smtClean="0"/>
              <a:t>Typical DC Networking</a:t>
            </a:r>
            <a:endParaRPr lang="en-US" dirty="0"/>
          </a:p>
        </p:txBody>
      </p:sp>
      <p:sp>
        <p:nvSpPr>
          <p:cNvPr id="3" name="文本占位符 2"/>
          <p:cNvSpPr>
            <a:spLocks noGrp="1"/>
          </p:cNvSpPr>
          <p:nvPr>
            <p:ph type="body" sz="quarter" idx="10"/>
          </p:nvPr>
        </p:nvSpPr>
        <p:spPr/>
        <p:txBody>
          <a:bodyPr/>
          <a:lstStyle/>
          <a:p>
            <a:pPr algn="l"/>
            <a:r>
              <a:rPr lang="en-US" sz="1600" smtClean="0"/>
              <a:t>Typical DC networking consists of the DCN, storage area network (SAN), and servers.</a:t>
            </a:r>
          </a:p>
          <a:p>
            <a:pPr algn="l"/>
            <a:endParaRPr lang="en-US" altLang="zh-CN" sz="1600" dirty="0">
              <a:sym typeface="Huawei Sans" panose="020C0503030203020204" pitchFamily="34" charset="0"/>
            </a:endParaRPr>
          </a:p>
        </p:txBody>
      </p:sp>
      <p:pic>
        <p:nvPicPr>
          <p:cNvPr id="35" name="图片 34">
            <a:extLst>
              <a:ext uri="{FF2B5EF4-FFF2-40B4-BE49-F238E27FC236}">
                <a16:creationId xmlns:a16="http://schemas.microsoft.com/office/drawing/2014/main" xmlns="" id="{EB8CABDD-B68B-4733-B513-06F6A2472F0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63656" y="2816113"/>
            <a:ext cx="540000" cy="442800"/>
          </a:xfrm>
          <a:prstGeom prst="rect">
            <a:avLst/>
          </a:prstGeom>
        </p:spPr>
      </p:pic>
      <p:pic>
        <p:nvPicPr>
          <p:cNvPr id="36" name="图片 35">
            <a:extLst>
              <a:ext uri="{FF2B5EF4-FFF2-40B4-BE49-F238E27FC236}">
                <a16:creationId xmlns:a16="http://schemas.microsoft.com/office/drawing/2014/main" xmlns="" id="{AB3A6F27-4A79-4D1F-B962-97A70C7982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15352" y="2005554"/>
            <a:ext cx="540000" cy="442174"/>
          </a:xfrm>
          <a:prstGeom prst="rect">
            <a:avLst/>
          </a:prstGeom>
        </p:spPr>
      </p:pic>
      <p:pic>
        <p:nvPicPr>
          <p:cNvPr id="37" name="图片 36">
            <a:extLst>
              <a:ext uri="{FF2B5EF4-FFF2-40B4-BE49-F238E27FC236}">
                <a16:creationId xmlns:a16="http://schemas.microsoft.com/office/drawing/2014/main" xmlns="" id="{8A6932B9-60FA-4DB4-A671-59C399CCF9C5}"/>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644317" y="3769474"/>
            <a:ext cx="540000" cy="442800"/>
          </a:xfrm>
          <a:prstGeom prst="rect">
            <a:avLst/>
          </a:prstGeom>
        </p:spPr>
      </p:pic>
      <p:sp>
        <p:nvSpPr>
          <p:cNvPr id="38" name="矩形 37">
            <a:extLst>
              <a:ext uri="{FF2B5EF4-FFF2-40B4-BE49-F238E27FC236}">
                <a16:creationId xmlns:a16="http://schemas.microsoft.com/office/drawing/2014/main" xmlns="" id="{DB5D0BC0-95B4-4AEF-BE5D-91E7CDA6B4AF}"/>
              </a:ext>
            </a:extLst>
          </p:cNvPr>
          <p:cNvSpPr/>
          <p:nvPr/>
        </p:nvSpPr>
        <p:spPr bwMode="gray">
          <a:xfrm>
            <a:off x="1875057" y="1900040"/>
            <a:ext cx="8526376" cy="1598060"/>
          </a:xfrm>
          <a:prstGeom prst="rect">
            <a:avLst/>
          </a:prstGeom>
          <a:noFill/>
          <a:ln w="19050">
            <a:solidFill>
              <a:srgbClr val="C00000"/>
            </a:solidFill>
            <a:prstDash val="dash"/>
            <a:tailEnd type="triangle"/>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38">
            <a:extLst>
              <a:ext uri="{FF2B5EF4-FFF2-40B4-BE49-F238E27FC236}">
                <a16:creationId xmlns:a16="http://schemas.microsoft.com/office/drawing/2014/main" xmlns="" id="{8A84A214-CFBC-4920-8A1D-E89A3723472E}"/>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571427" y="3769474"/>
            <a:ext cx="540000" cy="442800"/>
          </a:xfrm>
          <a:prstGeom prst="rect">
            <a:avLst/>
          </a:prstGeom>
        </p:spPr>
      </p:pic>
      <p:pic>
        <p:nvPicPr>
          <p:cNvPr id="40" name="图片 39">
            <a:extLst>
              <a:ext uri="{FF2B5EF4-FFF2-40B4-BE49-F238E27FC236}">
                <a16:creationId xmlns:a16="http://schemas.microsoft.com/office/drawing/2014/main" xmlns="" id="{E6922606-146D-41E3-AF2A-C38DD624E87E}"/>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498537" y="3769474"/>
            <a:ext cx="540000" cy="442800"/>
          </a:xfrm>
          <a:prstGeom prst="rect">
            <a:avLst/>
          </a:prstGeom>
        </p:spPr>
      </p:pic>
      <p:pic>
        <p:nvPicPr>
          <p:cNvPr id="42" name="图片 41" descr="存储阵列-蓝.png">
            <a:extLst>
              <a:ext uri="{FF2B5EF4-FFF2-40B4-BE49-F238E27FC236}">
                <a16:creationId xmlns:a16="http://schemas.microsoft.com/office/drawing/2014/main" xmlns="" id="{E619CCDD-C3E3-44C4-B123-069D272C1B8F}"/>
              </a:ext>
            </a:extLst>
          </p:cNvPr>
          <p:cNvPicPr>
            <a:picLocks noChangeAspect="1"/>
          </p:cNvPicPr>
          <p:nvPr/>
        </p:nvPicPr>
        <p:blipFill>
          <a:blip r:embed="rId6" cstate="print"/>
          <a:stretch>
            <a:fillRect/>
          </a:stretch>
        </p:blipFill>
        <p:spPr bwMode="gray">
          <a:xfrm>
            <a:off x="2538904" y="5104617"/>
            <a:ext cx="540000" cy="441818"/>
          </a:xfrm>
          <a:prstGeom prst="rect">
            <a:avLst/>
          </a:prstGeom>
        </p:spPr>
      </p:pic>
      <p:pic>
        <p:nvPicPr>
          <p:cNvPr id="46" name="图片 45">
            <a:extLst>
              <a:ext uri="{FF2B5EF4-FFF2-40B4-BE49-F238E27FC236}">
                <a16:creationId xmlns:a16="http://schemas.microsoft.com/office/drawing/2014/main" xmlns="" id="{44525F32-0209-4150-9023-7AB67502A04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06896" y="2816113"/>
            <a:ext cx="540000" cy="442800"/>
          </a:xfrm>
          <a:prstGeom prst="rect">
            <a:avLst/>
          </a:prstGeom>
        </p:spPr>
      </p:pic>
      <p:pic>
        <p:nvPicPr>
          <p:cNvPr id="47" name="图片 46">
            <a:extLst>
              <a:ext uri="{FF2B5EF4-FFF2-40B4-BE49-F238E27FC236}">
                <a16:creationId xmlns:a16="http://schemas.microsoft.com/office/drawing/2014/main" xmlns="" id="{13C9196A-3A18-4DEF-A32C-11A9A19F7BE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43089" y="2816113"/>
            <a:ext cx="540000" cy="442800"/>
          </a:xfrm>
          <a:prstGeom prst="rect">
            <a:avLst/>
          </a:prstGeom>
        </p:spPr>
      </p:pic>
      <p:pic>
        <p:nvPicPr>
          <p:cNvPr id="50" name="图片 49" descr="存储阵列-蓝.png">
            <a:extLst>
              <a:ext uri="{FF2B5EF4-FFF2-40B4-BE49-F238E27FC236}">
                <a16:creationId xmlns:a16="http://schemas.microsoft.com/office/drawing/2014/main" xmlns="" id="{178A07CB-8CD7-48A9-A457-6E209B8F2C3D}"/>
              </a:ext>
            </a:extLst>
          </p:cNvPr>
          <p:cNvPicPr>
            <a:picLocks noChangeAspect="1"/>
          </p:cNvPicPr>
          <p:nvPr/>
        </p:nvPicPr>
        <p:blipFill>
          <a:blip r:embed="rId6" cstate="print"/>
          <a:stretch>
            <a:fillRect/>
          </a:stretch>
        </p:blipFill>
        <p:spPr bwMode="gray">
          <a:xfrm>
            <a:off x="3455339" y="5104617"/>
            <a:ext cx="540000" cy="441818"/>
          </a:xfrm>
          <a:prstGeom prst="rect">
            <a:avLst/>
          </a:prstGeom>
        </p:spPr>
      </p:pic>
      <p:pic>
        <p:nvPicPr>
          <p:cNvPr id="51" name="图片 50" descr="存储阵列-蓝.png">
            <a:extLst>
              <a:ext uri="{FF2B5EF4-FFF2-40B4-BE49-F238E27FC236}">
                <a16:creationId xmlns:a16="http://schemas.microsoft.com/office/drawing/2014/main" xmlns="" id="{171689CE-B46F-4860-A637-8CBD983D1AC4}"/>
              </a:ext>
            </a:extLst>
          </p:cNvPr>
          <p:cNvPicPr>
            <a:picLocks noChangeAspect="1"/>
          </p:cNvPicPr>
          <p:nvPr/>
        </p:nvPicPr>
        <p:blipFill>
          <a:blip r:embed="rId6" cstate="print"/>
          <a:stretch>
            <a:fillRect/>
          </a:stretch>
        </p:blipFill>
        <p:spPr bwMode="gray">
          <a:xfrm>
            <a:off x="4431606" y="5104617"/>
            <a:ext cx="540000" cy="441818"/>
          </a:xfrm>
          <a:prstGeom prst="rect">
            <a:avLst/>
          </a:prstGeom>
        </p:spPr>
      </p:pic>
      <p:pic>
        <p:nvPicPr>
          <p:cNvPr id="52" name="图片 51">
            <a:extLst>
              <a:ext uri="{FF2B5EF4-FFF2-40B4-BE49-F238E27FC236}">
                <a16:creationId xmlns:a16="http://schemas.microsoft.com/office/drawing/2014/main" xmlns="" id="{4392A381-F97C-4D57-AAF0-12735154065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765035" y="2007491"/>
            <a:ext cx="540000" cy="442174"/>
          </a:xfrm>
          <a:prstGeom prst="rect">
            <a:avLst/>
          </a:prstGeom>
        </p:spPr>
      </p:pic>
      <p:cxnSp>
        <p:nvCxnSpPr>
          <p:cNvPr id="53" name="直接连接符 52">
            <a:extLst>
              <a:ext uri="{FF2B5EF4-FFF2-40B4-BE49-F238E27FC236}">
                <a16:creationId xmlns:a16="http://schemas.microsoft.com/office/drawing/2014/main" xmlns="" id="{30886CBE-CC61-4D3A-BC2E-AC75C03400A5}"/>
              </a:ext>
            </a:extLst>
          </p:cNvPr>
          <p:cNvCxnSpPr>
            <a:cxnSpLocks/>
          </p:cNvCxnSpPr>
          <p:nvPr/>
        </p:nvCxnSpPr>
        <p:spPr bwMode="gray">
          <a:xfrm>
            <a:off x="2561787" y="3368527"/>
            <a:ext cx="3507276" cy="0"/>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56" name="直接连接符 55">
            <a:extLst>
              <a:ext uri="{FF2B5EF4-FFF2-40B4-BE49-F238E27FC236}">
                <a16:creationId xmlns:a16="http://schemas.microsoft.com/office/drawing/2014/main" xmlns="" id="{E60C21EB-B314-4400-AF56-CCF6AE1E4F48}"/>
              </a:ext>
            </a:extLst>
          </p:cNvPr>
          <p:cNvCxnSpPr>
            <a:cxnSpLocks/>
            <a:endCxn id="37" idx="0"/>
          </p:cNvCxnSpPr>
          <p:nvPr/>
        </p:nvCxnSpPr>
        <p:spPr bwMode="gray">
          <a:xfrm>
            <a:off x="2914317" y="3361556"/>
            <a:ext cx="0" cy="407918"/>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59" name="直接连接符 58">
            <a:extLst>
              <a:ext uri="{FF2B5EF4-FFF2-40B4-BE49-F238E27FC236}">
                <a16:creationId xmlns:a16="http://schemas.microsoft.com/office/drawing/2014/main" xmlns="" id="{AA1D04E2-63E2-41BB-8482-A2DDCEA44E88}"/>
              </a:ext>
            </a:extLst>
          </p:cNvPr>
          <p:cNvCxnSpPr>
            <a:cxnSpLocks/>
          </p:cNvCxnSpPr>
          <p:nvPr/>
        </p:nvCxnSpPr>
        <p:spPr bwMode="gray">
          <a:xfrm>
            <a:off x="3837010" y="3361556"/>
            <a:ext cx="0" cy="407918"/>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60" name="直接连接符 59">
            <a:extLst>
              <a:ext uri="{FF2B5EF4-FFF2-40B4-BE49-F238E27FC236}">
                <a16:creationId xmlns:a16="http://schemas.microsoft.com/office/drawing/2014/main" xmlns="" id="{4F78D553-B59C-433B-A167-8B2D031C3797}"/>
              </a:ext>
            </a:extLst>
          </p:cNvPr>
          <p:cNvCxnSpPr>
            <a:cxnSpLocks/>
          </p:cNvCxnSpPr>
          <p:nvPr/>
        </p:nvCxnSpPr>
        <p:spPr bwMode="gray">
          <a:xfrm>
            <a:off x="4775473" y="3361556"/>
            <a:ext cx="0" cy="407918"/>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62" name="直接连接符 61">
            <a:extLst>
              <a:ext uri="{FF2B5EF4-FFF2-40B4-BE49-F238E27FC236}">
                <a16:creationId xmlns:a16="http://schemas.microsoft.com/office/drawing/2014/main" xmlns="" id="{C62284BA-8268-4292-A4DA-EA95C5EA130A}"/>
              </a:ext>
            </a:extLst>
          </p:cNvPr>
          <p:cNvCxnSpPr>
            <a:cxnSpLocks/>
          </p:cNvCxnSpPr>
          <p:nvPr/>
        </p:nvCxnSpPr>
        <p:spPr bwMode="gray">
          <a:xfrm>
            <a:off x="2914317" y="4203718"/>
            <a:ext cx="0" cy="407918"/>
          </a:xfrm>
          <a:prstGeom prst="line">
            <a:avLst/>
          </a:prstGeom>
          <a:solidFill>
            <a:schemeClr val="accent1"/>
          </a:solidFill>
          <a:ln w="19050" cap="flat" cmpd="sng" algn="ctr">
            <a:solidFill>
              <a:srgbClr val="E0E0E0"/>
            </a:solidFill>
            <a:prstDash val="solid"/>
            <a:round/>
            <a:headEnd type="none" w="med" len="med"/>
            <a:tailEnd type="none" w="med" len="med"/>
          </a:ln>
          <a:effectLst/>
        </p:spPr>
      </p:cxnSp>
      <p:cxnSp>
        <p:nvCxnSpPr>
          <p:cNvPr id="63" name="直接连接符 62">
            <a:extLst>
              <a:ext uri="{FF2B5EF4-FFF2-40B4-BE49-F238E27FC236}">
                <a16:creationId xmlns:a16="http://schemas.microsoft.com/office/drawing/2014/main" xmlns="" id="{8787817B-2AA8-45B4-83CB-D5F7DC08D552}"/>
              </a:ext>
            </a:extLst>
          </p:cNvPr>
          <p:cNvCxnSpPr>
            <a:cxnSpLocks/>
          </p:cNvCxnSpPr>
          <p:nvPr/>
        </p:nvCxnSpPr>
        <p:spPr bwMode="gray">
          <a:xfrm>
            <a:off x="3837010" y="4203718"/>
            <a:ext cx="0" cy="407918"/>
          </a:xfrm>
          <a:prstGeom prst="line">
            <a:avLst/>
          </a:prstGeom>
          <a:solidFill>
            <a:schemeClr val="accent1"/>
          </a:solidFill>
          <a:ln w="19050" cap="flat" cmpd="sng" algn="ctr">
            <a:solidFill>
              <a:srgbClr val="E0E0E0"/>
            </a:solidFill>
            <a:prstDash val="solid"/>
            <a:round/>
            <a:headEnd type="none" w="med" len="med"/>
            <a:tailEnd type="none" w="med" len="med"/>
          </a:ln>
          <a:effectLst/>
        </p:spPr>
      </p:cxnSp>
      <p:cxnSp>
        <p:nvCxnSpPr>
          <p:cNvPr id="64" name="直接连接符 63">
            <a:extLst>
              <a:ext uri="{FF2B5EF4-FFF2-40B4-BE49-F238E27FC236}">
                <a16:creationId xmlns:a16="http://schemas.microsoft.com/office/drawing/2014/main" xmlns="" id="{E7B8E7E8-E522-4CF0-AD05-5D776071D2CA}"/>
              </a:ext>
            </a:extLst>
          </p:cNvPr>
          <p:cNvCxnSpPr>
            <a:cxnSpLocks/>
          </p:cNvCxnSpPr>
          <p:nvPr/>
        </p:nvCxnSpPr>
        <p:spPr bwMode="gray">
          <a:xfrm>
            <a:off x="4775473" y="4203718"/>
            <a:ext cx="0" cy="407918"/>
          </a:xfrm>
          <a:prstGeom prst="line">
            <a:avLst/>
          </a:prstGeom>
          <a:solidFill>
            <a:schemeClr val="accent1"/>
          </a:solidFill>
          <a:ln w="19050" cap="flat" cmpd="sng" algn="ctr">
            <a:solidFill>
              <a:srgbClr val="E0E0E0"/>
            </a:solidFill>
            <a:prstDash val="solid"/>
            <a:round/>
            <a:headEnd type="none" w="med" len="med"/>
            <a:tailEnd type="none" w="med" len="med"/>
          </a:ln>
          <a:effectLst/>
        </p:spPr>
      </p:cxnSp>
      <p:sp>
        <p:nvSpPr>
          <p:cNvPr id="66" name="文本框 65">
            <a:extLst>
              <a:ext uri="{FF2B5EF4-FFF2-40B4-BE49-F238E27FC236}">
                <a16:creationId xmlns:a16="http://schemas.microsoft.com/office/drawing/2014/main" xmlns="" id="{C6687884-D477-40D3-8FF4-671E6ECAD451}"/>
              </a:ext>
            </a:extLst>
          </p:cNvPr>
          <p:cNvSpPr txBox="1"/>
          <p:nvPr/>
        </p:nvSpPr>
        <p:spPr bwMode="gray">
          <a:xfrm>
            <a:off x="4921851" y="5273237"/>
            <a:ext cx="1826141" cy="307777"/>
          </a:xfrm>
          <a:prstGeom prst="rect">
            <a:avLst/>
          </a:prstGeom>
          <a:noFill/>
        </p:spPr>
        <p:txBody>
          <a:bodyPr wrap="none" rtlCol="0">
            <a:spAutoFit/>
          </a:bodyPr>
          <a:lstStyle/>
          <a:p>
            <a:pPr fontAlgn="ctr"/>
            <a:r>
              <a:rPr lang="en-US" sz="1400" dirty="0" smtClean="0">
                <a:latin typeface="Huawei Sans" panose="020C0503030203020204" pitchFamily="34" charset="0"/>
              </a:rPr>
              <a:t>SAN (storage array)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a:extLst>
              <a:ext uri="{FF2B5EF4-FFF2-40B4-BE49-F238E27FC236}">
                <a16:creationId xmlns:a16="http://schemas.microsoft.com/office/drawing/2014/main" xmlns="" id="{D1005BAE-277D-4FED-916B-5B9BFA4B25C0}"/>
              </a:ext>
            </a:extLst>
          </p:cNvPr>
          <p:cNvSpPr txBox="1"/>
          <p:nvPr/>
        </p:nvSpPr>
        <p:spPr bwMode="gray">
          <a:xfrm>
            <a:off x="3001371" y="4725131"/>
            <a:ext cx="1949573" cy="307777"/>
          </a:xfrm>
          <a:prstGeom prst="rect">
            <a:avLst/>
          </a:prstGeom>
          <a:noFill/>
        </p:spPr>
        <p:txBody>
          <a:bodyPr wrap="none" rtlCol="0">
            <a:spAutoFit/>
          </a:bodyPr>
          <a:lstStyle/>
          <a:p>
            <a:pPr fontAlgn="ctr"/>
            <a:r>
              <a:rPr lang="en-US" sz="1400" dirty="0" smtClean="0">
                <a:latin typeface="Huawei Sans" panose="020C0503030203020204" pitchFamily="34" charset="0"/>
              </a:rPr>
              <a:t>Storage network (FC)</a:t>
            </a:r>
            <a:endParaRPr lang="en-US" sz="1400" dirty="0">
              <a:latin typeface="Huawei Sans" panose="020C0503030203020204" pitchFamily="34" charset="0"/>
            </a:endParaRPr>
          </a:p>
        </p:txBody>
      </p:sp>
      <p:sp>
        <p:nvSpPr>
          <p:cNvPr id="68" name="文本框 67">
            <a:extLst>
              <a:ext uri="{FF2B5EF4-FFF2-40B4-BE49-F238E27FC236}">
                <a16:creationId xmlns:a16="http://schemas.microsoft.com/office/drawing/2014/main" xmlns="" id="{891E8B49-9A45-427F-80BB-2A0BB60628AC}"/>
              </a:ext>
            </a:extLst>
          </p:cNvPr>
          <p:cNvSpPr txBox="1"/>
          <p:nvPr/>
        </p:nvSpPr>
        <p:spPr bwMode="gray">
          <a:xfrm>
            <a:off x="638076" y="3806746"/>
            <a:ext cx="2074607" cy="307777"/>
          </a:xfrm>
          <a:prstGeom prst="rect">
            <a:avLst/>
          </a:prstGeom>
          <a:noFill/>
        </p:spPr>
        <p:txBody>
          <a:bodyPr wrap="none" rtlCol="0">
            <a:spAutoFit/>
          </a:bodyPr>
          <a:lstStyle/>
          <a:p>
            <a:pPr fontAlgn="ctr"/>
            <a:r>
              <a:rPr lang="en-US" sz="1400" dirty="0" smtClean="0">
                <a:latin typeface="Huawei Sans" panose="020C0503030203020204" pitchFamily="34" charset="0"/>
              </a:rPr>
              <a:t>Server (compute node)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a:extLst>
              <a:ext uri="{FF2B5EF4-FFF2-40B4-BE49-F238E27FC236}">
                <a16:creationId xmlns:a16="http://schemas.microsoft.com/office/drawing/2014/main" xmlns="" id="{D0976278-9CDD-4E89-BFAA-B7E143FE95B8}"/>
              </a:ext>
            </a:extLst>
          </p:cNvPr>
          <p:cNvSpPr txBox="1"/>
          <p:nvPr/>
        </p:nvSpPr>
        <p:spPr bwMode="gray">
          <a:xfrm>
            <a:off x="5703273" y="2300492"/>
            <a:ext cx="918841" cy="307777"/>
          </a:xfrm>
          <a:prstGeom prst="rect">
            <a:avLst/>
          </a:prstGeom>
          <a:noFill/>
        </p:spPr>
        <p:txBody>
          <a:bodyPr wrap="none" rtlCol="0">
            <a:spAutoFit/>
          </a:bodyPr>
          <a:lstStyle/>
          <a:p>
            <a:pPr fontAlgn="ctr"/>
            <a:r>
              <a:rPr lang="en-US" sz="1400" dirty="0" smtClean="0">
                <a:latin typeface="Huawei Sans" panose="020C0503030203020204" pitchFamily="34" charset="0"/>
              </a:rPr>
              <a:t>DCN (IP)</a:t>
            </a:r>
            <a:endParaRPr lang="en-US" sz="1400" dirty="0">
              <a:latin typeface="Huawei Sans" panose="020C0503030203020204" pitchFamily="34" charset="0"/>
            </a:endParaRPr>
          </a:p>
        </p:txBody>
      </p:sp>
      <p:pic>
        <p:nvPicPr>
          <p:cNvPr id="73" name="图片 72">
            <a:extLst>
              <a:ext uri="{FF2B5EF4-FFF2-40B4-BE49-F238E27FC236}">
                <a16:creationId xmlns:a16="http://schemas.microsoft.com/office/drawing/2014/main" xmlns="" id="{53A599B6-C356-4A20-B56C-C2DE2925BD36}"/>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346748" y="3769474"/>
            <a:ext cx="540000" cy="442800"/>
          </a:xfrm>
          <a:prstGeom prst="rect">
            <a:avLst/>
          </a:prstGeom>
        </p:spPr>
      </p:pic>
      <p:pic>
        <p:nvPicPr>
          <p:cNvPr id="74" name="图片 73">
            <a:extLst>
              <a:ext uri="{FF2B5EF4-FFF2-40B4-BE49-F238E27FC236}">
                <a16:creationId xmlns:a16="http://schemas.microsoft.com/office/drawing/2014/main" xmlns="" id="{5D3F2E11-DCC8-4ECB-9FAB-8E83004689FA}"/>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273858" y="3769474"/>
            <a:ext cx="540000" cy="442800"/>
          </a:xfrm>
          <a:prstGeom prst="rect">
            <a:avLst/>
          </a:prstGeom>
        </p:spPr>
      </p:pic>
      <p:pic>
        <p:nvPicPr>
          <p:cNvPr id="75" name="图片 74">
            <a:extLst>
              <a:ext uri="{FF2B5EF4-FFF2-40B4-BE49-F238E27FC236}">
                <a16:creationId xmlns:a16="http://schemas.microsoft.com/office/drawing/2014/main" xmlns="" id="{EA0FC357-C060-4B0C-B13B-FF5DE838A9E6}"/>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200969" y="3769474"/>
            <a:ext cx="540000" cy="442800"/>
          </a:xfrm>
          <a:prstGeom prst="rect">
            <a:avLst/>
          </a:prstGeom>
        </p:spPr>
      </p:pic>
      <p:cxnSp>
        <p:nvCxnSpPr>
          <p:cNvPr id="76" name="直接连接符 75">
            <a:extLst>
              <a:ext uri="{FF2B5EF4-FFF2-40B4-BE49-F238E27FC236}">
                <a16:creationId xmlns:a16="http://schemas.microsoft.com/office/drawing/2014/main" xmlns="" id="{A9E75B22-CF0B-45D7-8657-2594C4630217}"/>
              </a:ext>
            </a:extLst>
          </p:cNvPr>
          <p:cNvCxnSpPr>
            <a:cxnSpLocks/>
          </p:cNvCxnSpPr>
          <p:nvPr/>
        </p:nvCxnSpPr>
        <p:spPr bwMode="gray">
          <a:xfrm>
            <a:off x="7201033" y="3368527"/>
            <a:ext cx="2643351" cy="0"/>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77" name="直接连接符 76">
            <a:extLst>
              <a:ext uri="{FF2B5EF4-FFF2-40B4-BE49-F238E27FC236}">
                <a16:creationId xmlns:a16="http://schemas.microsoft.com/office/drawing/2014/main" xmlns="" id="{D58E3F1C-382F-47F8-99D1-1FF1AB2910B1}"/>
              </a:ext>
            </a:extLst>
          </p:cNvPr>
          <p:cNvCxnSpPr>
            <a:cxnSpLocks/>
          </p:cNvCxnSpPr>
          <p:nvPr/>
        </p:nvCxnSpPr>
        <p:spPr bwMode="gray">
          <a:xfrm>
            <a:off x="7612331" y="3361556"/>
            <a:ext cx="0" cy="407918"/>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78" name="直接连接符 77">
            <a:extLst>
              <a:ext uri="{FF2B5EF4-FFF2-40B4-BE49-F238E27FC236}">
                <a16:creationId xmlns:a16="http://schemas.microsoft.com/office/drawing/2014/main" xmlns="" id="{A3686269-E212-4402-A88F-7C132F61BE5D}"/>
              </a:ext>
            </a:extLst>
          </p:cNvPr>
          <p:cNvCxnSpPr>
            <a:cxnSpLocks/>
          </p:cNvCxnSpPr>
          <p:nvPr/>
        </p:nvCxnSpPr>
        <p:spPr bwMode="gray">
          <a:xfrm>
            <a:off x="8550794" y="3361556"/>
            <a:ext cx="0" cy="407918"/>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cxnSp>
        <p:nvCxnSpPr>
          <p:cNvPr id="79" name="直接连接符 78">
            <a:extLst>
              <a:ext uri="{FF2B5EF4-FFF2-40B4-BE49-F238E27FC236}">
                <a16:creationId xmlns:a16="http://schemas.microsoft.com/office/drawing/2014/main" xmlns="" id="{5C1A30D7-64EB-4A67-B079-4D7A47700DEC}"/>
              </a:ext>
            </a:extLst>
          </p:cNvPr>
          <p:cNvCxnSpPr>
            <a:cxnSpLocks/>
          </p:cNvCxnSpPr>
          <p:nvPr/>
        </p:nvCxnSpPr>
        <p:spPr bwMode="gray">
          <a:xfrm>
            <a:off x="9453162" y="3361556"/>
            <a:ext cx="0" cy="407918"/>
          </a:xfrm>
          <a:prstGeom prst="line">
            <a:avLst/>
          </a:prstGeom>
          <a:solidFill>
            <a:schemeClr val="accent1"/>
          </a:solidFill>
          <a:ln w="19050" cap="flat" cmpd="sng" algn="ctr">
            <a:solidFill>
              <a:schemeClr val="accent1">
                <a:lumMod val="50000"/>
              </a:schemeClr>
            </a:solidFill>
            <a:prstDash val="solid"/>
            <a:round/>
            <a:headEnd type="none" w="med" len="med"/>
            <a:tailEnd type="none" w="med" len="med"/>
          </a:ln>
          <a:effectLst/>
        </p:spPr>
      </p:cxnSp>
      <p:sp>
        <p:nvSpPr>
          <p:cNvPr id="81" name="矩形 80">
            <a:extLst>
              <a:ext uri="{FF2B5EF4-FFF2-40B4-BE49-F238E27FC236}">
                <a16:creationId xmlns:a16="http://schemas.microsoft.com/office/drawing/2014/main" xmlns="" id="{F15D9696-964D-47B2-9873-757A3FACB977}"/>
              </a:ext>
            </a:extLst>
          </p:cNvPr>
          <p:cNvSpPr/>
          <p:nvPr/>
        </p:nvSpPr>
        <p:spPr bwMode="gray">
          <a:xfrm>
            <a:off x="6976412" y="3663634"/>
            <a:ext cx="3425021" cy="1621951"/>
          </a:xfrm>
          <a:prstGeom prst="rect">
            <a:avLst/>
          </a:prstGeom>
          <a:noFill/>
          <a:ln w="19050">
            <a:solidFill>
              <a:schemeClr val="bg1">
                <a:lumMod val="75000"/>
              </a:schemeClr>
            </a:solidFill>
            <a:prstDash val="dash"/>
            <a:tailEnd type="triangle"/>
          </a:ln>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a:extLst>
              <a:ext uri="{FF2B5EF4-FFF2-40B4-BE49-F238E27FC236}">
                <a16:creationId xmlns:a16="http://schemas.microsoft.com/office/drawing/2014/main" xmlns="" id="{1B25C5A0-CDF4-49EC-9ED5-AE3B8DBD70C4}"/>
              </a:ext>
            </a:extLst>
          </p:cNvPr>
          <p:cNvSpPr txBox="1"/>
          <p:nvPr/>
        </p:nvSpPr>
        <p:spPr bwMode="gray">
          <a:xfrm>
            <a:off x="7812721" y="4775025"/>
            <a:ext cx="175240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Distributed storage</a:t>
            </a:r>
            <a:endParaRPr lang="en-US" sz="1400" dirty="0">
              <a:latin typeface="Huawei Sans" panose="020C0503030203020204" pitchFamily="34" charset="0"/>
            </a:endParaRPr>
          </a:p>
        </p:txBody>
      </p:sp>
      <p:sp>
        <p:nvSpPr>
          <p:cNvPr id="83" name="文本框 82">
            <a:extLst>
              <a:ext uri="{FF2B5EF4-FFF2-40B4-BE49-F238E27FC236}">
                <a16:creationId xmlns:a16="http://schemas.microsoft.com/office/drawing/2014/main" xmlns="" id="{5E719023-738B-46CC-9877-B90ACC0F842A}"/>
              </a:ext>
            </a:extLst>
          </p:cNvPr>
          <p:cNvSpPr txBox="1"/>
          <p:nvPr/>
        </p:nvSpPr>
        <p:spPr bwMode="gray">
          <a:xfrm>
            <a:off x="7705320" y="4314821"/>
            <a:ext cx="1967205"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Server (storage node)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占位符 3">
            <a:extLst>
              <a:ext uri="{FF2B5EF4-FFF2-40B4-BE49-F238E27FC236}">
                <a16:creationId xmlns:a16="http://schemas.microsoft.com/office/drawing/2014/main" xmlns="" id="{9945C33B-C629-4307-A55D-9AA24147341A}"/>
              </a:ext>
            </a:extLst>
          </p:cNvPr>
          <p:cNvSpPr txBox="1">
            <a:spLocks/>
          </p:cNvSpPr>
          <p:nvPr/>
        </p:nvSpPr>
        <p:spPr bwMode="gray">
          <a:xfrm>
            <a:off x="468317" y="1233489"/>
            <a:ext cx="11276183" cy="56290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5" name="图片 84">
            <a:extLst>
              <a:ext uri="{FF2B5EF4-FFF2-40B4-BE49-F238E27FC236}">
                <a16:creationId xmlns:a16="http://schemas.microsoft.com/office/drawing/2014/main" xmlns="" id="{DE915348-392D-4B01-8149-7557BB1759C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23228" y="2816113"/>
            <a:ext cx="540000" cy="442800"/>
          </a:xfrm>
          <a:prstGeom prst="rect">
            <a:avLst/>
          </a:prstGeom>
        </p:spPr>
      </p:pic>
      <p:pic>
        <p:nvPicPr>
          <p:cNvPr id="86" name="图片 85">
            <a:extLst>
              <a:ext uri="{FF2B5EF4-FFF2-40B4-BE49-F238E27FC236}">
                <a16:creationId xmlns:a16="http://schemas.microsoft.com/office/drawing/2014/main" xmlns="" id="{5D5459C8-4D37-4F06-810F-3F0E4178A7F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54436" y="2816113"/>
            <a:ext cx="540000" cy="442800"/>
          </a:xfrm>
          <a:prstGeom prst="rect">
            <a:avLst/>
          </a:prstGeom>
        </p:spPr>
      </p:pic>
      <p:pic>
        <p:nvPicPr>
          <p:cNvPr id="87" name="图片 86">
            <a:extLst>
              <a:ext uri="{FF2B5EF4-FFF2-40B4-BE49-F238E27FC236}">
                <a16:creationId xmlns:a16="http://schemas.microsoft.com/office/drawing/2014/main" xmlns="" id="{2169881D-FC35-493F-8029-7747A388392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090629" y="2816113"/>
            <a:ext cx="540000" cy="442800"/>
          </a:xfrm>
          <a:prstGeom prst="rect">
            <a:avLst/>
          </a:prstGeom>
        </p:spPr>
      </p:pic>
    </p:spTree>
    <p:extLst>
      <p:ext uri="{BB962C8B-B14F-4D97-AF65-F5344CB8AC3E}">
        <p14:creationId xmlns:p14="http://schemas.microsoft.com/office/powerpoint/2010/main" val="15743501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mtClean="0"/>
              <a:t>DCN</a:t>
            </a:r>
            <a:endParaRPr lang="zh-CN" altLang="en-US" dirty="0"/>
          </a:p>
        </p:txBody>
      </p:sp>
      <p:sp>
        <p:nvSpPr>
          <p:cNvPr id="142" name="文本占位符 141"/>
          <p:cNvSpPr>
            <a:spLocks noGrp="1"/>
          </p:cNvSpPr>
          <p:nvPr>
            <p:ph type="body" sz="quarter" idx="10"/>
          </p:nvPr>
        </p:nvSpPr>
        <p:spPr/>
        <p:txBody>
          <a:bodyPr/>
          <a:lstStyle/>
          <a:p>
            <a:pPr algn="l"/>
            <a:r>
              <a:rPr lang="en-US" altLang="zh-CN" sz="1600" smtClean="0"/>
              <a:t>A DCN provides interconnection in a DC and interconnection between a DC and an external egress.</a:t>
            </a:r>
            <a:endParaRPr lang="en-US" altLang="zh-CN" sz="1600" smtClean="0">
              <a:sym typeface="Huawei Sans" panose="020C0503030203020204" pitchFamily="34" charset="0"/>
            </a:endParaRPr>
          </a:p>
          <a:p>
            <a:pPr algn="l"/>
            <a:r>
              <a:rPr lang="en-US" sz="1600" smtClean="0"/>
              <a:t>A DCN consists of a series of network devices and is divided into different zones based on service functions.</a:t>
            </a:r>
            <a:endParaRPr lang="en-US" altLang="zh-CN" sz="1600" smtClean="0">
              <a:sym typeface="Huawei Sans" panose="020C0503030203020204" pitchFamily="34" charset="0"/>
            </a:endParaRPr>
          </a:p>
          <a:p>
            <a:pPr algn="l"/>
            <a:endParaRPr lang="en-US" altLang="zh-CN" sz="1600" dirty="0">
              <a:sym typeface="Huawei Sans" panose="020C0503030203020204" pitchFamily="34" charset="0"/>
            </a:endParaRPr>
          </a:p>
        </p:txBody>
      </p:sp>
      <p:sp>
        <p:nvSpPr>
          <p:cNvPr id="3" name="文本占位符 3">
            <a:extLst>
              <a:ext uri="{FF2B5EF4-FFF2-40B4-BE49-F238E27FC236}">
                <a16:creationId xmlns:a16="http://schemas.microsoft.com/office/drawing/2014/main" xmlns="" id="{9EF4F3AD-E5F4-467E-94A5-D1A690043658}"/>
              </a:ext>
            </a:extLst>
          </p:cNvPr>
          <p:cNvSpPr txBox="1">
            <a:spLocks/>
          </p:cNvSpPr>
          <p:nvPr/>
        </p:nvSpPr>
        <p:spPr bwMode="gray">
          <a:xfrm>
            <a:off x="468317" y="1233488"/>
            <a:ext cx="11276183" cy="101441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矩形 146">
            <a:extLst>
              <a:ext uri="{FF2B5EF4-FFF2-40B4-BE49-F238E27FC236}">
                <a16:creationId xmlns:a16="http://schemas.microsoft.com/office/drawing/2014/main" xmlns="" id="{D48F65EF-BC01-4288-BDE3-65197E38C03F}"/>
              </a:ext>
            </a:extLst>
          </p:cNvPr>
          <p:cNvSpPr/>
          <p:nvPr/>
        </p:nvSpPr>
        <p:spPr bwMode="gray">
          <a:xfrm>
            <a:off x="841022" y="2109952"/>
            <a:ext cx="10532227" cy="3881347"/>
          </a:xfrm>
          <a:prstGeom prst="rect">
            <a:avLst/>
          </a:prstGeom>
          <a:ln w="19050">
            <a:solidFill>
              <a:schemeClr val="bg1">
                <a:lumMod val="75000"/>
              </a:schemeClr>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eaLnBrk="0" fontAlgn="ctr" hangingPunct="0">
              <a:spcBef>
                <a:spcPct val="0"/>
              </a:spcBef>
              <a:spcAft>
                <a:spcPct val="0"/>
              </a:spcAft>
              <a:buClr>
                <a:srgbClr val="CC9900"/>
              </a:buClr>
              <a:buFont typeface="Wingdings" pitchFamily="2" charset="2"/>
              <a:buChar char="n"/>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圆角矩形 106">
            <a:extLst>
              <a:ext uri="{FF2B5EF4-FFF2-40B4-BE49-F238E27FC236}">
                <a16:creationId xmlns:a16="http://schemas.microsoft.com/office/drawing/2014/main" xmlns="" id="{0B2A3864-E2D7-452F-ABB9-8E60A636CB43}"/>
              </a:ext>
            </a:extLst>
          </p:cNvPr>
          <p:cNvSpPr/>
          <p:nvPr/>
        </p:nvSpPr>
        <p:spPr bwMode="gray">
          <a:xfrm>
            <a:off x="7024277" y="4002568"/>
            <a:ext cx="3311756" cy="1781119"/>
          </a:xfrm>
          <a:prstGeom prst="roundRect">
            <a:avLst/>
          </a:prstGeom>
          <a:solidFill>
            <a:srgbClr val="ECF9FA"/>
          </a:solidFill>
          <a:ln w="635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fontAlgn="ctr"/>
            <a:r>
              <a:rPr lang="en-US" sz="1400" dirty="0" smtClean="0">
                <a:solidFill>
                  <a:srgbClr val="C7000B"/>
                </a:solidFill>
                <a:latin typeface="Huawei Sans" panose="020C0503030203020204" pitchFamily="34" charset="0"/>
              </a:rPr>
              <a:t>Test environment zone</a:t>
            </a:r>
            <a:endParaRPr lang="en-US" sz="1400" dirty="0">
              <a:solidFill>
                <a:srgbClr val="C7000B"/>
              </a:solidFill>
              <a:latin typeface="Huawei Sans" panose="020C0503030203020204" pitchFamily="34" charset="0"/>
            </a:endParaRPr>
          </a:p>
        </p:txBody>
      </p:sp>
      <p:sp>
        <p:nvSpPr>
          <p:cNvPr id="149" name="圆角矩形 107">
            <a:extLst>
              <a:ext uri="{FF2B5EF4-FFF2-40B4-BE49-F238E27FC236}">
                <a16:creationId xmlns:a16="http://schemas.microsoft.com/office/drawing/2014/main" xmlns="" id="{E5A24532-D5A4-4EB4-A1A8-4E1FFE86E96B}"/>
              </a:ext>
            </a:extLst>
          </p:cNvPr>
          <p:cNvSpPr/>
          <p:nvPr/>
        </p:nvSpPr>
        <p:spPr bwMode="gray">
          <a:xfrm>
            <a:off x="1085303" y="4015268"/>
            <a:ext cx="5742248" cy="1798305"/>
          </a:xfrm>
          <a:prstGeom prst="roundRect">
            <a:avLst>
              <a:gd name="adj" fmla="val 7919"/>
            </a:avLst>
          </a:prstGeom>
          <a:solidFill>
            <a:srgbClr val="ECF9FA"/>
          </a:solidFill>
          <a:ln w="635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fontAlgn="ctr"/>
            <a:r>
              <a:rPr lang="en-US" sz="1400" dirty="0" smtClean="0">
                <a:solidFill>
                  <a:srgbClr val="C7000B"/>
                </a:solidFill>
                <a:latin typeface="Huawei Sans" panose="020C0503030203020204" pitchFamily="34" charset="0"/>
              </a:rPr>
              <a:t>Production environment zone</a:t>
            </a:r>
            <a:endParaRPr lang="en-US" sz="1400" dirty="0">
              <a:solidFill>
                <a:srgbClr val="C7000B"/>
              </a:solidFill>
              <a:latin typeface="Huawei Sans" panose="020C0503030203020204" pitchFamily="34" charset="0"/>
            </a:endParaRPr>
          </a:p>
        </p:txBody>
      </p:sp>
      <p:pic>
        <p:nvPicPr>
          <p:cNvPr id="150" name="图片 149" descr="汇聚交换机.png">
            <a:extLst>
              <a:ext uri="{FF2B5EF4-FFF2-40B4-BE49-F238E27FC236}">
                <a16:creationId xmlns:a16="http://schemas.microsoft.com/office/drawing/2014/main" xmlns="" id="{17D74F21-5514-45FB-BDE0-5D4DE9C5814B}"/>
              </a:ext>
            </a:extLst>
          </p:cNvPr>
          <p:cNvPicPr>
            <a:picLocks/>
          </p:cNvPicPr>
          <p:nvPr/>
        </p:nvPicPr>
        <p:blipFill>
          <a:blip r:embed="rId3" cstate="print"/>
          <a:stretch>
            <a:fillRect/>
          </a:stretch>
        </p:blipFill>
        <p:spPr bwMode="gray">
          <a:xfrm>
            <a:off x="2395210" y="4201326"/>
            <a:ext cx="277519" cy="247923"/>
          </a:xfrm>
          <a:prstGeom prst="rect">
            <a:avLst/>
          </a:prstGeom>
        </p:spPr>
      </p:pic>
      <p:pic>
        <p:nvPicPr>
          <p:cNvPr id="151" name="图片 150" descr="汇聚交换机.png">
            <a:extLst>
              <a:ext uri="{FF2B5EF4-FFF2-40B4-BE49-F238E27FC236}">
                <a16:creationId xmlns:a16="http://schemas.microsoft.com/office/drawing/2014/main" xmlns="" id="{0CF63601-D04E-4424-B412-1625BA920631}"/>
              </a:ext>
            </a:extLst>
          </p:cNvPr>
          <p:cNvPicPr>
            <a:picLocks/>
          </p:cNvPicPr>
          <p:nvPr/>
        </p:nvPicPr>
        <p:blipFill>
          <a:blip r:embed="rId3" cstate="print"/>
          <a:stretch>
            <a:fillRect/>
          </a:stretch>
        </p:blipFill>
        <p:spPr bwMode="gray">
          <a:xfrm>
            <a:off x="2879283" y="4201326"/>
            <a:ext cx="277519" cy="247923"/>
          </a:xfrm>
          <a:prstGeom prst="rect">
            <a:avLst/>
          </a:prstGeom>
        </p:spPr>
      </p:pic>
      <p:sp>
        <p:nvSpPr>
          <p:cNvPr id="152" name="TextBox 135">
            <a:extLst>
              <a:ext uri="{FF2B5EF4-FFF2-40B4-BE49-F238E27FC236}">
                <a16:creationId xmlns:a16="http://schemas.microsoft.com/office/drawing/2014/main" xmlns="" id="{2FE432CE-D045-4D02-A774-55042B866886}"/>
              </a:ext>
            </a:extLst>
          </p:cNvPr>
          <p:cNvSpPr txBox="1"/>
          <p:nvPr/>
        </p:nvSpPr>
        <p:spPr bwMode="gray">
          <a:xfrm>
            <a:off x="1722719" y="4188915"/>
            <a:ext cx="628698" cy="307777"/>
          </a:xfrm>
          <a:prstGeom prst="rect">
            <a:avLst/>
          </a:prstGeom>
          <a:noFill/>
        </p:spPr>
        <p:txBody>
          <a:bodyPr wrap="none" rtlCol="0">
            <a:spAutoFit/>
          </a:bodyPr>
          <a:lstStyle/>
          <a:p>
            <a:pPr fontAlgn="ctr"/>
            <a:r>
              <a:rPr lang="en-US" sz="1400" dirty="0" smtClean="0">
                <a:latin typeface="Huawei Sans" panose="020C0503030203020204" pitchFamily="34" charset="0"/>
              </a:rPr>
              <a:t>Spine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3" name="组合 152">
            <a:extLst>
              <a:ext uri="{FF2B5EF4-FFF2-40B4-BE49-F238E27FC236}">
                <a16:creationId xmlns:a16="http://schemas.microsoft.com/office/drawing/2014/main" xmlns="" id="{F415305D-F8E3-4ACA-AC91-5ECD790BDEDD}"/>
              </a:ext>
            </a:extLst>
          </p:cNvPr>
          <p:cNvGrpSpPr/>
          <p:nvPr/>
        </p:nvGrpSpPr>
        <p:grpSpPr bwMode="gray">
          <a:xfrm>
            <a:off x="1630023" y="4756303"/>
            <a:ext cx="669128" cy="247923"/>
            <a:chOff x="2029143" y="4964429"/>
            <a:chExt cx="937440" cy="360000"/>
          </a:xfrm>
        </p:grpSpPr>
        <p:pic>
          <p:nvPicPr>
            <p:cNvPr id="154" name="图片 153" descr="接入交换机.png">
              <a:extLst>
                <a:ext uri="{FF2B5EF4-FFF2-40B4-BE49-F238E27FC236}">
                  <a16:creationId xmlns:a16="http://schemas.microsoft.com/office/drawing/2014/main" xmlns="" id="{D365B8FD-5390-44C3-95AA-6A1F7B56F4BF}"/>
                </a:ext>
              </a:extLst>
            </p:cNvPr>
            <p:cNvPicPr>
              <a:picLocks/>
            </p:cNvPicPr>
            <p:nvPr/>
          </p:nvPicPr>
          <p:blipFill>
            <a:blip r:embed="rId4" cstate="print"/>
            <a:stretch>
              <a:fillRect/>
            </a:stretch>
          </p:blipFill>
          <p:spPr bwMode="gray">
            <a:xfrm>
              <a:off x="2029143" y="4964429"/>
              <a:ext cx="388800" cy="360000"/>
            </a:xfrm>
            <a:prstGeom prst="rect">
              <a:avLst/>
            </a:prstGeom>
          </p:spPr>
        </p:pic>
        <p:pic>
          <p:nvPicPr>
            <p:cNvPr id="155" name="图片 154" descr="接入交换机.png">
              <a:extLst>
                <a:ext uri="{FF2B5EF4-FFF2-40B4-BE49-F238E27FC236}">
                  <a16:creationId xmlns:a16="http://schemas.microsoft.com/office/drawing/2014/main" xmlns="" id="{6B902D5F-2B13-4F56-A40A-839DABA6ADBC}"/>
                </a:ext>
              </a:extLst>
            </p:cNvPr>
            <p:cNvPicPr>
              <a:picLocks/>
            </p:cNvPicPr>
            <p:nvPr/>
          </p:nvPicPr>
          <p:blipFill>
            <a:blip r:embed="rId4" cstate="print"/>
            <a:stretch>
              <a:fillRect/>
            </a:stretch>
          </p:blipFill>
          <p:spPr bwMode="gray">
            <a:xfrm>
              <a:off x="2577783" y="4964429"/>
              <a:ext cx="388800" cy="360000"/>
            </a:xfrm>
            <a:prstGeom prst="rect">
              <a:avLst/>
            </a:prstGeom>
          </p:spPr>
        </p:pic>
        <p:cxnSp>
          <p:nvCxnSpPr>
            <p:cNvPr id="156" name="直接连接符 155">
              <a:extLst>
                <a:ext uri="{FF2B5EF4-FFF2-40B4-BE49-F238E27FC236}">
                  <a16:creationId xmlns:a16="http://schemas.microsoft.com/office/drawing/2014/main" xmlns="" id="{085D30AE-E6A9-4B51-B7E6-797FF33DE9C6}"/>
                </a:ext>
              </a:extLst>
            </p:cNvPr>
            <p:cNvCxnSpPr>
              <a:stCxn id="154" idx="3"/>
              <a:endCxn id="155" idx="1"/>
            </p:cNvCxnSpPr>
            <p:nvPr/>
          </p:nvCxnSpPr>
          <p:spPr bwMode="gray">
            <a:xfrm>
              <a:off x="2417943" y="5144429"/>
              <a:ext cx="15984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157" name="组合 156">
            <a:extLst>
              <a:ext uri="{FF2B5EF4-FFF2-40B4-BE49-F238E27FC236}">
                <a16:creationId xmlns:a16="http://schemas.microsoft.com/office/drawing/2014/main" xmlns="" id="{0968E322-16DB-49B3-B82C-A63DCA3892AD}"/>
              </a:ext>
            </a:extLst>
          </p:cNvPr>
          <p:cNvGrpSpPr/>
          <p:nvPr/>
        </p:nvGrpSpPr>
        <p:grpSpPr bwMode="gray">
          <a:xfrm>
            <a:off x="2451316" y="4756303"/>
            <a:ext cx="669128" cy="247923"/>
            <a:chOff x="2029143" y="4964429"/>
            <a:chExt cx="937440" cy="360000"/>
          </a:xfrm>
        </p:grpSpPr>
        <p:pic>
          <p:nvPicPr>
            <p:cNvPr id="158" name="图片 157" descr="接入交换机.png">
              <a:extLst>
                <a:ext uri="{FF2B5EF4-FFF2-40B4-BE49-F238E27FC236}">
                  <a16:creationId xmlns:a16="http://schemas.microsoft.com/office/drawing/2014/main" xmlns="" id="{9D15A58A-1C24-49B9-8B02-51CCB175865E}"/>
                </a:ext>
              </a:extLst>
            </p:cNvPr>
            <p:cNvPicPr>
              <a:picLocks/>
            </p:cNvPicPr>
            <p:nvPr/>
          </p:nvPicPr>
          <p:blipFill>
            <a:blip r:embed="rId4" cstate="print"/>
            <a:stretch>
              <a:fillRect/>
            </a:stretch>
          </p:blipFill>
          <p:spPr bwMode="gray">
            <a:xfrm>
              <a:off x="2029143" y="4964429"/>
              <a:ext cx="388800" cy="360000"/>
            </a:xfrm>
            <a:prstGeom prst="rect">
              <a:avLst/>
            </a:prstGeom>
          </p:spPr>
        </p:pic>
        <p:pic>
          <p:nvPicPr>
            <p:cNvPr id="159" name="图片 158" descr="接入交换机.png">
              <a:extLst>
                <a:ext uri="{FF2B5EF4-FFF2-40B4-BE49-F238E27FC236}">
                  <a16:creationId xmlns:a16="http://schemas.microsoft.com/office/drawing/2014/main" xmlns="" id="{83B1A357-F4B7-44CB-81B8-3A7087AB72CF}"/>
                </a:ext>
              </a:extLst>
            </p:cNvPr>
            <p:cNvPicPr>
              <a:picLocks/>
            </p:cNvPicPr>
            <p:nvPr/>
          </p:nvPicPr>
          <p:blipFill>
            <a:blip r:embed="rId4" cstate="print"/>
            <a:stretch>
              <a:fillRect/>
            </a:stretch>
          </p:blipFill>
          <p:spPr bwMode="gray">
            <a:xfrm>
              <a:off x="2577783" y="4964429"/>
              <a:ext cx="388800" cy="360000"/>
            </a:xfrm>
            <a:prstGeom prst="rect">
              <a:avLst/>
            </a:prstGeom>
          </p:spPr>
        </p:pic>
        <p:cxnSp>
          <p:nvCxnSpPr>
            <p:cNvPr id="160" name="直接连接符 159">
              <a:extLst>
                <a:ext uri="{FF2B5EF4-FFF2-40B4-BE49-F238E27FC236}">
                  <a16:creationId xmlns:a16="http://schemas.microsoft.com/office/drawing/2014/main" xmlns="" id="{50EDA4CA-8FD2-4775-9AD6-900A0CA501B2}"/>
                </a:ext>
              </a:extLst>
            </p:cNvPr>
            <p:cNvCxnSpPr>
              <a:stCxn id="158" idx="3"/>
              <a:endCxn id="159" idx="1"/>
            </p:cNvCxnSpPr>
            <p:nvPr/>
          </p:nvCxnSpPr>
          <p:spPr bwMode="gray">
            <a:xfrm>
              <a:off x="2417943" y="5144429"/>
              <a:ext cx="15984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161" name="组合 160">
            <a:extLst>
              <a:ext uri="{FF2B5EF4-FFF2-40B4-BE49-F238E27FC236}">
                <a16:creationId xmlns:a16="http://schemas.microsoft.com/office/drawing/2014/main" xmlns="" id="{3E99703C-8F95-41B2-B8CD-1E58D271384D}"/>
              </a:ext>
            </a:extLst>
          </p:cNvPr>
          <p:cNvGrpSpPr/>
          <p:nvPr/>
        </p:nvGrpSpPr>
        <p:grpSpPr bwMode="gray">
          <a:xfrm>
            <a:off x="3381389" y="4756303"/>
            <a:ext cx="669128" cy="247923"/>
            <a:chOff x="2029143" y="4964429"/>
            <a:chExt cx="937440" cy="360000"/>
          </a:xfrm>
        </p:grpSpPr>
        <p:pic>
          <p:nvPicPr>
            <p:cNvPr id="162" name="图片 161" descr="接入交换机.png">
              <a:extLst>
                <a:ext uri="{FF2B5EF4-FFF2-40B4-BE49-F238E27FC236}">
                  <a16:creationId xmlns:a16="http://schemas.microsoft.com/office/drawing/2014/main" xmlns="" id="{642728A2-9A79-4DB6-BF1B-B0E408A914FD}"/>
                </a:ext>
              </a:extLst>
            </p:cNvPr>
            <p:cNvPicPr>
              <a:picLocks/>
            </p:cNvPicPr>
            <p:nvPr/>
          </p:nvPicPr>
          <p:blipFill>
            <a:blip r:embed="rId4" cstate="print"/>
            <a:stretch>
              <a:fillRect/>
            </a:stretch>
          </p:blipFill>
          <p:spPr bwMode="gray">
            <a:xfrm>
              <a:off x="2029143" y="4964429"/>
              <a:ext cx="388800" cy="360000"/>
            </a:xfrm>
            <a:prstGeom prst="rect">
              <a:avLst/>
            </a:prstGeom>
          </p:spPr>
        </p:pic>
        <p:pic>
          <p:nvPicPr>
            <p:cNvPr id="163" name="图片 162" descr="接入交换机.png">
              <a:extLst>
                <a:ext uri="{FF2B5EF4-FFF2-40B4-BE49-F238E27FC236}">
                  <a16:creationId xmlns:a16="http://schemas.microsoft.com/office/drawing/2014/main" xmlns="" id="{E0CA7E98-4472-4B40-B5DE-22A2FE55EB26}"/>
                </a:ext>
              </a:extLst>
            </p:cNvPr>
            <p:cNvPicPr>
              <a:picLocks/>
            </p:cNvPicPr>
            <p:nvPr/>
          </p:nvPicPr>
          <p:blipFill>
            <a:blip r:embed="rId4" cstate="print"/>
            <a:stretch>
              <a:fillRect/>
            </a:stretch>
          </p:blipFill>
          <p:spPr bwMode="gray">
            <a:xfrm>
              <a:off x="2577783" y="4964429"/>
              <a:ext cx="388800" cy="360000"/>
            </a:xfrm>
            <a:prstGeom prst="rect">
              <a:avLst/>
            </a:prstGeom>
          </p:spPr>
        </p:pic>
        <p:cxnSp>
          <p:nvCxnSpPr>
            <p:cNvPr id="164" name="直接连接符 163">
              <a:extLst>
                <a:ext uri="{FF2B5EF4-FFF2-40B4-BE49-F238E27FC236}">
                  <a16:creationId xmlns:a16="http://schemas.microsoft.com/office/drawing/2014/main" xmlns="" id="{B7FAF445-F314-4AA0-B6CE-E2911473FA7A}"/>
                </a:ext>
              </a:extLst>
            </p:cNvPr>
            <p:cNvCxnSpPr>
              <a:stCxn id="162" idx="3"/>
              <a:endCxn id="163" idx="1"/>
            </p:cNvCxnSpPr>
            <p:nvPr/>
          </p:nvCxnSpPr>
          <p:spPr bwMode="gray">
            <a:xfrm>
              <a:off x="2417943" y="5144429"/>
              <a:ext cx="15984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65" name="TextBox 149">
            <a:extLst>
              <a:ext uri="{FF2B5EF4-FFF2-40B4-BE49-F238E27FC236}">
                <a16:creationId xmlns:a16="http://schemas.microsoft.com/office/drawing/2014/main" xmlns="" id="{ABA568AA-20E3-4E97-9F18-79B26E97B46E}"/>
              </a:ext>
            </a:extLst>
          </p:cNvPr>
          <p:cNvSpPr txBox="1"/>
          <p:nvPr/>
        </p:nvSpPr>
        <p:spPr bwMode="gray">
          <a:xfrm>
            <a:off x="1151310" y="4727070"/>
            <a:ext cx="532518" cy="307777"/>
          </a:xfrm>
          <a:prstGeom prst="rect">
            <a:avLst/>
          </a:prstGeom>
          <a:noFill/>
        </p:spPr>
        <p:txBody>
          <a:bodyPr wrap="none" rtlCol="0">
            <a:spAutoFit/>
          </a:bodyPr>
          <a:lstStyle/>
          <a:p>
            <a:pPr fontAlgn="ctr"/>
            <a:r>
              <a:rPr lang="en-US" sz="1400" dirty="0" smtClean="0">
                <a:latin typeface="Huawei Sans" panose="020C0503030203020204" pitchFamily="34" charset="0"/>
              </a:rPr>
              <a:t>Leaf</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6" name="直接连接符 165">
            <a:extLst>
              <a:ext uri="{FF2B5EF4-FFF2-40B4-BE49-F238E27FC236}">
                <a16:creationId xmlns:a16="http://schemas.microsoft.com/office/drawing/2014/main" xmlns="" id="{E0852491-F40D-414D-B460-66E1BF694D1F}"/>
              </a:ext>
            </a:extLst>
          </p:cNvPr>
          <p:cNvCxnSpPr>
            <a:stCxn id="154" idx="0"/>
            <a:endCxn id="150" idx="2"/>
          </p:cNvCxnSpPr>
          <p:nvPr/>
        </p:nvCxnSpPr>
        <p:spPr bwMode="gray">
          <a:xfrm flipV="1">
            <a:off x="1768783" y="4449250"/>
            <a:ext cx="765187"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xmlns="" id="{ABDAA599-2E86-4DBE-B5FA-EC792543A9A4}"/>
              </a:ext>
            </a:extLst>
          </p:cNvPr>
          <p:cNvCxnSpPr>
            <a:stCxn id="151" idx="2"/>
            <a:endCxn id="154" idx="0"/>
          </p:cNvCxnSpPr>
          <p:nvPr/>
        </p:nvCxnSpPr>
        <p:spPr bwMode="gray">
          <a:xfrm flipH="1">
            <a:off x="1768783" y="4449250"/>
            <a:ext cx="1249260"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xmlns="" id="{B3111ECF-97AF-45C2-988F-951C1617DA80}"/>
              </a:ext>
            </a:extLst>
          </p:cNvPr>
          <p:cNvCxnSpPr>
            <a:stCxn id="155" idx="0"/>
            <a:endCxn id="150" idx="2"/>
          </p:cNvCxnSpPr>
          <p:nvPr/>
        </p:nvCxnSpPr>
        <p:spPr bwMode="gray">
          <a:xfrm flipV="1">
            <a:off x="2160392" y="4449250"/>
            <a:ext cx="373577"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xmlns="" id="{8AC54C96-1C21-476C-8AA6-1A2D7C638D44}"/>
              </a:ext>
            </a:extLst>
          </p:cNvPr>
          <p:cNvCxnSpPr>
            <a:stCxn id="151" idx="2"/>
            <a:endCxn id="155" idx="0"/>
          </p:cNvCxnSpPr>
          <p:nvPr/>
        </p:nvCxnSpPr>
        <p:spPr bwMode="gray">
          <a:xfrm flipH="1">
            <a:off x="2160392" y="4449250"/>
            <a:ext cx="857650"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xmlns="" id="{27FF03D1-878D-46DB-8A1F-E43A65682C39}"/>
              </a:ext>
            </a:extLst>
          </p:cNvPr>
          <p:cNvCxnSpPr>
            <a:stCxn id="158" idx="0"/>
            <a:endCxn id="150" idx="2"/>
          </p:cNvCxnSpPr>
          <p:nvPr/>
        </p:nvCxnSpPr>
        <p:spPr bwMode="gray">
          <a:xfrm flipH="1" flipV="1">
            <a:off x="2533970" y="4449250"/>
            <a:ext cx="56105"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xmlns="" id="{799FAAC6-4786-4750-ABE0-747E87856D88}"/>
              </a:ext>
            </a:extLst>
          </p:cNvPr>
          <p:cNvCxnSpPr>
            <a:stCxn id="151" idx="2"/>
            <a:endCxn id="158" idx="0"/>
          </p:cNvCxnSpPr>
          <p:nvPr/>
        </p:nvCxnSpPr>
        <p:spPr bwMode="gray">
          <a:xfrm flipH="1">
            <a:off x="2590075" y="4449250"/>
            <a:ext cx="427968"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xmlns="" id="{7FFFD3F0-D4A0-4C80-A8A8-A3EAA19951A9}"/>
              </a:ext>
            </a:extLst>
          </p:cNvPr>
          <p:cNvCxnSpPr>
            <a:stCxn id="159" idx="0"/>
            <a:endCxn id="151" idx="2"/>
          </p:cNvCxnSpPr>
          <p:nvPr/>
        </p:nvCxnSpPr>
        <p:spPr bwMode="gray">
          <a:xfrm flipV="1">
            <a:off x="2981685" y="4449250"/>
            <a:ext cx="36358"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xmlns="" id="{E5E4A4D4-888F-416E-A41B-B5508346CC6C}"/>
              </a:ext>
            </a:extLst>
          </p:cNvPr>
          <p:cNvCxnSpPr>
            <a:stCxn id="150" idx="2"/>
            <a:endCxn id="159" idx="0"/>
          </p:cNvCxnSpPr>
          <p:nvPr/>
        </p:nvCxnSpPr>
        <p:spPr bwMode="gray">
          <a:xfrm>
            <a:off x="2533970" y="4449250"/>
            <a:ext cx="447715"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xmlns="" id="{81EE25C9-501C-410B-9394-26925A5F2EC5}"/>
              </a:ext>
            </a:extLst>
          </p:cNvPr>
          <p:cNvCxnSpPr/>
          <p:nvPr/>
        </p:nvCxnSpPr>
        <p:spPr bwMode="gray">
          <a:xfrm>
            <a:off x="3158517" y="4880264"/>
            <a:ext cx="179873" cy="0"/>
          </a:xfrm>
          <a:prstGeom prst="line">
            <a:avLst/>
          </a:prstGeom>
          <a:ln w="1270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xmlns="" id="{E416A723-3CBC-497D-82BA-2032DB704305}"/>
              </a:ext>
            </a:extLst>
          </p:cNvPr>
          <p:cNvCxnSpPr>
            <a:stCxn id="162" idx="0"/>
            <a:endCxn id="150" idx="2"/>
          </p:cNvCxnSpPr>
          <p:nvPr/>
        </p:nvCxnSpPr>
        <p:spPr bwMode="gray">
          <a:xfrm flipH="1" flipV="1">
            <a:off x="2533970" y="4449250"/>
            <a:ext cx="986178"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xmlns="" id="{D992094A-7078-476B-9C83-2B16206BCB2F}"/>
              </a:ext>
            </a:extLst>
          </p:cNvPr>
          <p:cNvCxnSpPr>
            <a:stCxn id="151" idx="2"/>
            <a:endCxn id="162" idx="0"/>
          </p:cNvCxnSpPr>
          <p:nvPr/>
        </p:nvCxnSpPr>
        <p:spPr bwMode="gray">
          <a:xfrm>
            <a:off x="3018043" y="4449250"/>
            <a:ext cx="502105"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xmlns="" id="{20362D25-849F-4880-90ED-FC002749B490}"/>
              </a:ext>
            </a:extLst>
          </p:cNvPr>
          <p:cNvCxnSpPr>
            <a:stCxn id="163" idx="0"/>
            <a:endCxn id="151" idx="2"/>
          </p:cNvCxnSpPr>
          <p:nvPr/>
        </p:nvCxnSpPr>
        <p:spPr bwMode="gray">
          <a:xfrm flipH="1" flipV="1">
            <a:off x="3018043" y="4449250"/>
            <a:ext cx="893715"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xmlns="" id="{FB8343C4-74AE-421D-95FE-A8B3885B4395}"/>
              </a:ext>
            </a:extLst>
          </p:cNvPr>
          <p:cNvCxnSpPr>
            <a:stCxn id="150" idx="2"/>
            <a:endCxn id="163" idx="0"/>
          </p:cNvCxnSpPr>
          <p:nvPr/>
        </p:nvCxnSpPr>
        <p:spPr bwMode="gray">
          <a:xfrm>
            <a:off x="2533970" y="4449250"/>
            <a:ext cx="1377788"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79" name="图片 178" descr="汇聚交换机.png">
            <a:extLst>
              <a:ext uri="{FF2B5EF4-FFF2-40B4-BE49-F238E27FC236}">
                <a16:creationId xmlns:a16="http://schemas.microsoft.com/office/drawing/2014/main" xmlns="" id="{4EEE7F67-9462-4B35-A417-B40F75A61F93}"/>
              </a:ext>
            </a:extLst>
          </p:cNvPr>
          <p:cNvPicPr>
            <a:picLocks/>
          </p:cNvPicPr>
          <p:nvPr/>
        </p:nvPicPr>
        <p:blipFill>
          <a:blip r:embed="rId3" cstate="print"/>
          <a:stretch>
            <a:fillRect/>
          </a:stretch>
        </p:blipFill>
        <p:spPr bwMode="gray">
          <a:xfrm>
            <a:off x="5098411" y="4201329"/>
            <a:ext cx="277519" cy="247923"/>
          </a:xfrm>
          <a:prstGeom prst="rect">
            <a:avLst/>
          </a:prstGeom>
        </p:spPr>
      </p:pic>
      <p:pic>
        <p:nvPicPr>
          <p:cNvPr id="180" name="图片 179" descr="汇聚交换机.png">
            <a:extLst>
              <a:ext uri="{FF2B5EF4-FFF2-40B4-BE49-F238E27FC236}">
                <a16:creationId xmlns:a16="http://schemas.microsoft.com/office/drawing/2014/main" xmlns="" id="{5B7FC4BC-3137-4954-A464-7DBAB1E6740E}"/>
              </a:ext>
            </a:extLst>
          </p:cNvPr>
          <p:cNvPicPr>
            <a:picLocks/>
          </p:cNvPicPr>
          <p:nvPr/>
        </p:nvPicPr>
        <p:blipFill>
          <a:blip r:embed="rId3" cstate="print"/>
          <a:stretch>
            <a:fillRect/>
          </a:stretch>
        </p:blipFill>
        <p:spPr bwMode="gray">
          <a:xfrm>
            <a:off x="5582484" y="4201329"/>
            <a:ext cx="277519" cy="247923"/>
          </a:xfrm>
          <a:prstGeom prst="rect">
            <a:avLst/>
          </a:prstGeom>
        </p:spPr>
      </p:pic>
      <p:grpSp>
        <p:nvGrpSpPr>
          <p:cNvPr id="181" name="组合 140">
            <a:extLst>
              <a:ext uri="{FF2B5EF4-FFF2-40B4-BE49-F238E27FC236}">
                <a16:creationId xmlns:a16="http://schemas.microsoft.com/office/drawing/2014/main" xmlns="" id="{A44844A4-11B9-4CB4-9212-90D031846BCD}"/>
              </a:ext>
            </a:extLst>
          </p:cNvPr>
          <p:cNvGrpSpPr/>
          <p:nvPr/>
        </p:nvGrpSpPr>
        <p:grpSpPr bwMode="gray">
          <a:xfrm>
            <a:off x="4333224" y="4756306"/>
            <a:ext cx="669128" cy="247923"/>
            <a:chOff x="2029143" y="4964429"/>
            <a:chExt cx="937440" cy="360000"/>
          </a:xfrm>
        </p:grpSpPr>
        <p:pic>
          <p:nvPicPr>
            <p:cNvPr id="182" name="图片 181" descr="接入交换机.png">
              <a:extLst>
                <a:ext uri="{FF2B5EF4-FFF2-40B4-BE49-F238E27FC236}">
                  <a16:creationId xmlns:a16="http://schemas.microsoft.com/office/drawing/2014/main" xmlns="" id="{1D630242-5E5C-41BA-BF65-6CB985604104}"/>
                </a:ext>
              </a:extLst>
            </p:cNvPr>
            <p:cNvPicPr>
              <a:picLocks/>
            </p:cNvPicPr>
            <p:nvPr/>
          </p:nvPicPr>
          <p:blipFill>
            <a:blip r:embed="rId4" cstate="print"/>
            <a:stretch>
              <a:fillRect/>
            </a:stretch>
          </p:blipFill>
          <p:spPr bwMode="gray">
            <a:xfrm>
              <a:off x="2029143" y="4964429"/>
              <a:ext cx="388800" cy="360000"/>
            </a:xfrm>
            <a:prstGeom prst="rect">
              <a:avLst/>
            </a:prstGeom>
          </p:spPr>
        </p:pic>
        <p:pic>
          <p:nvPicPr>
            <p:cNvPr id="183" name="图片 182" descr="接入交换机.png">
              <a:extLst>
                <a:ext uri="{FF2B5EF4-FFF2-40B4-BE49-F238E27FC236}">
                  <a16:creationId xmlns:a16="http://schemas.microsoft.com/office/drawing/2014/main" xmlns="" id="{37D61C0B-4C64-4254-A4D3-BB3512BA4A7F}"/>
                </a:ext>
              </a:extLst>
            </p:cNvPr>
            <p:cNvPicPr>
              <a:picLocks/>
            </p:cNvPicPr>
            <p:nvPr/>
          </p:nvPicPr>
          <p:blipFill>
            <a:blip r:embed="rId4" cstate="print"/>
            <a:stretch>
              <a:fillRect/>
            </a:stretch>
          </p:blipFill>
          <p:spPr bwMode="gray">
            <a:xfrm>
              <a:off x="2577783" y="4964429"/>
              <a:ext cx="388800" cy="360000"/>
            </a:xfrm>
            <a:prstGeom prst="rect">
              <a:avLst/>
            </a:prstGeom>
          </p:spPr>
        </p:pic>
        <p:cxnSp>
          <p:nvCxnSpPr>
            <p:cNvPr id="184" name="直接连接符 183">
              <a:extLst>
                <a:ext uri="{FF2B5EF4-FFF2-40B4-BE49-F238E27FC236}">
                  <a16:creationId xmlns:a16="http://schemas.microsoft.com/office/drawing/2014/main" xmlns="" id="{A6898C6D-C664-4AD8-BFEE-73B391081154}"/>
                </a:ext>
              </a:extLst>
            </p:cNvPr>
            <p:cNvCxnSpPr>
              <a:stCxn id="182" idx="3"/>
              <a:endCxn id="183" idx="1"/>
            </p:cNvCxnSpPr>
            <p:nvPr/>
          </p:nvCxnSpPr>
          <p:spPr bwMode="gray">
            <a:xfrm>
              <a:off x="2417943" y="5144429"/>
              <a:ext cx="15984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185" name="组合 141">
            <a:extLst>
              <a:ext uri="{FF2B5EF4-FFF2-40B4-BE49-F238E27FC236}">
                <a16:creationId xmlns:a16="http://schemas.microsoft.com/office/drawing/2014/main" xmlns="" id="{421B4235-9B1D-4EF1-9015-62C43A864E7B}"/>
              </a:ext>
            </a:extLst>
          </p:cNvPr>
          <p:cNvGrpSpPr/>
          <p:nvPr/>
        </p:nvGrpSpPr>
        <p:grpSpPr bwMode="gray">
          <a:xfrm>
            <a:off x="5154516" y="4756306"/>
            <a:ext cx="669128" cy="247923"/>
            <a:chOff x="2029143" y="4964429"/>
            <a:chExt cx="937440" cy="360000"/>
          </a:xfrm>
        </p:grpSpPr>
        <p:pic>
          <p:nvPicPr>
            <p:cNvPr id="186" name="图片 185" descr="接入交换机.png">
              <a:extLst>
                <a:ext uri="{FF2B5EF4-FFF2-40B4-BE49-F238E27FC236}">
                  <a16:creationId xmlns:a16="http://schemas.microsoft.com/office/drawing/2014/main" xmlns="" id="{3C8BF45A-F43C-420F-B8F7-6FC954DD1C6F}"/>
                </a:ext>
              </a:extLst>
            </p:cNvPr>
            <p:cNvPicPr>
              <a:picLocks/>
            </p:cNvPicPr>
            <p:nvPr/>
          </p:nvPicPr>
          <p:blipFill>
            <a:blip r:embed="rId4" cstate="print"/>
            <a:stretch>
              <a:fillRect/>
            </a:stretch>
          </p:blipFill>
          <p:spPr bwMode="gray">
            <a:xfrm>
              <a:off x="2029143" y="4964429"/>
              <a:ext cx="388800" cy="360000"/>
            </a:xfrm>
            <a:prstGeom prst="rect">
              <a:avLst/>
            </a:prstGeom>
          </p:spPr>
        </p:pic>
        <p:pic>
          <p:nvPicPr>
            <p:cNvPr id="187" name="图片 186" descr="接入交换机.png">
              <a:extLst>
                <a:ext uri="{FF2B5EF4-FFF2-40B4-BE49-F238E27FC236}">
                  <a16:creationId xmlns:a16="http://schemas.microsoft.com/office/drawing/2014/main" xmlns="" id="{2FDCC220-0CD1-43F9-AF4D-B9D1A93F6BC7}"/>
                </a:ext>
              </a:extLst>
            </p:cNvPr>
            <p:cNvPicPr>
              <a:picLocks/>
            </p:cNvPicPr>
            <p:nvPr/>
          </p:nvPicPr>
          <p:blipFill>
            <a:blip r:embed="rId4" cstate="print"/>
            <a:stretch>
              <a:fillRect/>
            </a:stretch>
          </p:blipFill>
          <p:spPr bwMode="gray">
            <a:xfrm>
              <a:off x="2577783" y="4964429"/>
              <a:ext cx="388800" cy="360000"/>
            </a:xfrm>
            <a:prstGeom prst="rect">
              <a:avLst/>
            </a:prstGeom>
          </p:spPr>
        </p:pic>
        <p:cxnSp>
          <p:nvCxnSpPr>
            <p:cNvPr id="188" name="直接连接符 187">
              <a:extLst>
                <a:ext uri="{FF2B5EF4-FFF2-40B4-BE49-F238E27FC236}">
                  <a16:creationId xmlns:a16="http://schemas.microsoft.com/office/drawing/2014/main" xmlns="" id="{780F86DE-9B3C-432E-A1F3-36EE477911E2}"/>
                </a:ext>
              </a:extLst>
            </p:cNvPr>
            <p:cNvCxnSpPr>
              <a:stCxn id="186" idx="3"/>
              <a:endCxn id="187" idx="1"/>
            </p:cNvCxnSpPr>
            <p:nvPr/>
          </p:nvCxnSpPr>
          <p:spPr bwMode="gray">
            <a:xfrm>
              <a:off x="2417943" y="5144429"/>
              <a:ext cx="15984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189" name="组合 145">
            <a:extLst>
              <a:ext uri="{FF2B5EF4-FFF2-40B4-BE49-F238E27FC236}">
                <a16:creationId xmlns:a16="http://schemas.microsoft.com/office/drawing/2014/main" xmlns="" id="{362E0C3A-1BFC-4CD0-926F-9A6C329756D3}"/>
              </a:ext>
            </a:extLst>
          </p:cNvPr>
          <p:cNvGrpSpPr/>
          <p:nvPr/>
        </p:nvGrpSpPr>
        <p:grpSpPr bwMode="gray">
          <a:xfrm>
            <a:off x="6084589" y="4756306"/>
            <a:ext cx="669128" cy="247923"/>
            <a:chOff x="2029143" y="4964429"/>
            <a:chExt cx="937440" cy="360000"/>
          </a:xfrm>
        </p:grpSpPr>
        <p:pic>
          <p:nvPicPr>
            <p:cNvPr id="190" name="图片 189" descr="接入交换机.png">
              <a:extLst>
                <a:ext uri="{FF2B5EF4-FFF2-40B4-BE49-F238E27FC236}">
                  <a16:creationId xmlns:a16="http://schemas.microsoft.com/office/drawing/2014/main" xmlns="" id="{84F6C9EE-3526-49C1-85FB-E0CD913010FB}"/>
                </a:ext>
              </a:extLst>
            </p:cNvPr>
            <p:cNvPicPr>
              <a:picLocks/>
            </p:cNvPicPr>
            <p:nvPr/>
          </p:nvPicPr>
          <p:blipFill>
            <a:blip r:embed="rId4" cstate="print"/>
            <a:stretch>
              <a:fillRect/>
            </a:stretch>
          </p:blipFill>
          <p:spPr bwMode="gray">
            <a:xfrm>
              <a:off x="2029143" y="4964429"/>
              <a:ext cx="388800" cy="360000"/>
            </a:xfrm>
            <a:prstGeom prst="rect">
              <a:avLst/>
            </a:prstGeom>
          </p:spPr>
        </p:pic>
        <p:pic>
          <p:nvPicPr>
            <p:cNvPr id="191" name="图片 190" descr="接入交换机.png">
              <a:extLst>
                <a:ext uri="{FF2B5EF4-FFF2-40B4-BE49-F238E27FC236}">
                  <a16:creationId xmlns:a16="http://schemas.microsoft.com/office/drawing/2014/main" xmlns="" id="{CA7CF543-7FE2-444D-A60E-7210B1CB606D}"/>
                </a:ext>
              </a:extLst>
            </p:cNvPr>
            <p:cNvPicPr>
              <a:picLocks/>
            </p:cNvPicPr>
            <p:nvPr/>
          </p:nvPicPr>
          <p:blipFill>
            <a:blip r:embed="rId4" cstate="print"/>
            <a:stretch>
              <a:fillRect/>
            </a:stretch>
          </p:blipFill>
          <p:spPr bwMode="gray">
            <a:xfrm>
              <a:off x="2577783" y="4964429"/>
              <a:ext cx="388800" cy="360000"/>
            </a:xfrm>
            <a:prstGeom prst="rect">
              <a:avLst/>
            </a:prstGeom>
          </p:spPr>
        </p:pic>
        <p:cxnSp>
          <p:nvCxnSpPr>
            <p:cNvPr id="192" name="直接连接符 191">
              <a:extLst>
                <a:ext uri="{FF2B5EF4-FFF2-40B4-BE49-F238E27FC236}">
                  <a16:creationId xmlns:a16="http://schemas.microsoft.com/office/drawing/2014/main" xmlns="" id="{10634208-F8FE-44EC-B6FB-628018BA14DA}"/>
                </a:ext>
              </a:extLst>
            </p:cNvPr>
            <p:cNvCxnSpPr>
              <a:stCxn id="190" idx="3"/>
              <a:endCxn id="191" idx="1"/>
            </p:cNvCxnSpPr>
            <p:nvPr/>
          </p:nvCxnSpPr>
          <p:spPr bwMode="gray">
            <a:xfrm>
              <a:off x="2417943" y="5144429"/>
              <a:ext cx="15984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193" name="直接连接符 192">
            <a:extLst>
              <a:ext uri="{FF2B5EF4-FFF2-40B4-BE49-F238E27FC236}">
                <a16:creationId xmlns:a16="http://schemas.microsoft.com/office/drawing/2014/main" xmlns="" id="{598A2463-EE84-445F-842C-DDA095F245D8}"/>
              </a:ext>
            </a:extLst>
          </p:cNvPr>
          <p:cNvCxnSpPr>
            <a:stCxn id="182" idx="0"/>
            <a:endCxn id="179" idx="2"/>
          </p:cNvCxnSpPr>
          <p:nvPr/>
        </p:nvCxnSpPr>
        <p:spPr bwMode="gray">
          <a:xfrm flipV="1">
            <a:off x="4471983" y="4449252"/>
            <a:ext cx="765187"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xmlns="" id="{B681BF75-D112-4AED-9245-3FECE4A0CE85}"/>
              </a:ext>
            </a:extLst>
          </p:cNvPr>
          <p:cNvCxnSpPr>
            <a:stCxn id="180" idx="2"/>
            <a:endCxn id="182" idx="0"/>
          </p:cNvCxnSpPr>
          <p:nvPr/>
        </p:nvCxnSpPr>
        <p:spPr bwMode="gray">
          <a:xfrm flipH="1">
            <a:off x="4471983" y="4449252"/>
            <a:ext cx="1249260"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xmlns="" id="{EF301196-AA84-4978-8369-A131530444F7}"/>
              </a:ext>
            </a:extLst>
          </p:cNvPr>
          <p:cNvCxnSpPr>
            <a:stCxn id="183" idx="0"/>
            <a:endCxn id="179" idx="2"/>
          </p:cNvCxnSpPr>
          <p:nvPr/>
        </p:nvCxnSpPr>
        <p:spPr bwMode="gray">
          <a:xfrm flipV="1">
            <a:off x="4863593" y="4449252"/>
            <a:ext cx="373577"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xmlns="" id="{816C954B-BCEE-4918-950C-D434C20179B2}"/>
              </a:ext>
            </a:extLst>
          </p:cNvPr>
          <p:cNvCxnSpPr>
            <a:stCxn id="180" idx="2"/>
            <a:endCxn id="183" idx="0"/>
          </p:cNvCxnSpPr>
          <p:nvPr/>
        </p:nvCxnSpPr>
        <p:spPr bwMode="gray">
          <a:xfrm flipH="1">
            <a:off x="4863593" y="4449252"/>
            <a:ext cx="857650"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xmlns="" id="{7CF33A06-5F68-496F-AE46-580D5BEAEAE7}"/>
              </a:ext>
            </a:extLst>
          </p:cNvPr>
          <p:cNvCxnSpPr>
            <a:stCxn id="186" idx="0"/>
            <a:endCxn id="179" idx="2"/>
          </p:cNvCxnSpPr>
          <p:nvPr/>
        </p:nvCxnSpPr>
        <p:spPr bwMode="gray">
          <a:xfrm flipH="1" flipV="1">
            <a:off x="5237170" y="4449252"/>
            <a:ext cx="56105"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xmlns="" id="{39A066B8-3891-4C57-829C-52DC42D53835}"/>
              </a:ext>
            </a:extLst>
          </p:cNvPr>
          <p:cNvCxnSpPr>
            <a:stCxn id="180" idx="2"/>
            <a:endCxn id="186" idx="0"/>
          </p:cNvCxnSpPr>
          <p:nvPr/>
        </p:nvCxnSpPr>
        <p:spPr bwMode="gray">
          <a:xfrm flipH="1">
            <a:off x="5293276" y="4449252"/>
            <a:ext cx="427967"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xmlns="" id="{C41CED79-7E30-48EC-B514-974D38B37B4B}"/>
              </a:ext>
            </a:extLst>
          </p:cNvPr>
          <p:cNvCxnSpPr>
            <a:stCxn id="187" idx="0"/>
            <a:endCxn id="180" idx="2"/>
          </p:cNvCxnSpPr>
          <p:nvPr/>
        </p:nvCxnSpPr>
        <p:spPr bwMode="gray">
          <a:xfrm flipV="1">
            <a:off x="5684885" y="4449252"/>
            <a:ext cx="36358"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xmlns="" id="{0F2C420D-156F-4F91-B64C-FD3FD62694E5}"/>
              </a:ext>
            </a:extLst>
          </p:cNvPr>
          <p:cNvCxnSpPr>
            <a:stCxn id="179" idx="2"/>
            <a:endCxn id="187" idx="0"/>
          </p:cNvCxnSpPr>
          <p:nvPr/>
        </p:nvCxnSpPr>
        <p:spPr bwMode="gray">
          <a:xfrm>
            <a:off x="5237170" y="4449252"/>
            <a:ext cx="447715"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xmlns="" id="{AD7D976D-9512-432C-BFAD-AAB73B27615D}"/>
              </a:ext>
            </a:extLst>
          </p:cNvPr>
          <p:cNvCxnSpPr/>
          <p:nvPr/>
        </p:nvCxnSpPr>
        <p:spPr bwMode="gray">
          <a:xfrm>
            <a:off x="5861717" y="4880267"/>
            <a:ext cx="179873" cy="0"/>
          </a:xfrm>
          <a:prstGeom prst="line">
            <a:avLst/>
          </a:prstGeom>
          <a:ln w="1270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xmlns="" id="{EA05CEB5-AC9C-4F1C-AE72-77B80587D376}"/>
              </a:ext>
            </a:extLst>
          </p:cNvPr>
          <p:cNvCxnSpPr>
            <a:stCxn id="190" idx="0"/>
            <a:endCxn id="179" idx="2"/>
          </p:cNvCxnSpPr>
          <p:nvPr/>
        </p:nvCxnSpPr>
        <p:spPr bwMode="gray">
          <a:xfrm flipH="1" flipV="1">
            <a:off x="5237170" y="4449252"/>
            <a:ext cx="986178"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xmlns="" id="{4586F590-C99D-47ED-BB67-D957D5100998}"/>
              </a:ext>
            </a:extLst>
          </p:cNvPr>
          <p:cNvCxnSpPr>
            <a:stCxn id="180" idx="2"/>
            <a:endCxn id="190" idx="0"/>
          </p:cNvCxnSpPr>
          <p:nvPr/>
        </p:nvCxnSpPr>
        <p:spPr bwMode="gray">
          <a:xfrm>
            <a:off x="5721243" y="4449252"/>
            <a:ext cx="502105"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xmlns="" id="{80DDA4C4-777C-46FF-ACAD-BA82DA66CF66}"/>
              </a:ext>
            </a:extLst>
          </p:cNvPr>
          <p:cNvCxnSpPr>
            <a:stCxn id="191" idx="0"/>
            <a:endCxn id="180" idx="2"/>
          </p:cNvCxnSpPr>
          <p:nvPr/>
        </p:nvCxnSpPr>
        <p:spPr bwMode="gray">
          <a:xfrm flipH="1" flipV="1">
            <a:off x="5721243" y="4449252"/>
            <a:ext cx="893715"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xmlns="" id="{C6052502-C477-4734-86E6-F189C7ABBE8C}"/>
              </a:ext>
            </a:extLst>
          </p:cNvPr>
          <p:cNvCxnSpPr>
            <a:stCxn id="179" idx="2"/>
            <a:endCxn id="191" idx="0"/>
          </p:cNvCxnSpPr>
          <p:nvPr/>
        </p:nvCxnSpPr>
        <p:spPr bwMode="gray">
          <a:xfrm>
            <a:off x="5237170" y="4449252"/>
            <a:ext cx="1377788" cy="30705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06" name="图片 205" descr="汇聚交换机.png">
            <a:extLst>
              <a:ext uri="{FF2B5EF4-FFF2-40B4-BE49-F238E27FC236}">
                <a16:creationId xmlns:a16="http://schemas.microsoft.com/office/drawing/2014/main" xmlns="" id="{B2E3C73B-5776-430E-81B8-AD75AE661DBA}"/>
              </a:ext>
            </a:extLst>
          </p:cNvPr>
          <p:cNvPicPr>
            <a:picLocks/>
          </p:cNvPicPr>
          <p:nvPr/>
        </p:nvPicPr>
        <p:blipFill>
          <a:blip r:embed="rId3" cstate="print"/>
          <a:stretch>
            <a:fillRect/>
          </a:stretch>
        </p:blipFill>
        <p:spPr bwMode="gray">
          <a:xfrm>
            <a:off x="8078832" y="4201331"/>
            <a:ext cx="277519" cy="247924"/>
          </a:xfrm>
          <a:prstGeom prst="rect">
            <a:avLst/>
          </a:prstGeom>
        </p:spPr>
      </p:pic>
      <p:pic>
        <p:nvPicPr>
          <p:cNvPr id="207" name="图片 206" descr="汇聚交换机.png">
            <a:extLst>
              <a:ext uri="{FF2B5EF4-FFF2-40B4-BE49-F238E27FC236}">
                <a16:creationId xmlns:a16="http://schemas.microsoft.com/office/drawing/2014/main" xmlns="" id="{CEF2389D-95B1-4850-85BD-973AB3B36D29}"/>
              </a:ext>
            </a:extLst>
          </p:cNvPr>
          <p:cNvPicPr>
            <a:picLocks/>
          </p:cNvPicPr>
          <p:nvPr/>
        </p:nvPicPr>
        <p:blipFill>
          <a:blip r:embed="rId3" cstate="print"/>
          <a:stretch>
            <a:fillRect/>
          </a:stretch>
        </p:blipFill>
        <p:spPr bwMode="gray">
          <a:xfrm>
            <a:off x="8562905" y="4201331"/>
            <a:ext cx="277519" cy="247924"/>
          </a:xfrm>
          <a:prstGeom prst="rect">
            <a:avLst/>
          </a:prstGeom>
        </p:spPr>
      </p:pic>
      <p:sp>
        <p:nvSpPr>
          <p:cNvPr id="208" name="TextBox 243">
            <a:extLst>
              <a:ext uri="{FF2B5EF4-FFF2-40B4-BE49-F238E27FC236}">
                <a16:creationId xmlns:a16="http://schemas.microsoft.com/office/drawing/2014/main" xmlns="" id="{F61EF79F-018F-46FF-9C9F-E522CFE9E383}"/>
              </a:ext>
            </a:extLst>
          </p:cNvPr>
          <p:cNvSpPr txBox="1"/>
          <p:nvPr/>
        </p:nvSpPr>
        <p:spPr bwMode="gray">
          <a:xfrm>
            <a:off x="8919547" y="4192360"/>
            <a:ext cx="628698" cy="307777"/>
          </a:xfrm>
          <a:prstGeom prst="rect">
            <a:avLst/>
          </a:prstGeom>
          <a:noFill/>
        </p:spPr>
        <p:txBody>
          <a:bodyPr wrap="none" rtlCol="0">
            <a:spAutoFit/>
          </a:bodyPr>
          <a:lstStyle/>
          <a:p>
            <a:pPr fontAlgn="ctr"/>
            <a:r>
              <a:rPr lang="en-US" sz="1400" dirty="0" smtClean="0">
                <a:latin typeface="Huawei Sans" panose="020C0503030203020204" pitchFamily="34" charset="0"/>
              </a:rPr>
              <a:t>Spine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9" name="组合 140">
            <a:extLst>
              <a:ext uri="{FF2B5EF4-FFF2-40B4-BE49-F238E27FC236}">
                <a16:creationId xmlns:a16="http://schemas.microsoft.com/office/drawing/2014/main" xmlns="" id="{95ED4DD3-9F2D-4DFC-999A-2B132C01B2DD}"/>
              </a:ext>
            </a:extLst>
          </p:cNvPr>
          <p:cNvGrpSpPr/>
          <p:nvPr/>
        </p:nvGrpSpPr>
        <p:grpSpPr bwMode="gray">
          <a:xfrm>
            <a:off x="7313645" y="4756308"/>
            <a:ext cx="669128" cy="247924"/>
            <a:chOff x="2029143" y="4964429"/>
            <a:chExt cx="937440" cy="360000"/>
          </a:xfrm>
        </p:grpSpPr>
        <p:pic>
          <p:nvPicPr>
            <p:cNvPr id="210" name="图片 209" descr="接入交换机.png">
              <a:extLst>
                <a:ext uri="{FF2B5EF4-FFF2-40B4-BE49-F238E27FC236}">
                  <a16:creationId xmlns:a16="http://schemas.microsoft.com/office/drawing/2014/main" xmlns="" id="{69FA5AA0-435C-4077-86D8-8E59590E1745}"/>
                </a:ext>
              </a:extLst>
            </p:cNvPr>
            <p:cNvPicPr>
              <a:picLocks/>
            </p:cNvPicPr>
            <p:nvPr/>
          </p:nvPicPr>
          <p:blipFill>
            <a:blip r:embed="rId4" cstate="print"/>
            <a:stretch>
              <a:fillRect/>
            </a:stretch>
          </p:blipFill>
          <p:spPr bwMode="gray">
            <a:xfrm>
              <a:off x="2029143" y="4964429"/>
              <a:ext cx="388800" cy="360000"/>
            </a:xfrm>
            <a:prstGeom prst="rect">
              <a:avLst/>
            </a:prstGeom>
          </p:spPr>
        </p:pic>
        <p:pic>
          <p:nvPicPr>
            <p:cNvPr id="211" name="图片 210" descr="接入交换机.png">
              <a:extLst>
                <a:ext uri="{FF2B5EF4-FFF2-40B4-BE49-F238E27FC236}">
                  <a16:creationId xmlns:a16="http://schemas.microsoft.com/office/drawing/2014/main" xmlns="" id="{77A22F1B-DB65-4EA8-8ECB-4B5441B01610}"/>
                </a:ext>
              </a:extLst>
            </p:cNvPr>
            <p:cNvPicPr>
              <a:picLocks/>
            </p:cNvPicPr>
            <p:nvPr/>
          </p:nvPicPr>
          <p:blipFill>
            <a:blip r:embed="rId4" cstate="print"/>
            <a:stretch>
              <a:fillRect/>
            </a:stretch>
          </p:blipFill>
          <p:spPr bwMode="gray">
            <a:xfrm>
              <a:off x="2577783" y="4964429"/>
              <a:ext cx="388800" cy="360000"/>
            </a:xfrm>
            <a:prstGeom prst="rect">
              <a:avLst/>
            </a:prstGeom>
          </p:spPr>
        </p:pic>
        <p:cxnSp>
          <p:nvCxnSpPr>
            <p:cNvPr id="212" name="直接连接符 211">
              <a:extLst>
                <a:ext uri="{FF2B5EF4-FFF2-40B4-BE49-F238E27FC236}">
                  <a16:creationId xmlns:a16="http://schemas.microsoft.com/office/drawing/2014/main" xmlns="" id="{87F23818-4358-42A9-9E2C-0C0714BACB47}"/>
                </a:ext>
              </a:extLst>
            </p:cNvPr>
            <p:cNvCxnSpPr>
              <a:stCxn id="210" idx="3"/>
              <a:endCxn id="211" idx="1"/>
            </p:cNvCxnSpPr>
            <p:nvPr/>
          </p:nvCxnSpPr>
          <p:spPr bwMode="gray">
            <a:xfrm>
              <a:off x="2417943" y="5144429"/>
              <a:ext cx="15984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13" name="组合 141">
            <a:extLst>
              <a:ext uri="{FF2B5EF4-FFF2-40B4-BE49-F238E27FC236}">
                <a16:creationId xmlns:a16="http://schemas.microsoft.com/office/drawing/2014/main" xmlns="" id="{18B7A03D-5798-4291-8A5A-D6C2B6DAADB8}"/>
              </a:ext>
            </a:extLst>
          </p:cNvPr>
          <p:cNvGrpSpPr/>
          <p:nvPr/>
        </p:nvGrpSpPr>
        <p:grpSpPr bwMode="gray">
          <a:xfrm>
            <a:off x="8134937" y="4756308"/>
            <a:ext cx="669128" cy="247924"/>
            <a:chOff x="2029143" y="4964429"/>
            <a:chExt cx="937440" cy="360000"/>
          </a:xfrm>
        </p:grpSpPr>
        <p:pic>
          <p:nvPicPr>
            <p:cNvPr id="214" name="图片 213" descr="接入交换机.png">
              <a:extLst>
                <a:ext uri="{FF2B5EF4-FFF2-40B4-BE49-F238E27FC236}">
                  <a16:creationId xmlns:a16="http://schemas.microsoft.com/office/drawing/2014/main" xmlns="" id="{034B79C2-A22F-4568-8511-28305C549DF8}"/>
                </a:ext>
              </a:extLst>
            </p:cNvPr>
            <p:cNvPicPr>
              <a:picLocks/>
            </p:cNvPicPr>
            <p:nvPr/>
          </p:nvPicPr>
          <p:blipFill>
            <a:blip r:embed="rId4" cstate="print"/>
            <a:stretch>
              <a:fillRect/>
            </a:stretch>
          </p:blipFill>
          <p:spPr bwMode="gray">
            <a:xfrm>
              <a:off x="2029143" y="4964429"/>
              <a:ext cx="388800" cy="360000"/>
            </a:xfrm>
            <a:prstGeom prst="rect">
              <a:avLst/>
            </a:prstGeom>
          </p:spPr>
        </p:pic>
        <p:pic>
          <p:nvPicPr>
            <p:cNvPr id="215" name="图片 214" descr="接入交换机.png">
              <a:extLst>
                <a:ext uri="{FF2B5EF4-FFF2-40B4-BE49-F238E27FC236}">
                  <a16:creationId xmlns:a16="http://schemas.microsoft.com/office/drawing/2014/main" xmlns="" id="{7746D2CC-210F-481B-8207-73B988C6F9DF}"/>
                </a:ext>
              </a:extLst>
            </p:cNvPr>
            <p:cNvPicPr>
              <a:picLocks/>
            </p:cNvPicPr>
            <p:nvPr/>
          </p:nvPicPr>
          <p:blipFill>
            <a:blip r:embed="rId4" cstate="print"/>
            <a:stretch>
              <a:fillRect/>
            </a:stretch>
          </p:blipFill>
          <p:spPr bwMode="gray">
            <a:xfrm>
              <a:off x="2577783" y="4964429"/>
              <a:ext cx="388800" cy="360000"/>
            </a:xfrm>
            <a:prstGeom prst="rect">
              <a:avLst/>
            </a:prstGeom>
          </p:spPr>
        </p:pic>
        <p:cxnSp>
          <p:nvCxnSpPr>
            <p:cNvPr id="216" name="直接连接符 215">
              <a:extLst>
                <a:ext uri="{FF2B5EF4-FFF2-40B4-BE49-F238E27FC236}">
                  <a16:creationId xmlns:a16="http://schemas.microsoft.com/office/drawing/2014/main" xmlns="" id="{D9C524CC-3A47-434A-8060-F87E53B4A232}"/>
                </a:ext>
              </a:extLst>
            </p:cNvPr>
            <p:cNvCxnSpPr>
              <a:stCxn id="214" idx="3"/>
              <a:endCxn id="215" idx="1"/>
            </p:cNvCxnSpPr>
            <p:nvPr/>
          </p:nvCxnSpPr>
          <p:spPr bwMode="gray">
            <a:xfrm>
              <a:off x="2417943" y="5144429"/>
              <a:ext cx="15984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17" name="组合 145">
            <a:extLst>
              <a:ext uri="{FF2B5EF4-FFF2-40B4-BE49-F238E27FC236}">
                <a16:creationId xmlns:a16="http://schemas.microsoft.com/office/drawing/2014/main" xmlns="" id="{28758403-C4A2-4A55-951C-02D85F4460C8}"/>
              </a:ext>
            </a:extLst>
          </p:cNvPr>
          <p:cNvGrpSpPr/>
          <p:nvPr/>
        </p:nvGrpSpPr>
        <p:grpSpPr bwMode="gray">
          <a:xfrm>
            <a:off x="9065010" y="4756308"/>
            <a:ext cx="669128" cy="247924"/>
            <a:chOff x="2029143" y="4964429"/>
            <a:chExt cx="937440" cy="360000"/>
          </a:xfrm>
        </p:grpSpPr>
        <p:pic>
          <p:nvPicPr>
            <p:cNvPr id="218" name="图片 217" descr="接入交换机.png">
              <a:extLst>
                <a:ext uri="{FF2B5EF4-FFF2-40B4-BE49-F238E27FC236}">
                  <a16:creationId xmlns:a16="http://schemas.microsoft.com/office/drawing/2014/main" xmlns="" id="{2B66DFA5-7413-4F98-A26C-9EA3158E3E47}"/>
                </a:ext>
              </a:extLst>
            </p:cNvPr>
            <p:cNvPicPr>
              <a:picLocks/>
            </p:cNvPicPr>
            <p:nvPr/>
          </p:nvPicPr>
          <p:blipFill>
            <a:blip r:embed="rId4" cstate="print"/>
            <a:stretch>
              <a:fillRect/>
            </a:stretch>
          </p:blipFill>
          <p:spPr bwMode="gray">
            <a:xfrm>
              <a:off x="2029143" y="4964429"/>
              <a:ext cx="388800" cy="360000"/>
            </a:xfrm>
            <a:prstGeom prst="rect">
              <a:avLst/>
            </a:prstGeom>
          </p:spPr>
        </p:pic>
        <p:pic>
          <p:nvPicPr>
            <p:cNvPr id="219" name="图片 218" descr="接入交换机.png">
              <a:extLst>
                <a:ext uri="{FF2B5EF4-FFF2-40B4-BE49-F238E27FC236}">
                  <a16:creationId xmlns:a16="http://schemas.microsoft.com/office/drawing/2014/main" xmlns="" id="{CF049A63-E60D-49A1-AF47-51A1380A89CA}"/>
                </a:ext>
              </a:extLst>
            </p:cNvPr>
            <p:cNvPicPr>
              <a:picLocks/>
            </p:cNvPicPr>
            <p:nvPr/>
          </p:nvPicPr>
          <p:blipFill>
            <a:blip r:embed="rId4" cstate="print"/>
            <a:stretch>
              <a:fillRect/>
            </a:stretch>
          </p:blipFill>
          <p:spPr bwMode="gray">
            <a:xfrm>
              <a:off x="2577783" y="4964429"/>
              <a:ext cx="388800" cy="360000"/>
            </a:xfrm>
            <a:prstGeom prst="rect">
              <a:avLst/>
            </a:prstGeom>
          </p:spPr>
        </p:pic>
        <p:cxnSp>
          <p:nvCxnSpPr>
            <p:cNvPr id="220" name="直接连接符 219">
              <a:extLst>
                <a:ext uri="{FF2B5EF4-FFF2-40B4-BE49-F238E27FC236}">
                  <a16:creationId xmlns:a16="http://schemas.microsoft.com/office/drawing/2014/main" xmlns="" id="{1CA63040-C39F-4D82-8D06-246CDCD95522}"/>
                </a:ext>
              </a:extLst>
            </p:cNvPr>
            <p:cNvCxnSpPr>
              <a:stCxn id="218" idx="3"/>
              <a:endCxn id="219" idx="1"/>
            </p:cNvCxnSpPr>
            <p:nvPr/>
          </p:nvCxnSpPr>
          <p:spPr bwMode="gray">
            <a:xfrm>
              <a:off x="2417943" y="5144429"/>
              <a:ext cx="15984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21" name="TextBox 247">
            <a:extLst>
              <a:ext uri="{FF2B5EF4-FFF2-40B4-BE49-F238E27FC236}">
                <a16:creationId xmlns:a16="http://schemas.microsoft.com/office/drawing/2014/main" xmlns="" id="{25D1E559-76A9-40C3-8284-CD366FF62C16}"/>
              </a:ext>
            </a:extLst>
          </p:cNvPr>
          <p:cNvSpPr txBox="1"/>
          <p:nvPr/>
        </p:nvSpPr>
        <p:spPr bwMode="gray">
          <a:xfrm>
            <a:off x="9710144" y="4699462"/>
            <a:ext cx="532518" cy="307777"/>
          </a:xfrm>
          <a:prstGeom prst="rect">
            <a:avLst/>
          </a:prstGeom>
          <a:noFill/>
        </p:spPr>
        <p:txBody>
          <a:bodyPr wrap="none" rtlCol="0">
            <a:spAutoFit/>
          </a:bodyPr>
          <a:lstStyle/>
          <a:p>
            <a:pPr fontAlgn="ctr"/>
            <a:r>
              <a:rPr lang="en-US" sz="1400" dirty="0" smtClean="0">
                <a:latin typeface="Huawei Sans" panose="020C0503030203020204" pitchFamily="34" charset="0"/>
              </a:rPr>
              <a:t>Leaf</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2" name="直接连接符 221">
            <a:extLst>
              <a:ext uri="{FF2B5EF4-FFF2-40B4-BE49-F238E27FC236}">
                <a16:creationId xmlns:a16="http://schemas.microsoft.com/office/drawing/2014/main" xmlns="" id="{68589BCE-A5C3-4CE4-A150-AA6C60E03521}"/>
              </a:ext>
            </a:extLst>
          </p:cNvPr>
          <p:cNvCxnSpPr>
            <a:stCxn id="210" idx="0"/>
            <a:endCxn id="206" idx="2"/>
          </p:cNvCxnSpPr>
          <p:nvPr/>
        </p:nvCxnSpPr>
        <p:spPr bwMode="gray">
          <a:xfrm flipV="1">
            <a:off x="7452404" y="4449255"/>
            <a:ext cx="765187" cy="307054"/>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xmlns="" id="{F6D0BED6-60B4-4E32-97DB-A9980385123C}"/>
              </a:ext>
            </a:extLst>
          </p:cNvPr>
          <p:cNvCxnSpPr>
            <a:stCxn id="207" idx="2"/>
            <a:endCxn id="210" idx="0"/>
          </p:cNvCxnSpPr>
          <p:nvPr/>
        </p:nvCxnSpPr>
        <p:spPr bwMode="gray">
          <a:xfrm flipH="1">
            <a:off x="7452404" y="4449255"/>
            <a:ext cx="1249260" cy="307054"/>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xmlns="" id="{8114FD1C-6D4B-44B0-871D-0914777304C0}"/>
              </a:ext>
            </a:extLst>
          </p:cNvPr>
          <p:cNvCxnSpPr>
            <a:stCxn id="211" idx="0"/>
            <a:endCxn id="206" idx="2"/>
          </p:cNvCxnSpPr>
          <p:nvPr/>
        </p:nvCxnSpPr>
        <p:spPr bwMode="gray">
          <a:xfrm flipV="1">
            <a:off x="7844014" y="4449255"/>
            <a:ext cx="373577" cy="307054"/>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xmlns="" id="{0184BC63-81E3-41BC-AF10-B7265191A65F}"/>
              </a:ext>
            </a:extLst>
          </p:cNvPr>
          <p:cNvCxnSpPr>
            <a:stCxn id="207" idx="2"/>
            <a:endCxn id="211" idx="0"/>
          </p:cNvCxnSpPr>
          <p:nvPr/>
        </p:nvCxnSpPr>
        <p:spPr bwMode="gray">
          <a:xfrm flipH="1">
            <a:off x="7844014" y="4449255"/>
            <a:ext cx="857650" cy="307054"/>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xmlns="" id="{9775D0D7-EAD0-4D03-B372-EFF94DCC3402}"/>
              </a:ext>
            </a:extLst>
          </p:cNvPr>
          <p:cNvCxnSpPr>
            <a:stCxn id="214" idx="0"/>
            <a:endCxn id="206" idx="2"/>
          </p:cNvCxnSpPr>
          <p:nvPr/>
        </p:nvCxnSpPr>
        <p:spPr bwMode="gray">
          <a:xfrm flipH="1" flipV="1">
            <a:off x="8217591" y="4449255"/>
            <a:ext cx="56105" cy="307054"/>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xmlns="" id="{082DE471-EDA4-40E3-933E-73B241720420}"/>
              </a:ext>
            </a:extLst>
          </p:cNvPr>
          <p:cNvCxnSpPr>
            <a:stCxn id="207" idx="2"/>
            <a:endCxn id="214" idx="0"/>
          </p:cNvCxnSpPr>
          <p:nvPr/>
        </p:nvCxnSpPr>
        <p:spPr bwMode="gray">
          <a:xfrm flipH="1">
            <a:off x="8273697" y="4449255"/>
            <a:ext cx="427968" cy="307054"/>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xmlns="" id="{158950C0-847E-4458-A90D-EE80BA6D06A5}"/>
              </a:ext>
            </a:extLst>
          </p:cNvPr>
          <p:cNvCxnSpPr>
            <a:stCxn id="215" idx="0"/>
            <a:endCxn id="207" idx="2"/>
          </p:cNvCxnSpPr>
          <p:nvPr/>
        </p:nvCxnSpPr>
        <p:spPr bwMode="gray">
          <a:xfrm flipV="1">
            <a:off x="8665306" y="4449255"/>
            <a:ext cx="36358" cy="307054"/>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xmlns="" id="{B722350B-830E-452F-8D5B-ED0E5833C72C}"/>
              </a:ext>
            </a:extLst>
          </p:cNvPr>
          <p:cNvCxnSpPr>
            <a:stCxn id="206" idx="2"/>
            <a:endCxn id="215" idx="0"/>
          </p:cNvCxnSpPr>
          <p:nvPr/>
        </p:nvCxnSpPr>
        <p:spPr bwMode="gray">
          <a:xfrm>
            <a:off x="8217591" y="4449255"/>
            <a:ext cx="447715" cy="307054"/>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xmlns="" id="{394D019E-F44E-4B3A-A547-C7E84A7FCC44}"/>
              </a:ext>
            </a:extLst>
          </p:cNvPr>
          <p:cNvCxnSpPr/>
          <p:nvPr/>
        </p:nvCxnSpPr>
        <p:spPr bwMode="gray">
          <a:xfrm>
            <a:off x="8842139" y="4880270"/>
            <a:ext cx="179873" cy="0"/>
          </a:xfrm>
          <a:prstGeom prst="line">
            <a:avLst/>
          </a:prstGeom>
          <a:ln w="1270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xmlns="" id="{306BB93E-D855-4AF6-8EF8-F84AB0ACF59E}"/>
              </a:ext>
            </a:extLst>
          </p:cNvPr>
          <p:cNvCxnSpPr>
            <a:stCxn id="218" idx="0"/>
            <a:endCxn id="206" idx="2"/>
          </p:cNvCxnSpPr>
          <p:nvPr/>
        </p:nvCxnSpPr>
        <p:spPr bwMode="gray">
          <a:xfrm flipH="1" flipV="1">
            <a:off x="8217591" y="4449255"/>
            <a:ext cx="986178" cy="307054"/>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xmlns="" id="{DDD4615F-CC40-4F74-8A7E-C5A2F74E0EB3}"/>
              </a:ext>
            </a:extLst>
          </p:cNvPr>
          <p:cNvCxnSpPr>
            <a:stCxn id="207" idx="2"/>
            <a:endCxn id="218" idx="0"/>
          </p:cNvCxnSpPr>
          <p:nvPr/>
        </p:nvCxnSpPr>
        <p:spPr bwMode="gray">
          <a:xfrm>
            <a:off x="8701664" y="4449255"/>
            <a:ext cx="502105" cy="307054"/>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xmlns="" id="{FD9087B7-8F41-4EAE-B8C7-32B6EAA741FE}"/>
              </a:ext>
            </a:extLst>
          </p:cNvPr>
          <p:cNvCxnSpPr>
            <a:stCxn id="219" idx="0"/>
            <a:endCxn id="207" idx="2"/>
          </p:cNvCxnSpPr>
          <p:nvPr/>
        </p:nvCxnSpPr>
        <p:spPr bwMode="gray">
          <a:xfrm flipH="1" flipV="1">
            <a:off x="8701664" y="4449255"/>
            <a:ext cx="893715" cy="307054"/>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xmlns="" id="{E50DA971-C6A4-4D76-BBE8-6424BC759EA8}"/>
              </a:ext>
            </a:extLst>
          </p:cNvPr>
          <p:cNvCxnSpPr>
            <a:stCxn id="206" idx="2"/>
            <a:endCxn id="219" idx="0"/>
          </p:cNvCxnSpPr>
          <p:nvPr/>
        </p:nvCxnSpPr>
        <p:spPr bwMode="gray">
          <a:xfrm>
            <a:off x="8217591" y="4449255"/>
            <a:ext cx="1377788" cy="307054"/>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xmlns="" id="{750E04D0-E73D-4986-B259-08997EC276D6}"/>
              </a:ext>
            </a:extLst>
          </p:cNvPr>
          <p:cNvCxnSpPr/>
          <p:nvPr/>
        </p:nvCxnSpPr>
        <p:spPr bwMode="gray">
          <a:xfrm>
            <a:off x="6807232" y="4546241"/>
            <a:ext cx="206539" cy="0"/>
          </a:xfrm>
          <a:prstGeom prst="line">
            <a:avLst/>
          </a:prstGeom>
          <a:ln w="28575">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36" name="TextBox 330">
            <a:extLst>
              <a:ext uri="{FF2B5EF4-FFF2-40B4-BE49-F238E27FC236}">
                <a16:creationId xmlns:a16="http://schemas.microsoft.com/office/drawing/2014/main" xmlns="" id="{39A43CCA-41B5-4662-8B22-047692ED30BC}"/>
              </a:ext>
            </a:extLst>
          </p:cNvPr>
          <p:cNvSpPr txBox="1"/>
          <p:nvPr/>
        </p:nvSpPr>
        <p:spPr bwMode="gray">
          <a:xfrm>
            <a:off x="1684140" y="5061569"/>
            <a:ext cx="2275552" cy="307777"/>
          </a:xfrm>
          <a:prstGeom prst="rect">
            <a:avLst/>
          </a:prstGeom>
          <a:solidFill>
            <a:schemeClr val="bg1"/>
          </a:solidFill>
          <a:ln w="6350">
            <a:solidFill>
              <a:srgbClr val="BEE9EE"/>
            </a:solidFill>
          </a:ln>
        </p:spPr>
        <p:txBody>
          <a:bodyPr wrap="square" rtlCol="0">
            <a:spAutoFit/>
          </a:bodyPr>
          <a:lstStyle/>
          <a:p>
            <a:pPr algn="ctr" fontAlgn="ctr"/>
            <a:r>
              <a:rPr lang="en-US" sz="1400" dirty="0" smtClean="0">
                <a:latin typeface="Huawei Sans" panose="020C0503030203020204" pitchFamily="34" charset="0"/>
              </a:rPr>
              <a:t>Server</a:t>
            </a:r>
            <a:endParaRPr lang="en-US" sz="1400" dirty="0">
              <a:latin typeface="Huawei Sans" panose="020C0503030203020204" pitchFamily="34" charset="0"/>
            </a:endParaRPr>
          </a:p>
        </p:txBody>
      </p:sp>
      <p:sp>
        <p:nvSpPr>
          <p:cNvPr id="237" name="TextBox 331">
            <a:extLst>
              <a:ext uri="{FF2B5EF4-FFF2-40B4-BE49-F238E27FC236}">
                <a16:creationId xmlns:a16="http://schemas.microsoft.com/office/drawing/2014/main" xmlns="" id="{DC9B597E-87C2-4B49-8C33-4DC4B5792218}"/>
              </a:ext>
            </a:extLst>
          </p:cNvPr>
          <p:cNvSpPr txBox="1"/>
          <p:nvPr/>
        </p:nvSpPr>
        <p:spPr bwMode="gray">
          <a:xfrm>
            <a:off x="4424892" y="5045881"/>
            <a:ext cx="2275552" cy="307777"/>
          </a:xfrm>
          <a:prstGeom prst="rect">
            <a:avLst/>
          </a:prstGeom>
          <a:solidFill>
            <a:schemeClr val="bg1"/>
          </a:solidFill>
          <a:ln w="6350">
            <a:solidFill>
              <a:srgbClr val="BEE9EE"/>
            </a:solidFill>
          </a:ln>
        </p:spPr>
        <p:txBody>
          <a:bodyPr wrap="square" rtlCol="0">
            <a:spAutoFit/>
          </a:bodyPr>
          <a:lstStyle/>
          <a:p>
            <a:pPr algn="ctr" fontAlgn="ctr"/>
            <a:r>
              <a:rPr lang="en-US" sz="1400" dirty="0" smtClean="0">
                <a:latin typeface="Huawei Sans" panose="020C0503030203020204" pitchFamily="34" charset="0"/>
              </a:rPr>
              <a:t>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8" name="图片 237" descr="核心交换机.png">
            <a:extLst>
              <a:ext uri="{FF2B5EF4-FFF2-40B4-BE49-F238E27FC236}">
                <a16:creationId xmlns:a16="http://schemas.microsoft.com/office/drawing/2014/main" xmlns="" id="{1080218A-B9EE-4D44-B0BE-C3FD42F9B16E}"/>
              </a:ext>
            </a:extLst>
          </p:cNvPr>
          <p:cNvPicPr>
            <a:picLocks/>
          </p:cNvPicPr>
          <p:nvPr/>
        </p:nvPicPr>
        <p:blipFill>
          <a:blip r:embed="rId5" cstate="print"/>
          <a:stretch>
            <a:fillRect/>
          </a:stretch>
        </p:blipFill>
        <p:spPr bwMode="gray">
          <a:xfrm>
            <a:off x="4376147" y="3217084"/>
            <a:ext cx="371771" cy="321160"/>
          </a:xfrm>
          <a:prstGeom prst="rect">
            <a:avLst/>
          </a:prstGeom>
        </p:spPr>
      </p:pic>
      <p:pic>
        <p:nvPicPr>
          <p:cNvPr id="239" name="图片 238" descr="核心交换机.png">
            <a:extLst>
              <a:ext uri="{FF2B5EF4-FFF2-40B4-BE49-F238E27FC236}">
                <a16:creationId xmlns:a16="http://schemas.microsoft.com/office/drawing/2014/main" xmlns="" id="{F0E30778-46F3-4362-8444-37BAD5251C81}"/>
              </a:ext>
            </a:extLst>
          </p:cNvPr>
          <p:cNvPicPr>
            <a:picLocks/>
          </p:cNvPicPr>
          <p:nvPr/>
        </p:nvPicPr>
        <p:blipFill>
          <a:blip r:embed="rId5" cstate="print"/>
          <a:stretch>
            <a:fillRect/>
          </a:stretch>
        </p:blipFill>
        <p:spPr bwMode="gray">
          <a:xfrm>
            <a:off x="4900758" y="3217084"/>
            <a:ext cx="371771" cy="321160"/>
          </a:xfrm>
          <a:prstGeom prst="rect">
            <a:avLst/>
          </a:prstGeom>
        </p:spPr>
      </p:pic>
      <p:pic>
        <p:nvPicPr>
          <p:cNvPr id="240" name="图片 239" descr="核心交换机.png">
            <a:extLst>
              <a:ext uri="{FF2B5EF4-FFF2-40B4-BE49-F238E27FC236}">
                <a16:creationId xmlns:a16="http://schemas.microsoft.com/office/drawing/2014/main" xmlns="" id="{870647B0-1303-40A0-A252-E032BE41FE41}"/>
              </a:ext>
            </a:extLst>
          </p:cNvPr>
          <p:cNvPicPr>
            <a:picLocks/>
          </p:cNvPicPr>
          <p:nvPr/>
        </p:nvPicPr>
        <p:blipFill>
          <a:blip r:embed="rId5" cstate="print"/>
          <a:stretch>
            <a:fillRect/>
          </a:stretch>
        </p:blipFill>
        <p:spPr bwMode="gray">
          <a:xfrm>
            <a:off x="5432654" y="3217084"/>
            <a:ext cx="371771" cy="321160"/>
          </a:xfrm>
          <a:prstGeom prst="rect">
            <a:avLst/>
          </a:prstGeom>
        </p:spPr>
      </p:pic>
      <p:pic>
        <p:nvPicPr>
          <p:cNvPr id="241" name="图片 240" descr="核心交换机.png">
            <a:extLst>
              <a:ext uri="{FF2B5EF4-FFF2-40B4-BE49-F238E27FC236}">
                <a16:creationId xmlns:a16="http://schemas.microsoft.com/office/drawing/2014/main" xmlns="" id="{D6B7C4DE-6BA4-4B18-90BC-73D4B3C76173}"/>
              </a:ext>
            </a:extLst>
          </p:cNvPr>
          <p:cNvPicPr>
            <a:picLocks/>
          </p:cNvPicPr>
          <p:nvPr/>
        </p:nvPicPr>
        <p:blipFill>
          <a:blip r:embed="rId5" cstate="print"/>
          <a:stretch>
            <a:fillRect/>
          </a:stretch>
        </p:blipFill>
        <p:spPr bwMode="gray">
          <a:xfrm>
            <a:off x="6000982" y="3217084"/>
            <a:ext cx="371771" cy="321160"/>
          </a:xfrm>
          <a:prstGeom prst="rect">
            <a:avLst/>
          </a:prstGeom>
        </p:spPr>
      </p:pic>
      <p:sp>
        <p:nvSpPr>
          <p:cNvPr id="242" name="TextBox 132">
            <a:extLst>
              <a:ext uri="{FF2B5EF4-FFF2-40B4-BE49-F238E27FC236}">
                <a16:creationId xmlns:a16="http://schemas.microsoft.com/office/drawing/2014/main" xmlns="" id="{1E61B9CA-8CF8-42C8-AF5D-E5F43592B5F1}"/>
              </a:ext>
            </a:extLst>
          </p:cNvPr>
          <p:cNvSpPr txBox="1"/>
          <p:nvPr/>
        </p:nvSpPr>
        <p:spPr bwMode="gray">
          <a:xfrm>
            <a:off x="3886286" y="3217084"/>
            <a:ext cx="559769" cy="307777"/>
          </a:xfrm>
          <a:prstGeom prst="rect">
            <a:avLst/>
          </a:prstGeom>
          <a:noFill/>
        </p:spPr>
        <p:txBody>
          <a:bodyPr wrap="none" rtlCol="0">
            <a:spAutoFit/>
          </a:bodyPr>
          <a:lstStyle/>
          <a:p>
            <a:pPr fontAlgn="ctr"/>
            <a:r>
              <a:rPr lang="en-US" sz="1400" dirty="0" smtClean="0">
                <a:latin typeface="Huawei Sans" panose="020C0503030203020204" pitchFamily="34" charset="0"/>
              </a:rPr>
              <a:t>Core</a:t>
            </a:r>
            <a:endParaRPr lang="en-US" sz="1400" dirty="0">
              <a:latin typeface="Huawei Sans" panose="020C0503030203020204" pitchFamily="34" charset="0"/>
            </a:endParaRPr>
          </a:p>
        </p:txBody>
      </p:sp>
      <p:cxnSp>
        <p:nvCxnSpPr>
          <p:cNvPr id="243" name="直接连接符 242">
            <a:extLst>
              <a:ext uri="{FF2B5EF4-FFF2-40B4-BE49-F238E27FC236}">
                <a16:creationId xmlns:a16="http://schemas.microsoft.com/office/drawing/2014/main" xmlns="" id="{546C69EB-EFFB-412C-9F0B-81D42E62C240}"/>
              </a:ext>
            </a:extLst>
          </p:cNvPr>
          <p:cNvCxnSpPr>
            <a:stCxn id="238" idx="2"/>
            <a:endCxn id="150" idx="0"/>
          </p:cNvCxnSpPr>
          <p:nvPr/>
        </p:nvCxnSpPr>
        <p:spPr bwMode="gray">
          <a:xfrm flipH="1">
            <a:off x="2533970" y="3538244"/>
            <a:ext cx="2028063" cy="66308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xmlns="" id="{B504D83A-F109-4B0F-A6B5-FBFFE7CB7BDE}"/>
              </a:ext>
            </a:extLst>
          </p:cNvPr>
          <p:cNvCxnSpPr>
            <a:stCxn id="239" idx="2"/>
            <a:endCxn id="151" idx="0"/>
          </p:cNvCxnSpPr>
          <p:nvPr/>
        </p:nvCxnSpPr>
        <p:spPr bwMode="gray">
          <a:xfrm flipH="1">
            <a:off x="3018043" y="3538244"/>
            <a:ext cx="2068601" cy="66308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xmlns="" id="{6E9A7EA2-19BC-4F61-B3BE-625D52707D87}"/>
              </a:ext>
            </a:extLst>
          </p:cNvPr>
          <p:cNvCxnSpPr>
            <a:stCxn id="240" idx="2"/>
            <a:endCxn id="151" idx="0"/>
          </p:cNvCxnSpPr>
          <p:nvPr/>
        </p:nvCxnSpPr>
        <p:spPr bwMode="gray">
          <a:xfrm flipH="1">
            <a:off x="3018043" y="3538244"/>
            <a:ext cx="2600497" cy="66308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xmlns="" id="{733EBAFC-79FE-45EC-93D1-E5A24394D0EB}"/>
              </a:ext>
            </a:extLst>
          </p:cNvPr>
          <p:cNvCxnSpPr>
            <a:stCxn id="241" idx="2"/>
            <a:endCxn id="151" idx="0"/>
          </p:cNvCxnSpPr>
          <p:nvPr/>
        </p:nvCxnSpPr>
        <p:spPr bwMode="gray">
          <a:xfrm flipH="1">
            <a:off x="3018043" y="3538244"/>
            <a:ext cx="3168825" cy="66308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xmlns="" id="{510105CE-7470-4547-A47D-0CADA098A9CD}"/>
              </a:ext>
            </a:extLst>
          </p:cNvPr>
          <p:cNvCxnSpPr>
            <a:stCxn id="238" idx="2"/>
            <a:endCxn id="151" idx="0"/>
          </p:cNvCxnSpPr>
          <p:nvPr/>
        </p:nvCxnSpPr>
        <p:spPr bwMode="gray">
          <a:xfrm flipH="1">
            <a:off x="3018043" y="3538244"/>
            <a:ext cx="1543990" cy="66308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xmlns="" id="{52A5F347-2B1B-4517-B157-2C3749BD1A16}"/>
              </a:ext>
            </a:extLst>
          </p:cNvPr>
          <p:cNvCxnSpPr>
            <a:stCxn id="240" idx="2"/>
            <a:endCxn id="150" idx="0"/>
          </p:cNvCxnSpPr>
          <p:nvPr/>
        </p:nvCxnSpPr>
        <p:spPr bwMode="gray">
          <a:xfrm flipH="1">
            <a:off x="2533970" y="3538244"/>
            <a:ext cx="3084570" cy="66308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xmlns="" id="{E5FD12B4-9BDE-4D82-8472-CE5D830D7176}"/>
              </a:ext>
            </a:extLst>
          </p:cNvPr>
          <p:cNvCxnSpPr>
            <a:stCxn id="241" idx="2"/>
            <a:endCxn id="150" idx="0"/>
          </p:cNvCxnSpPr>
          <p:nvPr/>
        </p:nvCxnSpPr>
        <p:spPr bwMode="gray">
          <a:xfrm flipH="1">
            <a:off x="2533970" y="3538244"/>
            <a:ext cx="3652898" cy="66308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xmlns="" id="{60E0FD57-B950-4066-8C56-014B3F3FB98F}"/>
              </a:ext>
            </a:extLst>
          </p:cNvPr>
          <p:cNvCxnSpPr>
            <a:stCxn id="239" idx="2"/>
            <a:endCxn id="150" idx="0"/>
          </p:cNvCxnSpPr>
          <p:nvPr/>
        </p:nvCxnSpPr>
        <p:spPr bwMode="gray">
          <a:xfrm flipH="1">
            <a:off x="2533970" y="3538244"/>
            <a:ext cx="2552674" cy="66308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xmlns="" id="{61C83155-CE43-49B0-8FC7-8E24D3EB58F4}"/>
              </a:ext>
            </a:extLst>
          </p:cNvPr>
          <p:cNvCxnSpPr>
            <a:stCxn id="238" idx="2"/>
            <a:endCxn id="206" idx="0"/>
          </p:cNvCxnSpPr>
          <p:nvPr/>
        </p:nvCxnSpPr>
        <p:spPr bwMode="gray">
          <a:xfrm>
            <a:off x="4562033" y="3538244"/>
            <a:ext cx="3655559" cy="663086"/>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xmlns="" id="{39D6DF58-9D69-48F9-B3AD-40C40E3DE33F}"/>
              </a:ext>
            </a:extLst>
          </p:cNvPr>
          <p:cNvCxnSpPr>
            <a:stCxn id="207" idx="0"/>
            <a:endCxn id="241" idx="2"/>
          </p:cNvCxnSpPr>
          <p:nvPr/>
        </p:nvCxnSpPr>
        <p:spPr bwMode="gray">
          <a:xfrm flipH="1" flipV="1">
            <a:off x="6186868" y="3538244"/>
            <a:ext cx="2514797" cy="663086"/>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xmlns="" id="{B3A34557-B7B5-4668-B9C7-310DC1EC02ED}"/>
              </a:ext>
            </a:extLst>
          </p:cNvPr>
          <p:cNvCxnSpPr>
            <a:stCxn id="240" idx="2"/>
            <a:endCxn id="207" idx="0"/>
          </p:cNvCxnSpPr>
          <p:nvPr/>
        </p:nvCxnSpPr>
        <p:spPr bwMode="gray">
          <a:xfrm>
            <a:off x="5618540" y="3538244"/>
            <a:ext cx="3083125" cy="663086"/>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xmlns="" id="{1D15A12A-2436-48FF-ACA5-AFA437D3E31E}"/>
              </a:ext>
            </a:extLst>
          </p:cNvPr>
          <p:cNvCxnSpPr>
            <a:stCxn id="239" idx="2"/>
            <a:endCxn id="206" idx="0"/>
          </p:cNvCxnSpPr>
          <p:nvPr/>
        </p:nvCxnSpPr>
        <p:spPr bwMode="gray">
          <a:xfrm>
            <a:off x="5086644" y="3538244"/>
            <a:ext cx="3130948" cy="66308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xmlns="" id="{7E573CE2-A91D-4397-ABCF-F4F30D99F7F4}"/>
              </a:ext>
            </a:extLst>
          </p:cNvPr>
          <p:cNvCxnSpPr>
            <a:stCxn id="241" idx="2"/>
            <a:endCxn id="206" idx="0"/>
          </p:cNvCxnSpPr>
          <p:nvPr/>
        </p:nvCxnSpPr>
        <p:spPr bwMode="gray">
          <a:xfrm>
            <a:off x="6186868" y="3538244"/>
            <a:ext cx="2030724" cy="663086"/>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xmlns="" id="{5272A3C4-B36A-4BDE-A531-0B55FEB97330}"/>
              </a:ext>
            </a:extLst>
          </p:cNvPr>
          <p:cNvCxnSpPr>
            <a:stCxn id="239" idx="2"/>
            <a:endCxn id="206" idx="0"/>
          </p:cNvCxnSpPr>
          <p:nvPr/>
        </p:nvCxnSpPr>
        <p:spPr bwMode="gray">
          <a:xfrm>
            <a:off x="5086644" y="3538244"/>
            <a:ext cx="3130948" cy="663086"/>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xmlns="" id="{202007F4-F116-4DA1-821E-FC1FB38E997F}"/>
              </a:ext>
            </a:extLst>
          </p:cNvPr>
          <p:cNvCxnSpPr>
            <a:stCxn id="179" idx="0"/>
            <a:endCxn id="238" idx="2"/>
          </p:cNvCxnSpPr>
          <p:nvPr/>
        </p:nvCxnSpPr>
        <p:spPr bwMode="gray">
          <a:xfrm flipH="1" flipV="1">
            <a:off x="4562033" y="3538244"/>
            <a:ext cx="675138" cy="6630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xmlns="" id="{D5EEB353-68AB-4941-B11A-6F3E755009A7}"/>
              </a:ext>
            </a:extLst>
          </p:cNvPr>
          <p:cNvCxnSpPr>
            <a:stCxn id="239" idx="2"/>
            <a:endCxn id="179" idx="0"/>
          </p:cNvCxnSpPr>
          <p:nvPr/>
        </p:nvCxnSpPr>
        <p:spPr bwMode="gray">
          <a:xfrm>
            <a:off x="5086644" y="3538244"/>
            <a:ext cx="150527" cy="6630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xmlns="" id="{4F38DDE3-39ED-4C6E-ACC3-0A77D068B43C}"/>
              </a:ext>
            </a:extLst>
          </p:cNvPr>
          <p:cNvCxnSpPr>
            <a:stCxn id="240" idx="2"/>
            <a:endCxn id="179" idx="0"/>
          </p:cNvCxnSpPr>
          <p:nvPr/>
        </p:nvCxnSpPr>
        <p:spPr bwMode="gray">
          <a:xfrm flipH="1">
            <a:off x="5237171" y="3538244"/>
            <a:ext cx="381369" cy="6630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xmlns="" id="{40A3A7A0-941D-41DE-A21A-E8B430A6DC63}"/>
              </a:ext>
            </a:extLst>
          </p:cNvPr>
          <p:cNvCxnSpPr>
            <a:stCxn id="241" idx="2"/>
            <a:endCxn id="179" idx="0"/>
          </p:cNvCxnSpPr>
          <p:nvPr/>
        </p:nvCxnSpPr>
        <p:spPr bwMode="gray">
          <a:xfrm flipH="1">
            <a:off x="5237171" y="3538244"/>
            <a:ext cx="949697" cy="6630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xmlns="" id="{A2C0C951-375C-4B69-BF61-38D4C05FB0A3}"/>
              </a:ext>
            </a:extLst>
          </p:cNvPr>
          <p:cNvCxnSpPr>
            <a:stCxn id="180" idx="0"/>
            <a:endCxn id="241" idx="2"/>
          </p:cNvCxnSpPr>
          <p:nvPr/>
        </p:nvCxnSpPr>
        <p:spPr bwMode="gray">
          <a:xfrm flipV="1">
            <a:off x="5721244" y="3538244"/>
            <a:ext cx="465624" cy="6630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xmlns="" id="{407BCDA9-A9EC-470F-93E2-1A37C6523287}"/>
              </a:ext>
            </a:extLst>
          </p:cNvPr>
          <p:cNvCxnSpPr>
            <a:stCxn id="240" idx="2"/>
            <a:endCxn id="180" idx="0"/>
          </p:cNvCxnSpPr>
          <p:nvPr/>
        </p:nvCxnSpPr>
        <p:spPr bwMode="gray">
          <a:xfrm>
            <a:off x="5618540" y="3538244"/>
            <a:ext cx="102704" cy="6630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xmlns="" id="{98D436B6-A5B9-4C0D-898F-3AAB3909A942}"/>
              </a:ext>
            </a:extLst>
          </p:cNvPr>
          <p:cNvCxnSpPr>
            <a:stCxn id="239" idx="2"/>
            <a:endCxn id="180" idx="0"/>
          </p:cNvCxnSpPr>
          <p:nvPr/>
        </p:nvCxnSpPr>
        <p:spPr bwMode="gray">
          <a:xfrm>
            <a:off x="5086644" y="3538244"/>
            <a:ext cx="634600" cy="6630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xmlns="" id="{C1AC6840-A36A-4C9C-842F-C69F3B082C24}"/>
              </a:ext>
            </a:extLst>
          </p:cNvPr>
          <p:cNvCxnSpPr>
            <a:stCxn id="238" idx="2"/>
            <a:endCxn id="180" idx="0"/>
          </p:cNvCxnSpPr>
          <p:nvPr/>
        </p:nvCxnSpPr>
        <p:spPr bwMode="gray">
          <a:xfrm>
            <a:off x="4562033" y="3538244"/>
            <a:ext cx="1159211" cy="6630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5" name="TextBox 331">
            <a:extLst>
              <a:ext uri="{FF2B5EF4-FFF2-40B4-BE49-F238E27FC236}">
                <a16:creationId xmlns:a16="http://schemas.microsoft.com/office/drawing/2014/main" xmlns="" id="{A5D23DB2-6344-499F-BFDF-74CC73E3E1B4}"/>
              </a:ext>
            </a:extLst>
          </p:cNvPr>
          <p:cNvSpPr txBox="1"/>
          <p:nvPr/>
        </p:nvSpPr>
        <p:spPr bwMode="gray">
          <a:xfrm>
            <a:off x="7362603" y="5019128"/>
            <a:ext cx="2327262" cy="307777"/>
          </a:xfrm>
          <a:prstGeom prst="rect">
            <a:avLst/>
          </a:prstGeom>
          <a:solidFill>
            <a:schemeClr val="bg1"/>
          </a:solidFill>
          <a:ln w="6350">
            <a:solidFill>
              <a:srgbClr val="BEE9EE"/>
            </a:solidFill>
          </a:ln>
        </p:spPr>
        <p:txBody>
          <a:bodyPr wrap="square" rtlCol="0">
            <a:spAutoFit/>
          </a:bodyPr>
          <a:lstStyle/>
          <a:p>
            <a:pPr algn="ctr" fontAlgn="ctr"/>
            <a:r>
              <a:rPr lang="en-US" sz="1400" dirty="0" smtClean="0">
                <a:latin typeface="Huawei Sans" panose="020C0503030203020204" pitchFamily="34" charset="0"/>
              </a:rPr>
              <a:t>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圆角矩形 236">
            <a:extLst>
              <a:ext uri="{FF2B5EF4-FFF2-40B4-BE49-F238E27FC236}">
                <a16:creationId xmlns:a16="http://schemas.microsoft.com/office/drawing/2014/main" xmlns="" id="{99112CBA-9BA9-425C-BA00-FB1C3E2899C5}"/>
              </a:ext>
            </a:extLst>
          </p:cNvPr>
          <p:cNvSpPr/>
          <p:nvPr/>
        </p:nvSpPr>
        <p:spPr bwMode="gray">
          <a:xfrm>
            <a:off x="4487953" y="2370899"/>
            <a:ext cx="2776652" cy="435600"/>
          </a:xfrm>
          <a:prstGeom prst="roundRect">
            <a:avLst/>
          </a:prstGeom>
          <a:solidFill>
            <a:srgbClr val="30B5C5"/>
          </a:solidFill>
          <a:effectLst/>
        </p:spPr>
        <p:txBody>
          <a:bodyPr wrap="square" rtlCol="0" anchor="ctr" anchorCtr="0">
            <a:noAutofit/>
          </a:bodyPr>
          <a:lstStyle/>
          <a:p>
            <a:pPr algn="ctr" fontAlgn="ctr"/>
            <a:r>
              <a:rPr lang="en-US" sz="1400" b="1" dirty="0" smtClean="0">
                <a:solidFill>
                  <a:schemeClr val="bg1"/>
                </a:solidFill>
                <a:latin typeface="Huawei Sans" panose="020C0503030203020204" pitchFamily="34" charset="0"/>
              </a:rPr>
              <a:t>Campus network access zone</a:t>
            </a:r>
            <a:endParaRPr lang="en-US" sz="1400" b="1" dirty="0">
              <a:solidFill>
                <a:schemeClr val="bg1"/>
              </a:solidFill>
              <a:latin typeface="Huawei Sans" panose="020C0503030203020204" pitchFamily="34" charset="0"/>
            </a:endParaRPr>
          </a:p>
        </p:txBody>
      </p:sp>
      <p:sp>
        <p:nvSpPr>
          <p:cNvPr id="267" name="圆角矩形 237">
            <a:extLst>
              <a:ext uri="{FF2B5EF4-FFF2-40B4-BE49-F238E27FC236}">
                <a16:creationId xmlns:a16="http://schemas.microsoft.com/office/drawing/2014/main" xmlns="" id="{2E647323-77B3-459F-99D9-7EE0A31805BE}"/>
              </a:ext>
            </a:extLst>
          </p:cNvPr>
          <p:cNvSpPr/>
          <p:nvPr/>
        </p:nvSpPr>
        <p:spPr bwMode="gray">
          <a:xfrm>
            <a:off x="7603058" y="2370899"/>
            <a:ext cx="2575582" cy="435600"/>
          </a:xfrm>
          <a:prstGeom prst="roundRect">
            <a:avLst/>
          </a:prstGeom>
          <a:solidFill>
            <a:srgbClr val="30B5C5"/>
          </a:solidFill>
          <a:effectLst/>
        </p:spPr>
        <p:txBody>
          <a:bodyPr wrap="square" rtlCol="0" anchor="ctr" anchorCtr="0">
            <a:noAutofit/>
          </a:bodyPr>
          <a:lstStyle/>
          <a:p>
            <a:pPr algn="ctr" fontAlgn="ctr"/>
            <a:r>
              <a:rPr lang="en-US" sz="1400" b="1" dirty="0">
                <a:solidFill>
                  <a:schemeClr val="bg1"/>
                </a:solidFill>
                <a:latin typeface="Huawei Sans" panose="020C0503030203020204" pitchFamily="34" charset="0"/>
              </a:rPr>
              <a:t>WAN</a:t>
            </a:r>
            <a:r>
              <a:rPr lang="en-US" sz="1400" dirty="0" smtClean="0">
                <a:solidFill>
                  <a:schemeClr val="bg1"/>
                </a:solidFill>
                <a:latin typeface="Huawei Sans" panose="020C0503030203020204" pitchFamily="34" charset="0"/>
              </a:rPr>
              <a:t> </a:t>
            </a:r>
            <a:r>
              <a:rPr lang="en-US" sz="1400" b="1" dirty="0">
                <a:solidFill>
                  <a:schemeClr val="bg1"/>
                </a:solidFill>
                <a:latin typeface="Huawei Sans" panose="020C0503030203020204" pitchFamily="34" charset="0"/>
              </a:rPr>
              <a:t>access</a:t>
            </a:r>
            <a:r>
              <a:rPr lang="en-US" sz="1400" dirty="0" smtClean="0">
                <a:solidFill>
                  <a:schemeClr val="bg1"/>
                </a:solidFill>
                <a:latin typeface="Huawei Sans" panose="020C0503030203020204" pitchFamily="34" charset="0"/>
              </a:rPr>
              <a:t> </a:t>
            </a:r>
            <a:r>
              <a:rPr lang="en-US" sz="1400" b="1" dirty="0">
                <a:solidFill>
                  <a:schemeClr val="bg1"/>
                </a:solidFill>
                <a:latin typeface="Huawei Sans" panose="020C0503030203020204" pitchFamily="34" charset="0"/>
              </a:rPr>
              <a:t>zone</a:t>
            </a:r>
          </a:p>
        </p:txBody>
      </p:sp>
      <p:sp>
        <p:nvSpPr>
          <p:cNvPr id="268" name="圆角矩形 238">
            <a:extLst>
              <a:ext uri="{FF2B5EF4-FFF2-40B4-BE49-F238E27FC236}">
                <a16:creationId xmlns:a16="http://schemas.microsoft.com/office/drawing/2014/main" xmlns="" id="{302E19E2-E7B0-46A2-B4E1-C4460805A5CE}"/>
              </a:ext>
            </a:extLst>
          </p:cNvPr>
          <p:cNvSpPr/>
          <p:nvPr/>
        </p:nvSpPr>
        <p:spPr bwMode="gray">
          <a:xfrm>
            <a:off x="1907541" y="2370899"/>
            <a:ext cx="2241959" cy="435600"/>
          </a:xfrm>
          <a:prstGeom prst="roundRect">
            <a:avLst/>
          </a:prstGeom>
          <a:solidFill>
            <a:srgbClr val="30B5C5"/>
          </a:solidFill>
          <a:effectLst/>
        </p:spPr>
        <p:txBody>
          <a:bodyPr wrap="square" rtlCol="0" anchor="ctr" anchorCtr="0">
            <a:noAutofit/>
          </a:bodyPr>
          <a:lstStyle/>
          <a:p>
            <a:pPr algn="ctr" fontAlgn="ctr"/>
            <a:r>
              <a:rPr lang="en-US" sz="1400" b="1" dirty="0" smtClean="0">
                <a:solidFill>
                  <a:schemeClr val="bg1"/>
                </a:solidFill>
                <a:latin typeface="Huawei Sans" panose="020C0503030203020204" pitchFamily="34" charset="0"/>
              </a:rPr>
              <a:t>Internet access zone</a:t>
            </a:r>
            <a:endParaRPr lang="en-US" sz="1400" b="1" dirty="0">
              <a:solidFill>
                <a:schemeClr val="bg1"/>
              </a:solidFill>
              <a:latin typeface="Huawei Sans" panose="020C0503030203020204" pitchFamily="34" charset="0"/>
            </a:endParaRPr>
          </a:p>
        </p:txBody>
      </p:sp>
      <p:cxnSp>
        <p:nvCxnSpPr>
          <p:cNvPr id="269" name="直接连接符 268">
            <a:extLst>
              <a:ext uri="{FF2B5EF4-FFF2-40B4-BE49-F238E27FC236}">
                <a16:creationId xmlns:a16="http://schemas.microsoft.com/office/drawing/2014/main" xmlns="" id="{9EA099A7-A2B5-4575-9A63-7B09121B3E5D}"/>
              </a:ext>
            </a:extLst>
          </p:cNvPr>
          <p:cNvCxnSpPr>
            <a:stCxn id="268" idx="2"/>
            <a:endCxn id="238" idx="0"/>
          </p:cNvCxnSpPr>
          <p:nvPr/>
        </p:nvCxnSpPr>
        <p:spPr bwMode="gray">
          <a:xfrm>
            <a:off x="3028521" y="2806499"/>
            <a:ext cx="1533512" cy="4105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xmlns="" id="{289CAFA0-36F1-4934-9B0D-478DF15D0D6D}"/>
              </a:ext>
            </a:extLst>
          </p:cNvPr>
          <p:cNvCxnSpPr>
            <a:stCxn id="266" idx="2"/>
            <a:endCxn id="238" idx="0"/>
          </p:cNvCxnSpPr>
          <p:nvPr/>
        </p:nvCxnSpPr>
        <p:spPr bwMode="gray">
          <a:xfrm flipH="1">
            <a:off x="4562033" y="2806499"/>
            <a:ext cx="1314246" cy="4105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xmlns="" id="{652A5AAF-F288-4445-BB6B-2D40D986687F}"/>
              </a:ext>
            </a:extLst>
          </p:cNvPr>
          <p:cNvCxnSpPr>
            <a:stCxn id="267" idx="2"/>
            <a:endCxn id="238" idx="0"/>
          </p:cNvCxnSpPr>
          <p:nvPr/>
        </p:nvCxnSpPr>
        <p:spPr bwMode="gray">
          <a:xfrm flipH="1">
            <a:off x="4562033" y="2806499"/>
            <a:ext cx="4328816" cy="4105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xmlns="" id="{EF7FE75C-6FD6-41D8-BA4C-1457C658878F}"/>
              </a:ext>
            </a:extLst>
          </p:cNvPr>
          <p:cNvCxnSpPr>
            <a:stCxn id="267" idx="2"/>
            <a:endCxn id="239" idx="0"/>
          </p:cNvCxnSpPr>
          <p:nvPr/>
        </p:nvCxnSpPr>
        <p:spPr bwMode="gray">
          <a:xfrm flipH="1">
            <a:off x="5086644" y="2806499"/>
            <a:ext cx="3804205" cy="4105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xmlns="" id="{6D730245-AC2C-499D-8BF0-7A56033E285F}"/>
              </a:ext>
            </a:extLst>
          </p:cNvPr>
          <p:cNvCxnSpPr>
            <a:stCxn id="267" idx="2"/>
            <a:endCxn id="240" idx="0"/>
          </p:cNvCxnSpPr>
          <p:nvPr/>
        </p:nvCxnSpPr>
        <p:spPr bwMode="gray">
          <a:xfrm flipH="1">
            <a:off x="5618540" y="2806499"/>
            <a:ext cx="3272309" cy="4105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xmlns="" id="{B4AEC519-9B9C-4DE7-9038-31D823A12F2B}"/>
              </a:ext>
            </a:extLst>
          </p:cNvPr>
          <p:cNvCxnSpPr/>
          <p:nvPr/>
        </p:nvCxnSpPr>
        <p:spPr bwMode="gray">
          <a:xfrm flipH="1">
            <a:off x="6168100" y="2800320"/>
            <a:ext cx="2703981" cy="42019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a16="http://schemas.microsoft.com/office/drawing/2014/main" xmlns="" id="{B5B39C10-A5AF-4A5C-875E-C3E94F9F0345}"/>
              </a:ext>
            </a:extLst>
          </p:cNvPr>
          <p:cNvCxnSpPr>
            <a:stCxn id="266" idx="2"/>
            <a:endCxn id="239" idx="0"/>
          </p:cNvCxnSpPr>
          <p:nvPr/>
        </p:nvCxnSpPr>
        <p:spPr bwMode="gray">
          <a:xfrm flipH="1">
            <a:off x="5086644" y="2806499"/>
            <a:ext cx="789635" cy="4105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xmlns="" id="{C9F30CDF-D753-49F7-BD8E-CC5B6BB84466}"/>
              </a:ext>
            </a:extLst>
          </p:cNvPr>
          <p:cNvCxnSpPr>
            <a:stCxn id="266" idx="2"/>
            <a:endCxn id="240" idx="0"/>
          </p:cNvCxnSpPr>
          <p:nvPr/>
        </p:nvCxnSpPr>
        <p:spPr bwMode="gray">
          <a:xfrm flipH="1">
            <a:off x="5618540" y="2806499"/>
            <a:ext cx="257739" cy="4105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xmlns="" id="{60B9E7EB-4222-4FAC-A539-C52D7395F826}"/>
              </a:ext>
            </a:extLst>
          </p:cNvPr>
          <p:cNvCxnSpPr>
            <a:stCxn id="266" idx="2"/>
            <a:endCxn id="241" idx="0"/>
          </p:cNvCxnSpPr>
          <p:nvPr/>
        </p:nvCxnSpPr>
        <p:spPr bwMode="gray">
          <a:xfrm>
            <a:off x="5876279" y="2806499"/>
            <a:ext cx="310589" cy="4105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a16="http://schemas.microsoft.com/office/drawing/2014/main" xmlns="" id="{429FB0E9-7A59-483E-B8ED-9BD2146FA476}"/>
              </a:ext>
            </a:extLst>
          </p:cNvPr>
          <p:cNvCxnSpPr>
            <a:stCxn id="268" idx="2"/>
            <a:endCxn id="239" idx="0"/>
          </p:cNvCxnSpPr>
          <p:nvPr/>
        </p:nvCxnSpPr>
        <p:spPr bwMode="gray">
          <a:xfrm>
            <a:off x="3028521" y="2806499"/>
            <a:ext cx="2058123" cy="4105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9" name="直接连接符 278">
            <a:extLst>
              <a:ext uri="{FF2B5EF4-FFF2-40B4-BE49-F238E27FC236}">
                <a16:creationId xmlns:a16="http://schemas.microsoft.com/office/drawing/2014/main" xmlns="" id="{9881C761-CF33-4738-860B-49447D115F56}"/>
              </a:ext>
            </a:extLst>
          </p:cNvPr>
          <p:cNvCxnSpPr>
            <a:stCxn id="240" idx="0"/>
            <a:endCxn id="268" idx="2"/>
          </p:cNvCxnSpPr>
          <p:nvPr/>
        </p:nvCxnSpPr>
        <p:spPr bwMode="gray">
          <a:xfrm flipH="1" flipV="1">
            <a:off x="3028521" y="2806499"/>
            <a:ext cx="2590019" cy="4105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0" name="直接连接符 279">
            <a:extLst>
              <a:ext uri="{FF2B5EF4-FFF2-40B4-BE49-F238E27FC236}">
                <a16:creationId xmlns:a16="http://schemas.microsoft.com/office/drawing/2014/main" xmlns="" id="{BEFDE807-9DB7-49B5-A854-1DB664DC7C27}"/>
              </a:ext>
            </a:extLst>
          </p:cNvPr>
          <p:cNvCxnSpPr>
            <a:stCxn id="241" idx="0"/>
            <a:endCxn id="268" idx="2"/>
          </p:cNvCxnSpPr>
          <p:nvPr/>
        </p:nvCxnSpPr>
        <p:spPr bwMode="gray">
          <a:xfrm flipH="1" flipV="1">
            <a:off x="3028521" y="2806499"/>
            <a:ext cx="3158347" cy="4105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81" name="组合 280">
            <a:extLst>
              <a:ext uri="{FF2B5EF4-FFF2-40B4-BE49-F238E27FC236}">
                <a16:creationId xmlns:a16="http://schemas.microsoft.com/office/drawing/2014/main" xmlns="" id="{03D3A96A-FD92-4AF7-9318-1CBD049C4185}"/>
              </a:ext>
            </a:extLst>
          </p:cNvPr>
          <p:cNvGrpSpPr/>
          <p:nvPr/>
        </p:nvGrpSpPr>
        <p:grpSpPr bwMode="gray">
          <a:xfrm>
            <a:off x="10603203" y="4934154"/>
            <a:ext cx="585537" cy="84974"/>
            <a:chOff x="10462995" y="5566836"/>
            <a:chExt cx="585537" cy="84974"/>
          </a:xfrm>
          <a:solidFill>
            <a:srgbClr val="30B5C5"/>
          </a:solidFill>
        </p:grpSpPr>
        <p:sp>
          <p:nvSpPr>
            <p:cNvPr id="282" name="椭圆 281">
              <a:extLst>
                <a:ext uri="{FF2B5EF4-FFF2-40B4-BE49-F238E27FC236}">
                  <a16:creationId xmlns:a16="http://schemas.microsoft.com/office/drawing/2014/main" xmlns="" id="{F22B48A4-7B61-4F18-8D8E-DB5BC6D37AD4}"/>
                </a:ext>
              </a:extLst>
            </p:cNvPr>
            <p:cNvSpPr/>
            <p:nvPr/>
          </p:nvSpPr>
          <p:spPr bwMode="gray">
            <a:xfrm>
              <a:off x="10462995" y="5566836"/>
              <a:ext cx="82768" cy="849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3" name="椭圆 282">
              <a:extLst>
                <a:ext uri="{FF2B5EF4-FFF2-40B4-BE49-F238E27FC236}">
                  <a16:creationId xmlns:a16="http://schemas.microsoft.com/office/drawing/2014/main" xmlns="" id="{8E424843-A326-405E-930B-408409C29AF7}"/>
                </a:ext>
              </a:extLst>
            </p:cNvPr>
            <p:cNvSpPr/>
            <p:nvPr/>
          </p:nvSpPr>
          <p:spPr bwMode="gray">
            <a:xfrm>
              <a:off x="10714380" y="5566836"/>
              <a:ext cx="82768" cy="849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4" name="椭圆 283">
              <a:extLst>
                <a:ext uri="{FF2B5EF4-FFF2-40B4-BE49-F238E27FC236}">
                  <a16:creationId xmlns:a16="http://schemas.microsoft.com/office/drawing/2014/main" xmlns="" id="{DC09908D-0252-445B-9673-48D67BFB9BC9}"/>
                </a:ext>
              </a:extLst>
            </p:cNvPr>
            <p:cNvSpPr/>
            <p:nvPr/>
          </p:nvSpPr>
          <p:spPr bwMode="gray">
            <a:xfrm>
              <a:off x="10965764" y="5566836"/>
              <a:ext cx="82768" cy="849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93775393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THENA.CUSTOMXMLID" val="{08A24B74-FE39-43B9-BBB1-13B6E22A23AB}"/>
  <p:tag name="ATHENA.CUSTOMXMLCONTENT" val="&lt;?xml version=&quot;1.0&quot;?&gt;&lt;athena xmlns=&quot;http://schemas.microsoft.com/edu/athena&quot; version=&quot;0.1.3885.0&quot;&gt;&lt;timings duration=&quot;93868&quot;/&gt;&lt;/athena&gt;"/>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athena xmlns="http://schemas.microsoft.com/edu/athena" version="0.1.3885.0">
  <timings duration="93868"/>
</athena>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296AD3-5121-4DF6-8150-62C25C031437}">
  <ds:schemaRefs>
    <ds:schemaRef ds:uri="http://purl.org/dc/elements/1.1/"/>
    <ds:schemaRef ds:uri="http://purl.org/dc/dcmitype/"/>
    <ds:schemaRef ds:uri="http://schemas.microsoft.com/office/2006/documentManagement/types"/>
    <ds:schemaRef ds:uri="http://purl.org/dc/terms/"/>
    <ds:schemaRef ds:uri="http://www.w3.org/XML/1998/namespace"/>
    <ds:schemaRef ds:uri="475f1e55-3009-46d8-9566-5d569a2b3a98"/>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2B033C5C-AEC7-4B5B-BAB9-5062C37A521F}">
  <ds:schemaRefs>
    <ds:schemaRef ds:uri="http://schemas.microsoft.com/edu/athena"/>
  </ds:schemaRefs>
</ds:datastoreItem>
</file>

<file path=customXml/itemProps3.xml><?xml version="1.0" encoding="utf-8"?>
<ds:datastoreItem xmlns:ds="http://schemas.openxmlformats.org/officeDocument/2006/customXml" ds:itemID="{A37485ED-50E3-45F0-8BAE-3381446816EC}"/>
</file>

<file path=customXml/itemProps4.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669</TotalTime>
  <Words>10583</Words>
  <Application>Microsoft Office PowerPoint</Application>
  <PresentationFormat>宽屏</PresentationFormat>
  <Paragraphs>1468</Paragraphs>
  <Slides>63</Slides>
  <Notes>63</Notes>
  <HiddenSlides>3</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63</vt:i4>
      </vt:variant>
    </vt:vector>
  </HeadingPairs>
  <TitlesOfParts>
    <vt:vector size="77" baseType="lpstr">
      <vt:lpstr>Gill Sans</vt:lpstr>
      <vt:lpstr>方正兰亭黑简体</vt:lpstr>
      <vt:lpstr>宋体</vt:lpstr>
      <vt:lpstr>Microsoft YaHei</vt:lpstr>
      <vt:lpstr>Microsoft YaHei</vt:lpstr>
      <vt:lpstr>Arial</vt:lpstr>
      <vt:lpstr>Calibri</vt:lpstr>
      <vt:lpstr>Huawei Sans</vt:lpstr>
      <vt:lpstr>Huawei Sans Light</vt:lpstr>
      <vt:lpstr>Wingdings</vt:lpstr>
      <vt:lpstr>1_标题页模板</vt:lpstr>
      <vt:lpstr>2_自功能页模板</vt:lpstr>
      <vt:lpstr>3_内容页模板</vt:lpstr>
      <vt:lpstr>4_感谢页模板</vt:lpstr>
      <vt:lpstr>PowerPoint 演示文稿</vt:lpstr>
      <vt:lpstr>Data Center Network Architecture and Key Technology Application Overview</vt:lpstr>
      <vt:lpstr>PowerPoint 演示文稿</vt:lpstr>
      <vt:lpstr>PowerPoint 演示文稿</vt:lpstr>
      <vt:lpstr>PowerPoint 演示文稿</vt:lpstr>
      <vt:lpstr>What Is a DC?</vt:lpstr>
      <vt:lpstr>What Does a DC Have?</vt:lpstr>
      <vt:lpstr>Typical DC Networking</vt:lpstr>
      <vt:lpstr>DCN</vt:lpstr>
      <vt:lpstr>DCN Architecture Evolution</vt:lpstr>
      <vt:lpstr>DCN 1.0: STP+VRRP</vt:lpstr>
      <vt:lpstr>DCN 2.0: Stacking/M-LAG</vt:lpstr>
      <vt:lpstr>DCN 3.0: Spine-Leaf + VXLAN</vt:lpstr>
      <vt:lpstr>PowerPoint 演示文稿</vt:lpstr>
      <vt:lpstr>Integrated Cabling</vt:lpstr>
      <vt:lpstr>Equipment Room Modules</vt:lpstr>
      <vt:lpstr>PowerPoint 演示文稿</vt:lpstr>
      <vt:lpstr>PoD</vt:lpstr>
      <vt:lpstr>DC Switch</vt:lpstr>
      <vt:lpstr>DC Switches for the AI Era</vt:lpstr>
      <vt:lpstr>Basic Concepts of the Spine-Leaf Architecture</vt:lpstr>
      <vt:lpstr>Advantages of the Spine-Leaf Architecture</vt:lpstr>
      <vt:lpstr>PowerPoint 演示文稿</vt:lpstr>
      <vt:lpstr>Load Balancing</vt:lpstr>
      <vt:lpstr>Application of Load Balancing in a DC</vt:lpstr>
      <vt:lpstr>M-LAG</vt:lpstr>
      <vt:lpstr>Application of M-LAG in a DC</vt:lpstr>
      <vt:lpstr>VXLAN</vt:lpstr>
      <vt:lpstr>VXLAN Packet Format</vt:lpstr>
      <vt:lpstr>Basic Concepts of VXLAN: NVE</vt:lpstr>
      <vt:lpstr>Basic Concepts of VXLAN: VTEP</vt:lpstr>
      <vt:lpstr>Basic Concepts of VXLAN: VNI and BD</vt:lpstr>
      <vt:lpstr>Basic VXLAN Concepts: Layer 2 and Layer 3 VXLAN Gateways</vt:lpstr>
      <vt:lpstr>Basic Concepts of VXLAN: VBDIF Interface</vt:lpstr>
      <vt:lpstr>Basic VXLAN Concepts: Distributed and Centralized Gateways</vt:lpstr>
      <vt:lpstr>VXLAN Tunnel Establishment Modes</vt:lpstr>
      <vt:lpstr>Application of VXLAN in a Cloud DC</vt:lpstr>
      <vt:lpstr>EVPN</vt:lpstr>
      <vt:lpstr>Telemetry</vt:lpstr>
      <vt:lpstr>PowerPoint 演示文稿</vt:lpstr>
      <vt:lpstr>CloudFabric Solution Architecture</vt:lpstr>
      <vt:lpstr>PowerPoint 演示文稿</vt:lpstr>
      <vt:lpstr>Huawei CloudFabric Solution Scenarios</vt:lpstr>
      <vt:lpstr>Huawei CloudFabric Solution: Network Virtualization - Hosting Scenario</vt:lpstr>
      <vt:lpstr>Virtualization: Basic Concepts</vt:lpstr>
      <vt:lpstr>Virtualization: Virtualization Management Platform</vt:lpstr>
      <vt:lpstr>Virtual Network: vSwitch</vt:lpstr>
      <vt:lpstr>Virtual Network: DVS</vt:lpstr>
      <vt:lpstr>Huawei CloudFabric Solution: Network Virtualization - Computing Scenario</vt:lpstr>
      <vt:lpstr>OpenStack Overview</vt:lpstr>
      <vt:lpstr>OpenStack Overview: Core Projects</vt:lpstr>
      <vt:lpstr>Neutron's Core Network Models</vt:lpstr>
      <vt:lpstr>Huawei CloudFabric Solution: Cloud-Network Integration Scenario</vt:lpstr>
      <vt:lpstr>Container Overview</vt:lpstr>
      <vt:lpstr>Comparison Between Containers and VMs</vt:lpstr>
      <vt:lpstr>Container Orchestration: Kubernetes</vt:lpstr>
      <vt:lpstr>Challenges to the Container Network</vt:lpstr>
      <vt:lpstr>Huawei CloudFabric Solution: Association Between the Container Network and the Physical Network</vt:lpstr>
      <vt:lpstr>iMaster NCE-FabricInsight Intelligent O&amp;M Solution</vt:lpstr>
      <vt:lpstr>"1-3-5" Troubleshooting: AI + Knowledge-based Inference</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147</cp:revision>
  <dcterms:created xsi:type="dcterms:W3CDTF">2018-11-29T10:16:29Z</dcterms:created>
  <dcterms:modified xsi:type="dcterms:W3CDTF">2021-06-17T06:17:03Z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(3)IvhG0WD5VAvSLHlAfTPC4rPwsbT7EKj4NiyKldwkWjo2CkilbiL4yZSlO4kt8IpTw2QYjnoF
L3d6AKt8NvMQgUVkanee2jW0vJ0+mhNGNwmyyIJ5wljPqNJVkg4skh52jvyi3kWx8c3pUPH2
LNNUZr3i4ia6YionoAC7Z8LtdAXdnPSQ2ktDNg464nglBh2lhmNpRBV5mxl7SVlF6UGQOtMr
JnyY1ckgYxP++9qpld</vt:lpwstr>
  </property>
  <property fmtid="{D5CDD505-2E9C-101B-9397-08002B2CF9AE}" pid="3" name="_2015_ms_pID_7253431">
    <vt:lpwstr>03ZmrNGodbA7LZyIy9mdppEzpmNag5ykcs4AS/mgZwGqSZEJ4jZTlh
GaLleJJ+LZWMtbr/qpLDiEUzv8ZzbRGmJARaC8JnvmklWGBdA8e1KPPaTGnBolWPQOjYmj0F
GSCj+4mI+IsXLZrNRvHc4a2jdGVvN8Vk71fJkXXSUmuuLuq1Q1kov5nspqGKOzROYHdXu0nm
Og3sZYJGVnTEB7OBDehqZB15JO3fenS/M5pT</vt:lpwstr>
  </property>
  <property fmtid="{D5CDD505-2E9C-101B-9397-08002B2CF9AE}" pid="4" name="_2015_ms_pID_7253432">
    <vt:lpwstr>Pw==</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1623719220</vt:lpwstr>
  </property>
</Properties>
</file>